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3"/>
  </p:notesMasterIdLst>
  <p:sldIdLst>
    <p:sldId id="266" r:id="rId5"/>
    <p:sldId id="294" r:id="rId6"/>
    <p:sldId id="258" r:id="rId7"/>
    <p:sldId id="278" r:id="rId8"/>
    <p:sldId id="279" r:id="rId9"/>
    <p:sldId id="280" r:id="rId10"/>
    <p:sldId id="293" r:id="rId11"/>
    <p:sldId id="260" r:id="rId12"/>
    <p:sldId id="261" r:id="rId13"/>
    <p:sldId id="282" r:id="rId14"/>
    <p:sldId id="262" r:id="rId15"/>
    <p:sldId id="283" r:id="rId16"/>
    <p:sldId id="263" r:id="rId17"/>
    <p:sldId id="284" r:id="rId18"/>
    <p:sldId id="271" r:id="rId19"/>
    <p:sldId id="285" r:id="rId20"/>
    <p:sldId id="275" r:id="rId21"/>
    <p:sldId id="286" r:id="rId22"/>
    <p:sldId id="269" r:id="rId23"/>
    <p:sldId id="287" r:id="rId24"/>
    <p:sldId id="270" r:id="rId25"/>
    <p:sldId id="288" r:id="rId26"/>
    <p:sldId id="272" r:id="rId27"/>
    <p:sldId id="289" r:id="rId28"/>
    <p:sldId id="273" r:id="rId29"/>
    <p:sldId id="290" r:id="rId30"/>
    <p:sldId id="276" r:id="rId31"/>
    <p:sldId id="291" r:id="rId3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8FE2BD-EB64-904D-8C37-AA03BF7E474D}" v="11" dt="2024-01-12T09:38:36.628"/>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6"/>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28</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9408135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dirty="0"/>
              <a:t>Presentatie van het keteninitiatief: </a:t>
            </a:r>
            <a:br>
              <a:rPr lang="nl-NL" sz="2800" b="1" dirty="0"/>
            </a:br>
            <a:r>
              <a:rPr lang="nl-NL" sz="2800" b="1" dirty="0"/>
              <a:t>Leeroverzicht</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dirty="0"/>
              <a:t>Wiebe Buising</a:t>
            </a:r>
          </a:p>
          <a:p>
            <a:r>
              <a:rPr lang="nl-NL" dirty="0"/>
              <a:t>Ministerie van OCW</a:t>
            </a:r>
          </a:p>
          <a:p>
            <a:endParaRPr lang="nl-NL" dirty="0"/>
          </a:p>
          <a:p>
            <a:r>
              <a:rPr lang="nl-NL" dirty="0"/>
              <a:t>Tweede </a:t>
            </a:r>
            <a:r>
              <a:rPr lang="nl-NL" dirty="0" err="1"/>
              <a:t>architectuurdag</a:t>
            </a:r>
            <a:r>
              <a:rPr lang="nl-NL" dirty="0"/>
              <a:t> groeifondsprogramma’s</a:t>
            </a:r>
          </a:p>
          <a:p>
            <a:r>
              <a:rPr lang="nl-NL" dirty="0"/>
              <a:t>1 februari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1922822805"/>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Leeroverzicht beoogt een zo volledig mogelijk overzicht te bieden van het voor LLO relevante opleidingsaanbod, non-formeel, mbo, hbo en wo.</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99329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dirty="0">
                <a:latin typeface="+mn-lt"/>
                <a:cs typeface="Arial"/>
              </a:rPr>
              <a:t>Instructie:</a:t>
            </a:r>
          </a:p>
          <a:p>
            <a:pPr marL="285750" indent="-285750">
              <a:spcBef>
                <a:spcPts val="540"/>
              </a:spcBef>
              <a:buFont typeface="Arial" panose="020B0604020202020204" pitchFamily="34" charset="0"/>
              <a:buChar char="•"/>
            </a:pPr>
            <a:r>
              <a:rPr lang="nl-NL" sz="1600" dirty="0">
                <a:latin typeface="+mn-lt"/>
                <a:cs typeface="Arial"/>
              </a:rPr>
              <a:t>Geef aan op welk(e) ketendomein(en) het keteninitiatief zich richt</a:t>
            </a:r>
            <a:endParaRPr lang="en-US" sz="1600" dirty="0">
              <a:latin typeface="+mn-lt"/>
              <a:cs typeface="Arial"/>
            </a:endParaRPr>
          </a:p>
          <a:p>
            <a:pPr marL="628650" lvl="2">
              <a:spcBef>
                <a:spcPts val="540"/>
              </a:spcBef>
              <a:buFont typeface="Arial" panose="020B0604020202020204" pitchFamily="34" charset="0"/>
              <a:buChar char="•"/>
            </a:pPr>
            <a:r>
              <a:rPr lang="nl-NL" sz="1300" dirty="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dirty="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dirty="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dirty="0">
                <a:latin typeface="+mn-lt"/>
                <a:cs typeface="Arial"/>
              </a:rPr>
              <a:t>Geef een toelichting wat de relatie is tussen het initiatief en de genoemde ketendomeinen resp. Ketenprocessen</a:t>
            </a:r>
            <a:endParaRPr lang="nl-NL" dirty="0"/>
          </a:p>
          <a:p>
            <a:pPr marL="285750" indent="-285750">
              <a:spcBef>
                <a:spcPts val="540"/>
              </a:spcBef>
              <a:buFont typeface="Arial" panose="020B0604020202020204" pitchFamily="34" charset="0"/>
              <a:buChar char="•"/>
            </a:pPr>
            <a:r>
              <a:rPr lang="nl-NL" sz="1600" dirty="0">
                <a:latin typeface="+mn-lt"/>
                <a:cs typeface="Arial"/>
              </a:rPr>
              <a:t>Zie</a:t>
            </a:r>
            <a:r>
              <a:rPr lang="nl-NL" sz="1600" i="1" dirty="0">
                <a:latin typeface="+mn-lt"/>
                <a:cs typeface="Arial"/>
              </a:rPr>
              <a:t> </a:t>
            </a:r>
            <a:r>
              <a:rPr lang="nl-NL" sz="1600" dirty="0">
                <a:latin typeface="Arial"/>
                <a:cs typeface="Arial"/>
                <a:hlinkClick r:id="rId3"/>
              </a:rPr>
              <a:t>https://rosa.wikixl.nl/index.php/Ketenprocessen</a:t>
            </a:r>
            <a:r>
              <a:rPr lang="nl-NL" sz="1600" dirty="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dirty="0"/>
              <a:t>Leeroverzicht</a:t>
            </a:r>
            <a:endParaRPr lang="nl-NL" dirty="0"/>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2922554299"/>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Leeroverzicht is gericht op de volgende processen:</a:t>
                      </a:r>
                    </a:p>
                    <a:p>
                      <a:pPr marL="165100" lvl="0" indent="0" algn="l" rtl="0">
                        <a:spcBef>
                          <a:spcPts val="0"/>
                        </a:spcBef>
                        <a:spcAft>
                          <a:spcPts val="0"/>
                        </a:spcAft>
                        <a:buSzPts val="1000"/>
                        <a:buNone/>
                      </a:pPr>
                      <a:r>
                        <a:rPr lang="nl-NL" sz="1400" dirty="0"/>
                        <a:t>-het inwinnen van opleidingsgegevens (via bestaande bronnen)</a:t>
                      </a:r>
                    </a:p>
                    <a:p>
                      <a:pPr marL="165100" lvl="0" indent="0" algn="l" rtl="0">
                        <a:spcBef>
                          <a:spcPts val="0"/>
                        </a:spcBef>
                        <a:spcAft>
                          <a:spcPts val="0"/>
                        </a:spcAft>
                        <a:buSzPts val="1000"/>
                        <a:buNone/>
                      </a:pPr>
                      <a:r>
                        <a:rPr lang="nl-NL" sz="1400" dirty="0"/>
                        <a:t>-het publiceren van opleidingsgegevens</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r>
                        <a:rPr lang="nl-NL" sz="1400" dirty="0"/>
                        <a:t>Daarnaast maakt Leeroverzicht gebruik van het proces van erkennen (van opleiders en opleidingen) door diverse erkennende organisaties (NVAO, OCW/DUO, brancheorganisaties etc.)</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a:latin typeface="+mn-lt"/>
              </a:rPr>
              <a:t>Instructie:</a:t>
            </a:r>
          </a:p>
          <a:p>
            <a:pPr marL="488950" indent="-342900">
              <a:spcBef>
                <a:spcPts val="540"/>
              </a:spcBef>
            </a:pPr>
            <a:r>
              <a:rPr lang="nl-NL">
                <a:latin typeface="+mn-lt"/>
              </a:rPr>
              <a:t>Welke persoonsgegevens worden verwerkt?</a:t>
            </a:r>
          </a:p>
          <a:p>
            <a:pPr marL="488950" indent="-342900">
              <a:spcBef>
                <a:spcPts val="540"/>
              </a:spcBef>
            </a:pPr>
            <a:r>
              <a:rPr lang="nl-NL">
                <a:latin typeface="+mn-lt"/>
              </a:rPr>
              <a:t>Wie is/zijn de betrokkene(n)? (Leerling/student, ouder, medewerker)</a:t>
            </a:r>
          </a:p>
          <a:p>
            <a:pPr marL="488950" indent="-342900">
              <a:spcBef>
                <a:spcPts val="540"/>
              </a:spcBef>
            </a:pPr>
            <a:r>
              <a:rPr lang="nl-NL">
                <a:latin typeface="+mn-lt"/>
              </a:rPr>
              <a:t>Wat zijn de belangrijkste ontwerpbeslissingen die zijn genomen om deze persoonsgegevens te beschermen?</a:t>
            </a:r>
          </a:p>
          <a:p>
            <a:pPr marL="488950" indent="-342900">
              <a:spcBef>
                <a:spcPts val="540"/>
              </a:spcBef>
            </a:pPr>
            <a:r>
              <a:rPr lang="nl-NL">
                <a:latin typeface="+mn-lt"/>
              </a:rPr>
              <a:t>Welke belangrijke uitdagingen en design issues staan nog open?</a:t>
            </a:r>
          </a:p>
          <a:p>
            <a:pPr marL="274320" indent="-128270">
              <a:spcBef>
                <a:spcPts val="540"/>
              </a:spcBef>
              <a:buNone/>
            </a:pPr>
            <a:endParaRPr lang="nl-NL">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b="1" dirty="0"/>
              <a:t>Leeroverzicht</a:t>
            </a:r>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2848758916"/>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Persoonsgegevens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t>Op dit moment worden geen persoonsgegevens verwerkt op Leeroverzicht. Onderdeel van de doorontwikkeling is personalisatie, met het creëren van de mogelijkheid voor de gebruikers om met een persoonlijk account in te loggen. Op dat moment is de bescherming van persoonsgegevens uiteraard van groot belang. </a:t>
                      </a:r>
                    </a:p>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dirty="0">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Beschikbaarheid:</a:t>
            </a:r>
          </a:p>
          <a:p>
            <a:r>
              <a:rPr lang="nl-NL"/>
              <a:t>&lt;Geef een korte toelichting over de belangrijkste beschikbaarheidseisen en –risico's voor het initiatief&gt;</a:t>
            </a:r>
          </a:p>
          <a:p>
            <a:pPr marL="38100" indent="0">
              <a:buNone/>
            </a:pPr>
            <a:endParaRPr lang="nl-NL"/>
          </a:p>
          <a:p>
            <a:pPr marL="38100" indent="0">
              <a:buNone/>
            </a:pPr>
            <a:r>
              <a:rPr lang="nl-NL"/>
              <a:t>Integriteit:</a:t>
            </a:r>
          </a:p>
          <a:p>
            <a:pPr marL="381000" indent="-342900"/>
            <a:r>
              <a:rPr lang="nl-NL"/>
              <a:t>&lt;Geef een korte toelichting over de belangrijkste integriteitseisen en –risico's voor het initiatief&gt;</a:t>
            </a:r>
          </a:p>
          <a:p>
            <a:pPr marL="38100" indent="0">
              <a:buNone/>
            </a:pPr>
            <a:endParaRPr lang="nl-NL"/>
          </a:p>
          <a:p>
            <a:pPr marL="38100" indent="0">
              <a:buNone/>
            </a:pPr>
            <a:r>
              <a:rPr lang="nl-NL"/>
              <a:t>Vertrouwelijkheid:</a:t>
            </a:r>
          </a:p>
          <a:p>
            <a:pPr marL="381000" indent="-342900"/>
            <a:r>
              <a:rPr lang="nl-NL"/>
              <a:t>&lt;Geef een korte toelichting over de belangrijkste vertrouwelijkheidseisen en –risico's voor het initiatief&gt;</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dirty="0"/>
              <a:t>Leeroverzicht</a:t>
            </a:r>
            <a:endParaRPr lang="nl-NL" dirty="0"/>
          </a:p>
        </p:txBody>
      </p:sp>
    </p:spTree>
    <p:extLst>
      <p:ext uri="{BB962C8B-B14F-4D97-AF65-F5344CB8AC3E}">
        <p14:creationId xmlns:p14="http://schemas.microsoft.com/office/powerpoint/2010/main" val="1810921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174638039"/>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Beschikbaarheid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Leeroverzicht is in principe 24/7 beschikbaar, maar er zijn op dit moment geen keiharde beschikbaarheidseisen omdat er geen processen met fatale data van afhankelijk zijn.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Security</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20000"/>
                        </a:lnSpc>
                        <a:spcBef>
                          <a:spcPts val="0"/>
                        </a:spcBef>
                        <a:spcAft>
                          <a:spcPts val="0"/>
                        </a:spcAft>
                        <a:buClr>
                          <a:srgbClr val="000000"/>
                        </a:buClr>
                        <a:buSzPts val="1000"/>
                        <a:buFont typeface="Arial"/>
                        <a:buNone/>
                        <a:tabLst/>
                        <a:defRPr/>
                      </a:pPr>
                      <a:r>
                        <a:rPr lang="nl-NL" sz="1400" dirty="0"/>
                        <a:t>De security eisen van Leeroverzicht zijn uitgebreid beschreven. </a:t>
                      </a:r>
                    </a:p>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Maatregelen:</a:t>
            </a:r>
          </a:p>
          <a:p>
            <a:pPr marL="488950" indent="-342900">
              <a:spcBef>
                <a:spcPts val="540"/>
              </a:spcBef>
            </a:pPr>
            <a:r>
              <a:rPr lang="nl-NL">
                <a:latin typeface="Arial"/>
                <a:cs typeface="Arial"/>
              </a:rPr>
              <a:t>Wat zijn de belangrijkste ontwerpbeslissingen die zijn genomen om de eerder genoemde risico's af te dekken? </a:t>
            </a:r>
          </a:p>
          <a:p>
            <a:pPr marL="488950" indent="-342900">
              <a:spcBef>
                <a:spcPts val="540"/>
              </a:spcBef>
            </a:pPr>
            <a:r>
              <a:rPr lang="nl-NL">
                <a:latin typeface="Arial"/>
                <a:cs typeface="Arial"/>
              </a:rPr>
              <a:t>Welke belangrijke uitdagingen en design issues staan nog open?</a:t>
            </a:r>
            <a:endParaRPr lang="nl-NL"/>
          </a:p>
          <a:p>
            <a:pPr marL="381000" indent="-342900"/>
            <a:endParaRPr lang="nl-NL"/>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15687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2129399203"/>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Security risico’s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De security risico’s worden gemanaged door security specialisten, op basis van de eisen en door middel van </a:t>
                      </a:r>
                      <a:r>
                        <a:rPr lang="nl-NL" sz="1400" dirty="0" err="1"/>
                        <a:t>controls</a:t>
                      </a:r>
                      <a:r>
                        <a:rPr lang="nl-NL" sz="1400" dirty="0"/>
                        <a:t>, testen en externe audits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Persoonsgegevens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Zodra persoonsgegevens zullen worden verwerkt, zullen de bijbehorende maatregelen worden genomen.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dirty="0"/>
              <a:t>Leeroverzicht</a:t>
            </a:r>
            <a:endParaRPr lang="nl-NL" dirty="0"/>
          </a:p>
        </p:txBody>
      </p:sp>
    </p:spTree>
    <p:extLst>
      <p:ext uri="{BB962C8B-B14F-4D97-AF65-F5344CB8AC3E}">
        <p14:creationId xmlns:p14="http://schemas.microsoft.com/office/powerpoint/2010/main" val="265236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 initiatief</a:t>
            </a:r>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b="1" dirty="0"/>
              <a:t>Doel:</a:t>
            </a:r>
            <a:br>
              <a:rPr lang="nl-NL" b="1" dirty="0"/>
            </a:br>
            <a:r>
              <a:rPr lang="nl-NL" dirty="0"/>
              <a:t>Het vergelijkingsraamwerk is een middel dat bijdraagt aan </a:t>
            </a:r>
            <a:r>
              <a:rPr lang="nl-NL" b="1" dirty="0"/>
              <a:t>inzicht</a:t>
            </a:r>
            <a:r>
              <a:rPr lang="nl-NL" dirty="0"/>
              <a:t> in een keteninitiatief, soms in de vorm van een groeifondstraject. Door bij verschillende initiatieven hetzelfde raamwerk te gebruiken kunnen ‘karakteristieken’ naast elkaar worden gelegd en zo een hulpmiddel zijn bij het creëren van </a:t>
            </a:r>
            <a:r>
              <a:rPr lang="nl-NL" b="1" dirty="0"/>
              <a:t>overzicht</a:t>
            </a:r>
            <a:r>
              <a:rPr lang="nl-NL" dirty="0"/>
              <a:t>. Op basis van overzicht kunnen onderdelen gerelateerd worden om zo de </a:t>
            </a:r>
            <a:r>
              <a:rPr lang="nl-NL" b="1" dirty="0"/>
              <a:t>samenhang </a:t>
            </a:r>
            <a:r>
              <a:rPr lang="nl-NL" dirty="0"/>
              <a:t>te bevorderen.</a:t>
            </a:r>
            <a:br>
              <a:rPr lang="nl-NL" dirty="0"/>
            </a:br>
            <a:endParaRPr lang="nl-NL" dirty="0"/>
          </a:p>
          <a:p>
            <a:pPr marL="285750" indent="-285750">
              <a:buFont typeface="Arial" panose="020B0604020202020204" pitchFamily="34" charset="0"/>
              <a:buChar char="•"/>
            </a:pPr>
            <a:r>
              <a:rPr lang="nl-NL" b="1" dirty="0"/>
              <a:t>Rol van Edustandaard:</a:t>
            </a:r>
            <a:br>
              <a:rPr lang="nl-NL" dirty="0"/>
            </a:br>
            <a:r>
              <a:rPr lang="nl-NL" dirty="0"/>
              <a:t>Faciliteren van de totstandkoming van inzicht, overzicht en samenhang. Dit helpt onnodig dubbel architectuurwerk en tegenstrijdige standaarden of afspraken voorkomen, en bevordert hergebruik en wederzijdse inspiratie.</a:t>
            </a:r>
            <a:br>
              <a:rPr lang="nl-NL" dirty="0"/>
            </a:br>
            <a:endParaRPr lang="nl-NL" dirty="0"/>
          </a:p>
          <a:p>
            <a:pPr marL="285750" indent="-285750">
              <a:buFont typeface="Arial" panose="020B0604020202020204" pitchFamily="34" charset="0"/>
              <a:buChar char="•"/>
            </a:pPr>
            <a:r>
              <a:rPr lang="nl-NL" b="1" dirty="0"/>
              <a:t>Rol van de invuller:</a:t>
            </a:r>
            <a:br>
              <a:rPr lang="nl-NL" dirty="0"/>
            </a:br>
            <a:r>
              <a:rPr lang="nl-NL" dirty="0"/>
              <a:t>De invuller is iemand die de karakteristieken van het initiatief of groeifondstraject kent, deze kan scoren en toelichten.</a:t>
            </a:r>
            <a:br>
              <a:rPr lang="nl-NL" dirty="0"/>
            </a:br>
            <a:endParaRPr lang="nl-NL" dirty="0"/>
          </a:p>
          <a:p>
            <a:pPr marL="285750" indent="-285750">
              <a:buFont typeface="Arial" panose="020B0604020202020204" pitchFamily="34" charset="0"/>
              <a:buChar char="•"/>
            </a:pPr>
            <a:r>
              <a:rPr lang="nl-NL" b="1" dirty="0"/>
              <a:t>Inhoud van het raamwerk:</a:t>
            </a:r>
            <a:br>
              <a:rPr lang="nl-NL" dirty="0"/>
            </a:br>
            <a:r>
              <a:rPr lang="nl-NL" dirty="0"/>
              <a:t>Het vergelijkingsraamwerk kent een open en een meer gesloten deel.</a:t>
            </a:r>
            <a:br>
              <a:rPr lang="nl-NL" dirty="0"/>
            </a:br>
            <a:r>
              <a:rPr lang="nl-NL" dirty="0"/>
              <a:t>Deels is het gebaseerd op de ROSA maar ook daarmee is niet ‘alles’ goed te profileren.</a:t>
            </a:r>
            <a:br>
              <a:rPr lang="nl-NL" dirty="0"/>
            </a:br>
            <a:r>
              <a:rPr lang="nl-NL" dirty="0"/>
              <a:t>Er is daarom ook plaats voor meer open vragen.</a:t>
            </a:r>
            <a:br>
              <a:rPr lang="nl-NL" dirty="0"/>
            </a:br>
            <a:endParaRPr lang="nl-NL" dirty="0"/>
          </a:p>
          <a:p>
            <a:pPr marL="285750" indent="-285750">
              <a:buFont typeface="Arial" panose="020B0604020202020204" pitchFamily="34" charset="0"/>
              <a:buChar char="•"/>
            </a:pPr>
            <a:r>
              <a:rPr lang="nl-NL" b="1" dirty="0"/>
              <a:t>Invullen:</a:t>
            </a:r>
            <a:br>
              <a:rPr lang="nl-NL" b="1" dirty="0"/>
            </a:br>
            <a:r>
              <a:rPr lang="nl-NL" dirty="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Publicatie:</a:t>
            </a:r>
          </a:p>
          <a:p>
            <a:pPr marL="284400" lvl="5"/>
            <a:r>
              <a:rPr lang="nl-NL" dirty="0"/>
              <a:t>Vanwege de beoogde doelen van dit instrument (inzichtelijk maken samenhang en versterken van de samenwerking) is dit document na goedkeuring door de invuller open toegankelijk en wordt gepubliceerd op </a:t>
            </a:r>
            <a:r>
              <a:rPr lang="nl-NL" dirty="0">
                <a:hlinkClick r:id="rId3"/>
              </a:rPr>
              <a:t>www.edustandaard.nl</a:t>
            </a:r>
            <a:r>
              <a:rPr lang="nl-NL" dirty="0"/>
              <a:t>. </a:t>
            </a:r>
            <a:br>
              <a:rPr lang="nl-NL" dirty="0"/>
            </a:br>
            <a:endParaRPr lang="nl-NL" dirty="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2418346965"/>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Technische</a:t>
                      </a:r>
                    </a:p>
                    <a:p>
                      <a:pPr marL="0" lvl="0" indent="0" algn="ctr" rtl="0">
                        <a:spcBef>
                          <a:spcPts val="0"/>
                        </a:spcBef>
                        <a:spcAft>
                          <a:spcPts val="0"/>
                        </a:spcAft>
                        <a:buNone/>
                      </a:pP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Leeroverzicht maakt gebruik van bestaande gegevensuitwisselingen tussen opleiders en EDU-DEX, opleiders en RIO en opleiders en HOVI</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Semantische 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Leeroverzicht zorgt voor de </a:t>
                      </a:r>
                      <a:r>
                        <a:rPr lang="nl-NL" sz="1400" dirty="0" err="1"/>
                        <a:t>mapping</a:t>
                      </a:r>
                      <a:r>
                        <a:rPr lang="nl-NL" sz="1400" dirty="0"/>
                        <a:t> van de gegevens die van de verschillende bronnen worden ontvangen.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dirty="0"/>
              <a:t>Leeroverzicht</a:t>
            </a:r>
            <a:endParaRPr lang="nl-NL" dirty="0"/>
          </a:p>
        </p:txBody>
      </p:sp>
    </p:spTree>
    <p:extLst>
      <p:ext uri="{BB962C8B-B14F-4D97-AF65-F5344CB8AC3E}">
        <p14:creationId xmlns:p14="http://schemas.microsoft.com/office/powerpoint/2010/main" val="667655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252021161"/>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dirty="0">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dirty="0"/>
              <a:t>Leeroverzicht</a:t>
            </a:r>
            <a:endParaRPr lang="nl-NL" dirty="0"/>
          </a:p>
        </p:txBody>
      </p:sp>
    </p:spTree>
    <p:extLst>
      <p:ext uri="{BB962C8B-B14F-4D97-AF65-F5344CB8AC3E}">
        <p14:creationId xmlns:p14="http://schemas.microsoft.com/office/powerpoint/2010/main" val="1100192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H2M-interactie? Licht daarbij (in ieder geval) toe:</a:t>
            </a:r>
            <a:endParaRPr lang="en-US">
              <a:latin typeface="Arial"/>
              <a:cs typeface="Arial"/>
            </a:endParaRPr>
          </a:p>
          <a:p>
            <a:pPr lvl="1"/>
            <a:r>
              <a:rPr lang="nl-NL">
                <a:latin typeface="Arial"/>
                <a:cs typeface="Arial"/>
              </a:rPr>
              <a:t>Wat de belangrijkste gebruikersinteracties zijn</a:t>
            </a:r>
          </a:p>
          <a:p>
            <a:pPr marL="488950" indent="-342900">
              <a:spcBef>
                <a:spcPts val="540"/>
              </a:spcBef>
            </a:pPr>
            <a:r>
              <a:rPr lang="nl-NL">
                <a:latin typeface="Arial"/>
                <a:cs typeface="Arial"/>
              </a:rPr>
              <a:t>Welke belangrijke uitdagingen en design issues t.a.v. H2M-interactie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dirty="0"/>
              <a:t>Leeroverzicht</a:t>
            </a:r>
            <a:endParaRPr lang="nl-NL" dirty="0"/>
          </a:p>
        </p:txBody>
      </p:sp>
    </p:spTree>
    <p:extLst>
      <p:ext uri="{BB962C8B-B14F-4D97-AF65-F5344CB8AC3E}">
        <p14:creationId xmlns:p14="http://schemas.microsoft.com/office/powerpoint/2010/main" val="639405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a:t>
            </a:r>
            <a:r>
              <a:rPr lang="nl-NL" err="1">
                <a:latin typeface="Arial"/>
                <a:cs typeface="Arial"/>
              </a:rPr>
              <a:t>Governance</a:t>
            </a:r>
            <a:r>
              <a:rPr lang="nl-NL">
                <a:latin typeface="Arial"/>
                <a:cs typeface="Arial"/>
              </a:rPr>
              <a:t>? Licht daarbij (in ieder geval) toe:</a:t>
            </a:r>
            <a:endParaRPr lang="en-US">
              <a:latin typeface="Arial"/>
              <a:cs typeface="Arial"/>
            </a:endParaRPr>
          </a:p>
          <a:p>
            <a:pPr lvl="1">
              <a:spcBef>
                <a:spcPts val="540"/>
              </a:spcBef>
            </a:pPr>
            <a:r>
              <a:rPr lang="nl-NL">
                <a:latin typeface="Arial"/>
                <a:cs typeface="Arial"/>
              </a:rPr>
              <a:t>Hoe de </a:t>
            </a:r>
            <a:r>
              <a:rPr lang="nl-NL" err="1">
                <a:latin typeface="Arial"/>
                <a:cs typeface="Arial"/>
              </a:rPr>
              <a:t>governancestructuur</a:t>
            </a:r>
            <a:r>
              <a:rPr lang="nl-NL">
                <a:latin typeface="Arial"/>
                <a:cs typeface="Arial"/>
              </a:rPr>
              <a:t> er (op hoofdlijnen) uitziet</a:t>
            </a:r>
          </a:p>
          <a:p>
            <a:pPr lvl="1"/>
            <a:r>
              <a:rPr lang="nl-NL">
                <a:latin typeface="Arial"/>
                <a:cs typeface="Arial"/>
              </a:rPr>
              <a:t>Hoe de aansluiting met andere keteninitiatieven, werkgroepen en afspraken is georganiseerd</a:t>
            </a:r>
            <a:endParaRPr lang="nl-NL"/>
          </a:p>
          <a:p>
            <a:pPr marL="488950" indent="-342900">
              <a:spcBef>
                <a:spcPts val="540"/>
              </a:spcBef>
            </a:pPr>
            <a:r>
              <a:rPr lang="nl-NL">
                <a:latin typeface="Arial"/>
                <a:cs typeface="Arial"/>
              </a:rPr>
              <a:t>Welke belangrijke uitdagingen en design issues t.a.v. </a:t>
            </a:r>
            <a:r>
              <a:rPr lang="nl-NL" err="1">
                <a:latin typeface="Arial"/>
                <a:cs typeface="Arial"/>
              </a:rPr>
              <a:t>Governance</a:t>
            </a:r>
            <a:r>
              <a:rPr lang="nl-NL">
                <a:latin typeface="Arial"/>
                <a:cs typeface="Arial"/>
              </a:rPr>
              <a:t>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dirty="0"/>
              <a:t>Leeroverzicht</a:t>
            </a:r>
            <a:endParaRPr lang="nl-NL" dirty="0"/>
          </a:p>
        </p:txBody>
      </p:sp>
    </p:spTree>
    <p:extLst>
      <p:ext uri="{BB962C8B-B14F-4D97-AF65-F5344CB8AC3E}">
        <p14:creationId xmlns:p14="http://schemas.microsoft.com/office/powerpoint/2010/main" val="3530785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1380324612"/>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err="1"/>
                        <a:t>Governance</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-Gedurende het programma (tot medio 2026) vindt strategisch/bestuurlijk overleg over de doorontwikkeling van Leeroverzicht plaats in het bestuurlijke overleg, waaraan convenantpartijen deelnemen (OCW, SZW, VNO-MKB, FNV, CNV, MBO Raad, UNL, VH en NRTO)</a:t>
                      </a:r>
                    </a:p>
                    <a:p>
                      <a:pPr marL="165100" lvl="0" indent="0" algn="l" rtl="0">
                        <a:spcBef>
                          <a:spcPts val="0"/>
                        </a:spcBef>
                        <a:spcAft>
                          <a:spcPts val="0"/>
                        </a:spcAft>
                        <a:buSzPts val="1000"/>
                        <a:buNone/>
                      </a:pPr>
                      <a:r>
                        <a:rPr lang="nl-NL" sz="1400" dirty="0"/>
                        <a:t>-Het bestuurlijk overleg wordt voorbereid door de stuurgroep Leeroverzicht, waaraan eveneens de convenantpartijen deelnemen</a:t>
                      </a:r>
                    </a:p>
                    <a:p>
                      <a:pPr marL="165100" lvl="0" indent="0" algn="l" rtl="0">
                        <a:spcBef>
                          <a:spcPts val="0"/>
                        </a:spcBef>
                        <a:spcAft>
                          <a:spcPts val="0"/>
                        </a:spcAft>
                        <a:buSzPts val="1000"/>
                        <a:buNone/>
                      </a:pPr>
                      <a:r>
                        <a:rPr lang="nl-NL" sz="1400" dirty="0"/>
                        <a:t>-Operationeel/tactische overleg vindt plaats in het ketenoverleg Leeroverzicht, waaraan naast de convenantpartijen ook de belangrijke gegevensleveranciers (EDU-DEX, DIO en HOVI) deelnemen</a:t>
                      </a:r>
                    </a:p>
                    <a:p>
                      <a:pPr marL="165100" lvl="0" indent="0" algn="l" rtl="0">
                        <a:spcBef>
                          <a:spcPts val="0"/>
                        </a:spcBef>
                        <a:spcAft>
                          <a:spcPts val="0"/>
                        </a:spcAft>
                        <a:buSzPts val="1000"/>
                        <a:buNone/>
                      </a:pP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3926737037"/>
              </p:ext>
            </p:extLst>
          </p:nvPr>
        </p:nvGraphicFramePr>
        <p:xfrm>
          <a:off x="335360" y="1153681"/>
          <a:ext cx="11508978" cy="546475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4213820">
                  <a:extLst>
                    <a:ext uri="{9D8B030D-6E8A-4147-A177-3AD203B41FA5}">
                      <a16:colId xmlns:a16="http://schemas.microsoft.com/office/drawing/2014/main" val="20001"/>
                    </a:ext>
                  </a:extLst>
                </a:gridCol>
                <a:gridCol w="4414838">
                  <a:extLst>
                    <a:ext uri="{9D8B030D-6E8A-4147-A177-3AD203B41FA5}">
                      <a16:colId xmlns:a16="http://schemas.microsoft.com/office/drawing/2014/main" val="3295071223"/>
                    </a:ext>
                  </a:extLst>
                </a:gridCol>
              </a:tblGrid>
              <a:tr h="170631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Leeroverzicht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err="1"/>
                        <a:t>www.leeroverzicht.nl</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Het bieden van informatie over opleidingen en financieringsmogelijkheden voor scholing aan iedereen die zich na het initiële onderwijs verder wil ontwikkelen.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-Actieprogramma Leven Lang Ontwikkelen van het toenmalige kabinet (2018)</a:t>
                      </a:r>
                    </a:p>
                    <a:p>
                      <a:pPr marL="165100" lvl="0" indent="0" algn="l" rtl="0">
                        <a:lnSpc>
                          <a:spcPct val="120000"/>
                        </a:lnSpc>
                        <a:spcBef>
                          <a:spcPts val="0"/>
                        </a:spcBef>
                        <a:spcAft>
                          <a:spcPts val="0"/>
                        </a:spcAft>
                        <a:buClr>
                          <a:schemeClr val="dk1"/>
                        </a:buClr>
                        <a:buSzPts val="1000"/>
                        <a:buNone/>
                      </a:pPr>
                      <a:r>
                        <a:rPr lang="nl-NL" sz="1400" dirty="0"/>
                        <a:t>-Onderzoek naar de haalbaarheid van een digitaal scholingsplatform (2019)</a:t>
                      </a:r>
                    </a:p>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20000"/>
                        </a:lnSpc>
                        <a:spcBef>
                          <a:spcPts val="0"/>
                        </a:spcBef>
                        <a:spcAft>
                          <a:spcPts val="0"/>
                        </a:spcAft>
                        <a:buClr>
                          <a:schemeClr val="dk1"/>
                        </a:buClr>
                        <a:buSzPts val="1000"/>
                        <a:buFont typeface="Arial"/>
                        <a:buNone/>
                        <a:tabLst/>
                        <a:defRPr/>
                      </a:pPr>
                      <a:r>
                        <a:rPr lang="nl-NL" sz="1050" b="0" i="0" u="none" strike="noStrike" cap="none" dirty="0">
                          <a:solidFill>
                            <a:srgbClr val="000000"/>
                          </a:solidFill>
                          <a:effectLst/>
                          <a:latin typeface="Arial"/>
                          <a:ea typeface="Arial"/>
                          <a:cs typeface="Arial"/>
                          <a:sym typeface="Arial"/>
                        </a:rPr>
                        <a:t>brief van de ministers van SZW en OCW aan Tweede Kamer over Leven Lang Ontwikkelen, 27 september 2018 (</a:t>
                      </a:r>
                      <a:r>
                        <a:rPr lang="nl-NL" sz="1050" b="0" i="0" u="none" strike="noStrike" cap="none" dirty="0" err="1">
                          <a:solidFill>
                            <a:srgbClr val="000000"/>
                          </a:solidFill>
                          <a:effectLst/>
                          <a:latin typeface="Arial"/>
                          <a:ea typeface="Arial"/>
                          <a:cs typeface="Arial"/>
                          <a:sym typeface="Arial"/>
                        </a:rPr>
                        <a:t>https</a:t>
                      </a:r>
                      <a:r>
                        <a:rPr lang="nl-NL" sz="1050" b="0" i="0" u="none" strike="noStrike" cap="none" dirty="0">
                          <a:solidFill>
                            <a:srgbClr val="000000"/>
                          </a:solidFill>
                          <a:effectLst/>
                          <a:latin typeface="Arial"/>
                          <a:ea typeface="Arial"/>
                          <a:cs typeface="Arial"/>
                          <a:sym typeface="Arial"/>
                        </a:rPr>
                        <a:t>://</a:t>
                      </a:r>
                      <a:r>
                        <a:rPr lang="nl-NL" sz="1050" b="0" i="0" u="none" strike="noStrike" cap="none" dirty="0" err="1">
                          <a:solidFill>
                            <a:srgbClr val="000000"/>
                          </a:solidFill>
                          <a:effectLst/>
                          <a:latin typeface="Arial"/>
                          <a:ea typeface="Arial"/>
                          <a:cs typeface="Arial"/>
                          <a:sym typeface="Arial"/>
                        </a:rPr>
                        <a:t>www.tweedekamer.nl</a:t>
                      </a:r>
                      <a:r>
                        <a:rPr lang="nl-NL" sz="1050" b="0" i="0" u="none" strike="noStrike" cap="none" dirty="0">
                          <a:solidFill>
                            <a:srgbClr val="000000"/>
                          </a:solidFill>
                          <a:effectLst/>
                          <a:latin typeface="Arial"/>
                          <a:ea typeface="Arial"/>
                          <a:cs typeface="Arial"/>
                          <a:sym typeface="Arial"/>
                        </a:rPr>
                        <a:t>/kamerstukken/</a:t>
                      </a:r>
                      <a:r>
                        <a:rPr lang="nl-NL" sz="1050" b="0" i="0" u="none" strike="noStrike" cap="none" dirty="0" err="1">
                          <a:solidFill>
                            <a:srgbClr val="000000"/>
                          </a:solidFill>
                          <a:effectLst/>
                          <a:latin typeface="Arial"/>
                          <a:ea typeface="Arial"/>
                          <a:cs typeface="Arial"/>
                          <a:sym typeface="Arial"/>
                        </a:rPr>
                        <a:t>detail?id</a:t>
                      </a:r>
                      <a:r>
                        <a:rPr lang="nl-NL" sz="1050" b="0" i="0" u="none" strike="noStrike" cap="none" dirty="0">
                          <a:solidFill>
                            <a:srgbClr val="000000"/>
                          </a:solidFill>
                          <a:effectLst/>
                          <a:latin typeface="Arial"/>
                          <a:ea typeface="Arial"/>
                          <a:cs typeface="Arial"/>
                          <a:sym typeface="Arial"/>
                        </a:rPr>
                        <a:t>=2018Z17039&amp;did=2018D46296)</a:t>
                      </a:r>
                    </a:p>
                    <a:p>
                      <a:pPr marL="165100" marR="0" lvl="0" indent="0" algn="l" defTabSz="914400" rtl="0" eaLnBrk="1" fontAlgn="auto" latinLnBrk="0" hangingPunct="1">
                        <a:lnSpc>
                          <a:spcPct val="120000"/>
                        </a:lnSpc>
                        <a:spcBef>
                          <a:spcPts val="0"/>
                        </a:spcBef>
                        <a:spcAft>
                          <a:spcPts val="0"/>
                        </a:spcAft>
                        <a:buClr>
                          <a:schemeClr val="dk1"/>
                        </a:buClr>
                        <a:buSzPts val="1000"/>
                        <a:buFont typeface="Arial"/>
                        <a:buNone/>
                        <a:tabLst/>
                        <a:defRPr/>
                      </a:pPr>
                      <a:endParaRPr lang="nl-NL" sz="1050" b="0" i="0" u="none" strike="noStrike" cap="none" dirty="0">
                        <a:solidFill>
                          <a:srgbClr val="000000"/>
                        </a:solidFill>
                        <a:effectLst/>
                        <a:latin typeface="Arial"/>
                        <a:ea typeface="Arial"/>
                        <a:cs typeface="Arial"/>
                        <a:sym typeface="Arial"/>
                      </a:endParaRPr>
                    </a:p>
                    <a:p>
                      <a:pPr marL="165100" marR="0" lvl="0" indent="0" algn="l" defTabSz="914400" rtl="0" eaLnBrk="1" fontAlgn="auto" latinLnBrk="0" hangingPunct="1">
                        <a:lnSpc>
                          <a:spcPct val="120000"/>
                        </a:lnSpc>
                        <a:spcBef>
                          <a:spcPts val="0"/>
                        </a:spcBef>
                        <a:spcAft>
                          <a:spcPts val="0"/>
                        </a:spcAft>
                        <a:buClr>
                          <a:schemeClr val="dk1"/>
                        </a:buClr>
                        <a:buSzPts val="1000"/>
                        <a:buFont typeface="Arial"/>
                        <a:buNone/>
                        <a:tabLst/>
                        <a:defRPr/>
                      </a:pPr>
                      <a:r>
                        <a:rPr lang="nl-NL" sz="1050" b="0" i="0" u="none" strike="noStrike" cap="none" dirty="0" err="1">
                          <a:solidFill>
                            <a:srgbClr val="000000"/>
                          </a:solidFill>
                          <a:effectLst/>
                          <a:latin typeface="Arial"/>
                          <a:ea typeface="Arial"/>
                          <a:cs typeface="Arial"/>
                          <a:sym typeface="Arial"/>
                        </a:rPr>
                        <a:t>Ikwilverderleren.nl</a:t>
                      </a:r>
                      <a:r>
                        <a:rPr lang="nl-NL" sz="1050" b="0" i="0" u="none" strike="noStrike" cap="none" dirty="0">
                          <a:solidFill>
                            <a:srgbClr val="000000"/>
                          </a:solidFill>
                          <a:effectLst/>
                          <a:latin typeface="Arial"/>
                          <a:ea typeface="Arial"/>
                          <a:cs typeface="Arial"/>
                          <a:sym typeface="Arial"/>
                        </a:rPr>
                        <a:t>. Haalbaarheidsonderzoek naar een digitaal scholingsplatform, Gijs de Vries, november 2019 ( </a:t>
                      </a:r>
                      <a:r>
                        <a:rPr lang="nl-NL" sz="1050" b="0" i="0" u="none" strike="noStrike" cap="none" dirty="0" err="1">
                          <a:solidFill>
                            <a:srgbClr val="000000"/>
                          </a:solidFill>
                          <a:effectLst/>
                          <a:latin typeface="Arial"/>
                          <a:ea typeface="Arial"/>
                          <a:cs typeface="Arial"/>
                          <a:sym typeface="Arial"/>
                        </a:rPr>
                        <a:t>https</a:t>
                      </a:r>
                      <a:r>
                        <a:rPr lang="nl-NL" sz="1050" b="0" i="0" u="none" strike="noStrike" cap="none" dirty="0">
                          <a:solidFill>
                            <a:srgbClr val="000000"/>
                          </a:solidFill>
                          <a:effectLst/>
                          <a:latin typeface="Arial"/>
                          <a:ea typeface="Arial"/>
                          <a:cs typeface="Arial"/>
                          <a:sym typeface="Arial"/>
                        </a:rPr>
                        <a:t>://</a:t>
                      </a:r>
                      <a:r>
                        <a:rPr lang="nl-NL" sz="1050" b="0" i="0" u="none" strike="noStrike" cap="none" dirty="0" err="1">
                          <a:solidFill>
                            <a:srgbClr val="000000"/>
                          </a:solidFill>
                          <a:effectLst/>
                          <a:latin typeface="Arial"/>
                          <a:ea typeface="Arial"/>
                          <a:cs typeface="Arial"/>
                          <a:sym typeface="Arial"/>
                        </a:rPr>
                        <a:t>www.rijksoverheid.nl</a:t>
                      </a:r>
                      <a:r>
                        <a:rPr lang="nl-NL" sz="1050" b="0" i="0" u="none" strike="noStrike" cap="none" dirty="0">
                          <a:solidFill>
                            <a:srgbClr val="000000"/>
                          </a:solidFill>
                          <a:effectLst/>
                          <a:latin typeface="Arial"/>
                          <a:ea typeface="Arial"/>
                          <a:cs typeface="Arial"/>
                          <a:sym typeface="Arial"/>
                        </a:rPr>
                        <a:t>/documenten/kamerstukken/2019/12/12/rapport-ikwilverderleren-nl-november-2019)</a:t>
                      </a:r>
                    </a:p>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4249431701"/>
              </p:ext>
            </p:extLst>
          </p:nvPr>
        </p:nvGraphicFramePr>
        <p:xfrm>
          <a:off x="335360" y="1153681"/>
          <a:ext cx="11521280" cy="552875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06310">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-gebruikers zijn alle mensen die zich na het volgen van initieel onderwijs verder willen ontwikkelen door het volgen van een opleiding, cursus of andere scholingsactiviteit</a:t>
                      </a:r>
                    </a:p>
                    <a:p>
                      <a:pPr marL="165100" lvl="0" indent="0" algn="l" rtl="0">
                        <a:spcBef>
                          <a:spcPts val="0"/>
                        </a:spcBef>
                        <a:spcAft>
                          <a:spcPts val="0"/>
                        </a:spcAft>
                        <a:buSzPts val="1000"/>
                        <a:buNone/>
                      </a:pPr>
                      <a:r>
                        <a:rPr lang="nl-NL" sz="1400" dirty="0"/>
                        <a:t>-gegevens over opleidingen worden aangeleverd door non-formele opleiders en door mbo- en ho-instellingen, via EDU-DEX, RIO en HOVI</a:t>
                      </a:r>
                    </a:p>
                    <a:p>
                      <a:pPr marL="165100" lvl="0" indent="0" algn="l" rtl="0">
                        <a:spcBef>
                          <a:spcPts val="0"/>
                        </a:spcBef>
                        <a:spcAft>
                          <a:spcPts val="0"/>
                        </a:spcAft>
                        <a:buSzPts val="1000"/>
                        <a:buNone/>
                      </a:pPr>
                      <a:r>
                        <a:rPr lang="nl-NL" sz="1400" dirty="0"/>
                        <a:t>-er wordt samengewerkt met het zusterprogramma Vaardig met Vaardigheden, met als doel de daar te ontwikkelen skills-ontologie te kunnen gebruiken op Leeroverzicht</a:t>
                      </a:r>
                    </a:p>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-livegang Leeroverzicht was op 10 oktober 2022</a:t>
                      </a:r>
                    </a:p>
                    <a:p>
                      <a:pPr marL="165100" lvl="0" indent="0" algn="l" rtl="0">
                        <a:lnSpc>
                          <a:spcPct val="120000"/>
                        </a:lnSpc>
                        <a:spcBef>
                          <a:spcPts val="0"/>
                        </a:spcBef>
                        <a:spcAft>
                          <a:spcPts val="0"/>
                        </a:spcAft>
                        <a:buSzPts val="1000"/>
                        <a:buNone/>
                      </a:pPr>
                      <a:r>
                        <a:rPr lang="nl-NL" sz="1400" dirty="0"/>
                        <a:t>-doorontwikkeling Leeroverzicht loopt tot medio 2026</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-op strategisch/bestuurlijk niveau stemt OCW af met de convenantpartijen SZW, VNO-MKB, FNV, CNV, MBO Raad, UNL, VH en NRTO</a:t>
                      </a:r>
                    </a:p>
                    <a:p>
                      <a:pPr marL="165100" lvl="0" indent="0" algn="l" rtl="0">
                        <a:lnSpc>
                          <a:spcPct val="120000"/>
                        </a:lnSpc>
                        <a:spcBef>
                          <a:spcPts val="0"/>
                        </a:spcBef>
                        <a:spcAft>
                          <a:spcPts val="0"/>
                        </a:spcAft>
                        <a:buClr>
                          <a:schemeClr val="dk1"/>
                        </a:buClr>
                        <a:buSzPts val="1000"/>
                        <a:buNone/>
                      </a:pPr>
                      <a:r>
                        <a:rPr lang="nl-NL" sz="1400" dirty="0"/>
                        <a:t>-op operationeel/tactisch niveau wordt samengewerkt met de convenantpartijen, met de gegevensleveranciers EDU-DEX, DUO (beheerder RIO) en HOVI, met brancheorganisaties en O&amp;O-fondsen</a:t>
                      </a:r>
                    </a:p>
                    <a:p>
                      <a:pPr marL="165100" lvl="0" indent="0" algn="l" rtl="0">
                        <a:lnSpc>
                          <a:spcPct val="120000"/>
                        </a:lnSpc>
                        <a:spcBef>
                          <a:spcPts val="0"/>
                        </a:spcBef>
                        <a:spcAft>
                          <a:spcPts val="0"/>
                        </a:spcAft>
                        <a:buClr>
                          <a:schemeClr val="dk1"/>
                        </a:buClr>
                        <a:buSzPts val="1000"/>
                        <a:buNone/>
                      </a:pPr>
                      <a:r>
                        <a:rPr lang="nl-NL" sz="1400" dirty="0"/>
                        <a:t>-uitvoerder van het programma is ICTU, vanaf q2 van2024 neemt Ordina de softwareontwikkeling en het beheer van Leeroverzicht over van ICTU</a:t>
                      </a:r>
                    </a:p>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2382191560"/>
              </p:ext>
            </p:extLst>
          </p:nvPr>
        </p:nvGraphicFramePr>
        <p:xfrm>
          <a:off x="335360" y="1085850"/>
          <a:ext cx="11521280" cy="57233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a:t>Welke afsprakenkaders zijn nodig en op welke doelgroepen zijn deze gericht?</a:t>
                      </a:r>
                      <a:br>
                        <a:rPr lang="nl-NL" sz="1600" b="1"/>
                      </a:br>
                      <a:br>
                        <a:rPr lang="nl-NL" sz="1600" b="1"/>
                      </a:br>
                      <a:r>
                        <a:rPr lang="nl-NL" sz="1600" b="1"/>
                        <a:t>Bijvoorbeeld </a:t>
                      </a:r>
                      <a:r>
                        <a:rPr lang="nl-NL" sz="1600" b="1" err="1"/>
                        <a:t>techreuzen</a:t>
                      </a:r>
                      <a:r>
                        <a:rPr lang="nl-NL" sz="1600" b="1"/>
                        <a:t>, startups, </a:t>
                      </a:r>
                      <a:r>
                        <a:rPr lang="nl-NL" sz="1600" b="1" err="1"/>
                        <a:t>lerenden</a:t>
                      </a:r>
                      <a:r>
                        <a:rPr lang="nl-NL" sz="1600" b="1"/>
                        <a:t>, instellingen,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-afspraken en standaarden voor de gegevens over opleidingen (die op Leeroverzicht worden getoond)</a:t>
                      </a:r>
                    </a:p>
                    <a:p>
                      <a:pPr marL="165100" lvl="0" indent="0" algn="l" rtl="0">
                        <a:spcBef>
                          <a:spcPts val="0"/>
                        </a:spcBef>
                        <a:spcAft>
                          <a:spcPts val="0"/>
                        </a:spcAft>
                        <a:buSzPts val="1000"/>
                        <a:buNone/>
                      </a:pPr>
                      <a:r>
                        <a:rPr lang="nl-NL" sz="1400" dirty="0"/>
                        <a:t>-afspraken en standaarden voor de wijze waarop opleidingen en skills worden gekoppeld</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Welke applicatieplatforms worden </a:t>
                      </a:r>
                      <a:r>
                        <a:rPr lang="nl-NL" sz="1600" b="1" i="0" u="none" strike="noStrike" cap="none">
                          <a:solidFill>
                            <a:srgbClr val="000000"/>
                          </a:solidFill>
                          <a:latin typeface="Arial"/>
                          <a:cs typeface="Arial"/>
                        </a:rPr>
                        <a:t>geïntroduceerd</a:t>
                      </a:r>
                      <a:r>
                        <a:rPr lang="nl-NL" sz="1600" b="1" i="0" u="none" strike="noStrike" cap="none">
                          <a:solidFill>
                            <a:srgbClr val="000000"/>
                          </a:solidFill>
                          <a:latin typeface="Arial"/>
                          <a:cs typeface="Arial"/>
                          <a:sym typeface="Arial"/>
                        </a:rPr>
                        <a:t>?</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portals, service bus, </a:t>
                      </a:r>
                      <a:r>
                        <a:rPr lang="nl-NL" sz="1600" b="1" i="0" u="none" strike="noStrike" cap="none" err="1">
                          <a:solidFill>
                            <a:srgbClr val="000000"/>
                          </a:solidFill>
                          <a:latin typeface="Arial"/>
                          <a:cs typeface="Arial"/>
                          <a:sym typeface="Arial"/>
                        </a:rPr>
                        <a:t>wallets</a:t>
                      </a:r>
                      <a:r>
                        <a:rPr lang="nl-NL" sz="1600" b="1" i="0" u="none" strike="noStrike" cap="none">
                          <a:solidFill>
                            <a:srgbClr val="000000"/>
                          </a:solidFill>
                          <a:latin typeface="Arial"/>
                          <a:cs typeface="Arial"/>
                          <a:sym typeface="Arial"/>
                        </a:rPr>
                        <a:t>, IAM, BI &amp; Analytics, </a:t>
                      </a:r>
                      <a:r>
                        <a:rPr lang="nl-NL" sz="1600" b="1" i="0" u="none" strike="noStrike" cap="none" err="1">
                          <a:solidFill>
                            <a:srgbClr val="000000"/>
                          </a:solidFill>
                          <a:latin typeface="Arial"/>
                          <a:cs typeface="Arial"/>
                          <a:sym typeface="Arial"/>
                        </a:rPr>
                        <a:t>etc</a:t>
                      </a: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b="0" i="0" u="none" strike="noStrike" cap="none" dirty="0">
                          <a:solidFill>
                            <a:srgbClr val="000000"/>
                          </a:solidFill>
                          <a:effectLst/>
                          <a:latin typeface="Arial"/>
                          <a:ea typeface="Arial"/>
                          <a:cs typeface="Arial"/>
                          <a:sym typeface="Arial"/>
                        </a:rPr>
                        <a:t>De </a:t>
                      </a:r>
                      <a:r>
                        <a:rPr lang="nl-NL" sz="1400" b="0" i="0" u="none" strike="noStrike" cap="none" dirty="0" err="1">
                          <a:solidFill>
                            <a:srgbClr val="000000"/>
                          </a:solidFill>
                          <a:effectLst/>
                          <a:latin typeface="Arial"/>
                          <a:ea typeface="Arial"/>
                          <a:cs typeface="Arial"/>
                          <a:sym typeface="Arial"/>
                        </a:rPr>
                        <a:t>tech</a:t>
                      </a:r>
                      <a:r>
                        <a:rPr lang="nl-NL" sz="1400" b="0" i="0" u="none" strike="noStrike" cap="none" dirty="0">
                          <a:solidFill>
                            <a:srgbClr val="000000"/>
                          </a:solidFill>
                          <a:effectLst/>
                          <a:latin typeface="Arial"/>
                          <a:ea typeface="Arial"/>
                          <a:cs typeface="Arial"/>
                          <a:sym typeface="Arial"/>
                        </a:rPr>
                        <a:t>-stack bestaat uit een zelf ontwikkelde </a:t>
                      </a:r>
                      <a:r>
                        <a:rPr lang="nl-NL" sz="1400" b="0" i="0" u="none" strike="noStrike" cap="none" dirty="0" err="1">
                          <a:solidFill>
                            <a:srgbClr val="000000"/>
                          </a:solidFill>
                          <a:effectLst/>
                          <a:latin typeface="Arial"/>
                          <a:ea typeface="Arial"/>
                          <a:cs typeface="Arial"/>
                          <a:sym typeface="Arial"/>
                        </a:rPr>
                        <a:t>Vue.js</a:t>
                      </a:r>
                      <a:r>
                        <a:rPr lang="nl-NL" sz="1400" b="0" i="0" u="none" strike="noStrike" cap="none" dirty="0">
                          <a:solidFill>
                            <a:srgbClr val="000000"/>
                          </a:solidFill>
                          <a:effectLst/>
                          <a:latin typeface="Arial"/>
                          <a:ea typeface="Arial"/>
                          <a:cs typeface="Arial"/>
                          <a:sym typeface="Arial"/>
                        </a:rPr>
                        <a:t> </a:t>
                      </a:r>
                      <a:r>
                        <a:rPr lang="nl-NL" sz="1400" b="0" i="0" u="none" strike="noStrike" cap="none" dirty="0" err="1">
                          <a:solidFill>
                            <a:srgbClr val="000000"/>
                          </a:solidFill>
                          <a:effectLst/>
                          <a:latin typeface="Arial"/>
                          <a:ea typeface="Arial"/>
                          <a:cs typeface="Arial"/>
                          <a:sym typeface="Arial"/>
                        </a:rPr>
                        <a:t>frontend</a:t>
                      </a:r>
                      <a:r>
                        <a:rPr lang="nl-NL" sz="1400" b="0" i="0" u="none" strike="noStrike" cap="none" dirty="0">
                          <a:solidFill>
                            <a:srgbClr val="000000"/>
                          </a:solidFill>
                          <a:effectLst/>
                          <a:latin typeface="Arial"/>
                          <a:ea typeface="Arial"/>
                          <a:cs typeface="Arial"/>
                          <a:sym typeface="Arial"/>
                        </a:rPr>
                        <a:t> en een Python backend, gebruik makend van een </a:t>
                      </a:r>
                      <a:r>
                        <a:rPr lang="nl-NL" sz="1400" b="0" i="0" u="none" strike="noStrike" cap="none" dirty="0" err="1">
                          <a:solidFill>
                            <a:srgbClr val="000000"/>
                          </a:solidFill>
                          <a:effectLst/>
                          <a:latin typeface="Arial"/>
                          <a:ea typeface="Arial"/>
                          <a:cs typeface="Arial"/>
                          <a:sym typeface="Arial"/>
                        </a:rPr>
                        <a:t>ElasticSearch</a:t>
                      </a:r>
                      <a:r>
                        <a:rPr lang="nl-NL" sz="1400" b="0" i="0" u="none" strike="noStrike" cap="none" dirty="0">
                          <a:solidFill>
                            <a:srgbClr val="000000"/>
                          </a:solidFill>
                          <a:effectLst/>
                          <a:latin typeface="Arial"/>
                          <a:ea typeface="Arial"/>
                          <a:cs typeface="Arial"/>
                          <a:sym typeface="Arial"/>
                        </a:rPr>
                        <a:t> database. Data-uitwisseling vindt plaats aan de hand van (REST/JSON) Web-API. Deze stack wordt op basis van het </a:t>
                      </a:r>
                      <a:r>
                        <a:rPr lang="nl-NL" sz="1400" b="0" i="0" u="none" strike="noStrike" cap="none" dirty="0" err="1">
                          <a:solidFill>
                            <a:srgbClr val="000000"/>
                          </a:solidFill>
                          <a:effectLst/>
                          <a:latin typeface="Arial"/>
                          <a:ea typeface="Arial"/>
                          <a:cs typeface="Arial"/>
                          <a:sym typeface="Arial"/>
                        </a:rPr>
                        <a:t>StandaardPlatform</a:t>
                      </a:r>
                      <a:r>
                        <a:rPr lang="nl-NL" sz="1400" b="0" i="0" u="none" strike="noStrike" cap="none" dirty="0">
                          <a:solidFill>
                            <a:srgbClr val="000000"/>
                          </a:solidFill>
                          <a:effectLst/>
                          <a:latin typeface="Arial"/>
                          <a:ea typeface="Arial"/>
                          <a:cs typeface="Arial"/>
                          <a:sym typeface="Arial"/>
                        </a:rPr>
                        <a:t> van </a:t>
                      </a:r>
                      <a:r>
                        <a:rPr lang="nl-NL" sz="1400" b="0" i="0" u="none" strike="noStrike" cap="none" dirty="0" err="1">
                          <a:solidFill>
                            <a:srgbClr val="000000"/>
                          </a:solidFill>
                          <a:effectLst/>
                          <a:latin typeface="Arial"/>
                          <a:ea typeface="Arial"/>
                          <a:cs typeface="Arial"/>
                          <a:sym typeface="Arial"/>
                        </a:rPr>
                        <a:t>Logius</a:t>
                      </a:r>
                      <a:r>
                        <a:rPr lang="nl-NL" sz="1400" b="0" i="0" u="none" strike="noStrike" cap="none" dirty="0">
                          <a:solidFill>
                            <a:srgbClr val="000000"/>
                          </a:solidFill>
                          <a:effectLst/>
                          <a:latin typeface="Arial"/>
                          <a:ea typeface="Arial"/>
                          <a:cs typeface="Arial"/>
                          <a:sym typeface="Arial"/>
                        </a:rPr>
                        <a:t> ontwikkeld en gehost.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a:t>Welke infrastructurele voorzieningen zijn nodig?</a:t>
                      </a:r>
                    </a:p>
                    <a:p>
                      <a:pPr marL="0" lvl="0" indent="0" algn="ctr" rtl="0">
                        <a:spcBef>
                          <a:spcPts val="0"/>
                        </a:spcBef>
                        <a:spcAft>
                          <a:spcPts val="0"/>
                        </a:spcAft>
                        <a:buNone/>
                      </a:pPr>
                      <a:endParaRPr lang="nl-NL" sz="1600" b="1"/>
                    </a:p>
                    <a:p>
                      <a:pPr marL="0" lvl="0" indent="0" algn="ctr" rtl="0">
                        <a:spcBef>
                          <a:spcPts val="0"/>
                        </a:spcBef>
                        <a:spcAft>
                          <a:spcPts val="0"/>
                        </a:spcAft>
                        <a:buNone/>
                      </a:pPr>
                      <a:r>
                        <a:rPr lang="nl-NL" sz="1600" b="1"/>
                        <a:t>Bijvoorbeeld ontwikkelstraten, datacenters, voorzieningen voor monitoring,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-bronnen met opleidingsinformatie (nu EDU-DEX, RIO en HOVI), Leeroverzicht wint zelf niet rechtstreeks  gegevens in van opleiders, maar maakt gebruik van bestaande bronnen</a:t>
                      </a:r>
                    </a:p>
                    <a:p>
                      <a:pPr marL="165100" lvl="0" indent="0" algn="l" rtl="0">
                        <a:lnSpc>
                          <a:spcPct val="120000"/>
                        </a:lnSpc>
                        <a:spcBef>
                          <a:spcPts val="0"/>
                        </a:spcBef>
                        <a:spcAft>
                          <a:spcPts val="0"/>
                        </a:spcAft>
                        <a:buClr>
                          <a:schemeClr val="dk1"/>
                        </a:buClr>
                        <a:buSzPts val="1000"/>
                        <a:buNone/>
                      </a:pPr>
                      <a:endParaRPr lang="nl-NL" sz="1400" dirty="0"/>
                    </a:p>
                    <a:p>
                      <a:pPr marL="165100" lvl="0" indent="0" algn="l" rtl="0">
                        <a:lnSpc>
                          <a:spcPct val="120000"/>
                        </a:lnSpc>
                        <a:spcBef>
                          <a:spcPts val="0"/>
                        </a:spcBef>
                        <a:spcAft>
                          <a:spcPts val="0"/>
                        </a:spcAft>
                        <a:buClr>
                          <a:schemeClr val="dk1"/>
                        </a:buClr>
                        <a:buSzPts val="1000"/>
                        <a:buNone/>
                      </a:pPr>
                      <a:r>
                        <a:rPr lang="nl-NL" sz="1400" b="0" i="0" u="none" strike="noStrike" cap="none" dirty="0">
                          <a:solidFill>
                            <a:srgbClr val="000000"/>
                          </a:solidFill>
                          <a:effectLst/>
                          <a:latin typeface="Arial"/>
                          <a:ea typeface="Arial"/>
                          <a:cs typeface="Arial"/>
                          <a:sym typeface="Arial"/>
                        </a:rPr>
                        <a:t>-ontwikkelstraten en voorzieningen voor monitoring worden op dit moment door ICTU, op basis van de ICTU kwaliteitsaanpak, geleverd. Deze worden in q1van 2024 overgedragen aan de nieuwe beheerpartij.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849901215"/>
              </p:ext>
            </p:extLst>
          </p:nvPr>
        </p:nvGraphicFramePr>
        <p:xfrm>
          <a:off x="335360" y="1085850"/>
          <a:ext cx="11521280" cy="528545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-nu: opleidingsinformatie wordt door opleiders via bestaande bronnen (EDU-DEX, RIO en HOVI) aan Leeroverzicht geleverd</a:t>
                      </a:r>
                    </a:p>
                    <a:p>
                      <a:pPr marL="165100" lvl="0" indent="0" algn="l" rtl="0">
                        <a:spcBef>
                          <a:spcPts val="0"/>
                        </a:spcBef>
                        <a:spcAft>
                          <a:spcPts val="0"/>
                        </a:spcAft>
                        <a:buSzPts val="1000"/>
                        <a:buNone/>
                      </a:pPr>
                      <a:r>
                        <a:rPr lang="nl-NL" sz="1400" dirty="0"/>
                        <a:t>-later: koppeling opleidingen en skills, hoe dit wordt vormgegeven is nog niet duidelijk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a:solidFill>
                            <a:srgbClr val="000000"/>
                          </a:solidFill>
                          <a:latin typeface="Arial"/>
                          <a:cs typeface="Arial"/>
                          <a:sym typeface="Arial"/>
                        </a:rPr>
                        <a:t>Van welke soort architecturen maakt het initiatief gebruik en welke zijn dat dan?</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a:t>
                      </a:r>
                      <a:r>
                        <a:rPr lang="nl-NL" sz="1600" b="1" i="0" u="none" strike="noStrike" cap="none" err="1">
                          <a:solidFill>
                            <a:srgbClr val="000000"/>
                          </a:solidFill>
                          <a:latin typeface="Arial"/>
                          <a:cs typeface="Arial"/>
                          <a:sym typeface="Arial"/>
                        </a:rPr>
                        <a:t>kaderstellende</a:t>
                      </a:r>
                      <a:r>
                        <a:rPr lang="nl-NL" sz="1600" b="1" i="0" u="none" strike="noStrike" cap="none">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b="0" i="0" u="none" strike="noStrike" cap="none" dirty="0">
                          <a:solidFill>
                            <a:srgbClr val="000000"/>
                          </a:solidFill>
                          <a:effectLst/>
                          <a:latin typeface="Arial"/>
                          <a:ea typeface="Arial"/>
                          <a:cs typeface="Arial"/>
                          <a:sym typeface="Arial"/>
                        </a:rPr>
                        <a:t>-Programma Start Architectuur (PSA) </a:t>
                      </a:r>
                      <a:r>
                        <a:rPr lang="nl-NL" sz="1400" b="0" i="0" u="none" strike="noStrike" cap="none" dirty="0" err="1">
                          <a:solidFill>
                            <a:srgbClr val="000000"/>
                          </a:solidFill>
                          <a:effectLst/>
                          <a:latin typeface="Arial"/>
                          <a:ea typeface="Arial"/>
                          <a:cs typeface="Arial"/>
                          <a:sym typeface="Arial"/>
                        </a:rPr>
                        <a:t>tbv</a:t>
                      </a:r>
                      <a:r>
                        <a:rPr lang="nl-NL" sz="1400" b="0" i="0" u="none" strike="noStrike" cap="none" dirty="0">
                          <a:solidFill>
                            <a:srgbClr val="000000"/>
                          </a:solidFill>
                          <a:effectLst/>
                          <a:latin typeface="Arial"/>
                          <a:ea typeface="Arial"/>
                          <a:cs typeface="Arial"/>
                          <a:sym typeface="Arial"/>
                        </a:rPr>
                        <a:t> NGF-aanvraag, een herziene programma architectuur wordt parallel aan het herijken van het programmaplan in Q1 2024 voorzien. Software Architectuur Document (SAD) voor het vastleggen van de solution architectuur.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-ontwikkeling ketenarchitectuur Leeroverzicht en </a:t>
                      </a:r>
                      <a:r>
                        <a:rPr lang="nl-NL" sz="1400" dirty="0" err="1"/>
                        <a:t>VmV</a:t>
                      </a:r>
                      <a:r>
                        <a:rPr lang="nl-NL" sz="1400" dirty="0"/>
                        <a:t> (mogelijk als bouwsteen voor een overkoepelende LLO-architectuur)</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Leeroverzicht</a:t>
            </a:r>
          </a:p>
        </p:txBody>
      </p:sp>
      <p:graphicFrame>
        <p:nvGraphicFramePr>
          <p:cNvPr id="206" name="Google Shape;206;p15"/>
          <p:cNvGraphicFramePr/>
          <p:nvPr>
            <p:extLst>
              <p:ext uri="{D42A27DB-BD31-4B8C-83A1-F6EECF244321}">
                <p14:modId xmlns:p14="http://schemas.microsoft.com/office/powerpoint/2010/main" val="80697583"/>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-via de </a:t>
                      </a:r>
                      <a:r>
                        <a:rPr lang="nl-NL" sz="1400" dirty="0" err="1"/>
                        <a:t>skillsontologie</a:t>
                      </a:r>
                      <a:r>
                        <a:rPr lang="nl-NL" sz="1400" dirty="0"/>
                        <a:t> die door </a:t>
                      </a:r>
                      <a:r>
                        <a:rPr lang="nl-NL" sz="1400" dirty="0" err="1"/>
                        <a:t>VmV</a:t>
                      </a:r>
                      <a:r>
                        <a:rPr lang="nl-NL" sz="1400" dirty="0"/>
                        <a:t> wordt ontwikkeld, wordt de verbinding gelegd met het arbeidsmarktdomein. Het perspectief is dat een gebruiker van Leeroverzicht beschikt over een aantal skills (bijvoorbeeld opgeslagen in een skills-wallet), een bepaalde functie wil gaan vervullen waarvoor zij/hij aanvullende skills nodig heeft en op leeroverzicht een opleiding vindt waarmee de ontbrekende skills worden verworven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dirty="0"/>
              <a:t>Leeroverzicht</a:t>
            </a:r>
            <a:endParaRPr lang="nl-NL" dirty="0"/>
          </a:p>
        </p:txBody>
      </p:sp>
      <p:graphicFrame>
        <p:nvGraphicFramePr>
          <p:cNvPr id="220" name="Google Shape;220;p17"/>
          <p:cNvGraphicFramePr/>
          <p:nvPr>
            <p:extLst>
              <p:ext uri="{D42A27DB-BD31-4B8C-83A1-F6EECF244321}">
                <p14:modId xmlns:p14="http://schemas.microsoft.com/office/powerpoint/2010/main" val="1273753150"/>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Prille begin</a:t>
                      </a:r>
                      <a:endParaRPr sz="1000" b="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dirty="0"/>
                        <a:t>Geen m2m-koppelingen</a:t>
                      </a:r>
                      <a:endParaRPr sz="1000" b="0" dirty="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dirty="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dirty="0"/>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Nog niet alle belangen in beeld / betrokkenheid belanghebbenden nog niet of onvoldoende georganiseerd.</a:t>
                      </a:r>
                      <a:endParaRPr sz="1000" b="0" dirty="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2" name="Rechthoek 1">
            <a:extLst>
              <a:ext uri="{FF2B5EF4-FFF2-40B4-BE49-F238E27FC236}">
                <a16:creationId xmlns:a16="http://schemas.microsoft.com/office/drawing/2014/main" id="{CC27ED28-5C29-2039-2361-1809AD713DB5}"/>
              </a:ext>
            </a:extLst>
          </p:cNvPr>
          <p:cNvSpPr/>
          <p:nvPr/>
        </p:nvSpPr>
        <p:spPr>
          <a:xfrm>
            <a:off x="6088986" y="1020400"/>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E4B859D2-EA8F-8CD7-6EEE-7D2EBA5B219E}"/>
              </a:ext>
            </a:extLst>
          </p:cNvPr>
          <p:cNvSpPr/>
          <p:nvPr/>
        </p:nvSpPr>
        <p:spPr>
          <a:xfrm>
            <a:off x="6095647" y="1413624"/>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102308"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6102308" y="2326387"/>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6095646"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6095645" y="3192178"/>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3041513" y="3664004"/>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6108972"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9150486" y="4589717"/>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6108972"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9150486" y="5613852"/>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9150485" y="6101303"/>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dirty="0"/>
              <a:t>Leeroverzicht</a:t>
            </a:r>
            <a:endParaRPr lang="nl-NL" dirty="0"/>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8229600" y="2671763"/>
            <a:ext cx="3566809" cy="271736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1" ma:contentTypeDescription="Een nieuw document maken." ma:contentTypeScope="" ma:versionID="e93a62e334a7542f0b2c321e94862723">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6188ff504dd5288031a640ed33e91a9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b8e3964-0583-4d76-8741-ab414fa70b15">
      <UserInfo>
        <DisplayName>Dirk Linden</DisplayName>
        <AccountId>14</AccountId>
        <AccountType/>
      </UserInfo>
      <UserInfo>
        <DisplayName>Henk Nijstad</DisplayName>
        <AccountId>12</AccountId>
        <AccountType/>
      </UserInfo>
    </SharedWithUsers>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2.xml><?xml version="1.0" encoding="utf-8"?>
<ds:datastoreItem xmlns:ds="http://schemas.openxmlformats.org/officeDocument/2006/customXml" ds:itemID="{9C97643E-EA8E-48D7-BB16-286DF9DF3A99}">
  <ds:schemaRefs>
    <ds:schemaRef ds:uri="7d65efcd-a0e8-46e5-8fce-0a0c8062aa65"/>
    <ds:schemaRef ds:uri="ab8e3964-0583-4d76-8741-ab414fa70b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E1A6174-0A85-42E3-B517-C5440709FA05}">
  <ds:schemaRefs>
    <ds:schemaRef ds:uri="http://schemas.openxmlformats.org/package/2006/metadata/core-properties"/>
    <ds:schemaRef ds:uri="http://www.w3.org/XML/1998/namespace"/>
    <ds:schemaRef ds:uri="ab8e3964-0583-4d76-8741-ab414fa70b15"/>
    <ds:schemaRef ds:uri="http://schemas.microsoft.com/office/2006/metadata/properties"/>
    <ds:schemaRef ds:uri="http://purl.org/dc/elements/1.1/"/>
    <ds:schemaRef ds:uri="7d65efcd-a0e8-46e5-8fce-0a0c8062aa65"/>
    <ds:schemaRef ds:uri="http://schemas.microsoft.com/office/infopath/2007/PartnerControls"/>
    <ds:schemaRef ds:uri="http://schemas.microsoft.com/office/2006/documentManagement/typ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2332</Words>
  <Application>Microsoft Office PowerPoint</Application>
  <PresentationFormat>Breedbeeld</PresentationFormat>
  <Paragraphs>265</Paragraphs>
  <Slides>28</Slides>
  <Notes>20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28</vt:i4>
      </vt:variant>
    </vt:vector>
  </HeadingPairs>
  <TitlesOfParts>
    <vt:vector size="32" baseType="lpstr">
      <vt:lpstr>Arial</vt:lpstr>
      <vt:lpstr>Calibri</vt:lpstr>
      <vt:lpstr>Montserrat</vt:lpstr>
      <vt:lpstr>Edustandaard</vt:lpstr>
      <vt:lpstr>Presentatie van het keteninitiatief:  Leeroverzicht</vt:lpstr>
      <vt:lpstr>Doel en toelichting vergelijkingsraamwerk</vt:lpstr>
      <vt:lpstr>Samenvatting</vt:lpstr>
      <vt:lpstr>Samenvatting</vt:lpstr>
      <vt:lpstr>Samenvatting</vt:lpstr>
      <vt:lpstr>Samenvatting</vt:lpstr>
      <vt:lpstr>Samenvatting</vt:lpstr>
      <vt:lpstr>Vergelijkingsraamwerk Overzicht</vt:lpstr>
      <vt:lpstr>Toelichting Werkingsgebied</vt:lpstr>
      <vt:lpstr>Toelichting</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Henk Nijstad</cp:lastModifiedBy>
  <cp:revision>7</cp:revision>
  <dcterms:modified xsi:type="dcterms:W3CDTF">2024-01-12T10:35:01Z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