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4"/>
  </p:sldMasterIdLst>
  <p:notesMasterIdLst>
    <p:notesMasterId r:id="rId35"/>
  </p:notesMasterIdLst>
  <p:sldIdLst>
    <p:sldId id="266" r:id="rId5"/>
    <p:sldId id="294" r:id="rId6"/>
    <p:sldId id="258" r:id="rId7"/>
    <p:sldId id="278" r:id="rId8"/>
    <p:sldId id="279" r:id="rId9"/>
    <p:sldId id="280" r:id="rId10"/>
    <p:sldId id="293" r:id="rId11"/>
    <p:sldId id="292" r:id="rId12"/>
    <p:sldId id="260" r:id="rId13"/>
    <p:sldId id="281" r:id="rId14"/>
    <p:sldId id="261" r:id="rId15"/>
    <p:sldId id="282" r:id="rId16"/>
    <p:sldId id="262" r:id="rId17"/>
    <p:sldId id="283" r:id="rId18"/>
    <p:sldId id="263" r:id="rId19"/>
    <p:sldId id="284" r:id="rId20"/>
    <p:sldId id="271" r:id="rId21"/>
    <p:sldId id="285" r:id="rId22"/>
    <p:sldId id="275" r:id="rId23"/>
    <p:sldId id="286" r:id="rId24"/>
    <p:sldId id="269" r:id="rId25"/>
    <p:sldId id="287" r:id="rId26"/>
    <p:sldId id="270" r:id="rId27"/>
    <p:sldId id="288" r:id="rId28"/>
    <p:sldId id="272" r:id="rId29"/>
    <p:sldId id="289" r:id="rId30"/>
    <p:sldId id="273" r:id="rId31"/>
    <p:sldId id="290" r:id="rId32"/>
    <p:sldId id="276" r:id="rId33"/>
    <p:sldId id="291" r:id="rId34"/>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DC0E91C-5CD2-4B48-AD56-D1AE986D4A0B}">
  <a:tblStyle styleId="{0DC0E91C-5CD2-4B48-AD56-D1AE986D4A0B}"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ijl, gemiddeld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821"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nnis Heringa" userId="dc046adc-36fe-4c4e-a301-2a976055db18" providerId="ADAL" clId="{CB677541-ACC2-48CC-98FE-472384F2F25B}"/>
    <pc:docChg chg="modSld">
      <pc:chgData name="Dennis Heringa" userId="dc046adc-36fe-4c4e-a301-2a976055db18" providerId="ADAL" clId="{CB677541-ACC2-48CC-98FE-472384F2F25B}" dt="2024-09-12T14:01:07.847" v="21" actId="20577"/>
      <pc:docMkLst>
        <pc:docMk/>
      </pc:docMkLst>
      <pc:sldChg chg="modSp mod">
        <pc:chgData name="Dennis Heringa" userId="dc046adc-36fe-4c4e-a301-2a976055db18" providerId="ADAL" clId="{CB677541-ACC2-48CC-98FE-472384F2F25B}" dt="2024-09-12T14:01:07.847" v="21" actId="20577"/>
        <pc:sldMkLst>
          <pc:docMk/>
          <pc:sldMk cId="1099589000" sldId="266"/>
        </pc:sldMkLst>
        <pc:spChg chg="mod">
          <ac:chgData name="Dennis Heringa" userId="dc046adc-36fe-4c4e-a301-2a976055db18" providerId="ADAL" clId="{CB677541-ACC2-48CC-98FE-472384F2F25B}" dt="2024-09-12T14:01:07.847" v="21" actId="20577"/>
          <ac:spMkLst>
            <pc:docMk/>
            <pc:sldMk cId="1099589000" sldId="266"/>
            <ac:spMk id="3" creationId="{066B2671-EC06-57E2-4289-6E8E75F8824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nl-NL" sz="1200" b="0" i="0" u="none" strike="noStrike" cap="none">
                <a:solidFill>
                  <a:schemeClr val="dk1"/>
                </a:solidFill>
                <a:latin typeface="Calibri"/>
                <a:ea typeface="Calibri"/>
                <a:cs typeface="Calibri"/>
                <a:sym typeface="Calibri"/>
              </a:rPr>
              <a:t>‹nr.›</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a:t>
            </a:fld>
            <a:endParaRPr/>
          </a:p>
        </p:txBody>
      </p:sp>
    </p:spTree>
    <p:extLst>
      <p:ext uri="{BB962C8B-B14F-4D97-AF65-F5344CB8AC3E}">
        <p14:creationId xmlns:p14="http://schemas.microsoft.com/office/powerpoint/2010/main" val="40752553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380cb8a1f4_0_8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3" name="Google Shape;223;g380cb8a1f4_0_86: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4" name="Google Shape;224;g380cb8a1f4_0_86: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11</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12</a:t>
            </a:fld>
            <a:endParaRPr/>
          </a:p>
        </p:txBody>
      </p:sp>
    </p:spTree>
    <p:extLst>
      <p:ext uri="{BB962C8B-B14F-4D97-AF65-F5344CB8AC3E}">
        <p14:creationId xmlns:p14="http://schemas.microsoft.com/office/powerpoint/2010/main" val="9408135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g3d0d914e3e_0_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0" name="Google Shape;230;g3d0d914e3e_0_17: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1" name="Google Shape;231;g3d0d914e3e_0_17: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13</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14</a:t>
            </a:fld>
            <a:endParaRPr/>
          </a:p>
        </p:txBody>
      </p:sp>
    </p:spTree>
    <p:extLst>
      <p:ext uri="{BB962C8B-B14F-4D97-AF65-F5344CB8AC3E}">
        <p14:creationId xmlns:p14="http://schemas.microsoft.com/office/powerpoint/2010/main" val="14714341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3d0d914e3e_0_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7" name="Google Shape;237;g3d0d914e3e_0_23: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8" name="Google Shape;238;g3d0d914e3e_0_23: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15</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16</a:t>
            </a:fld>
            <a:endParaRPr/>
          </a:p>
        </p:txBody>
      </p:sp>
    </p:spTree>
    <p:extLst>
      <p:ext uri="{BB962C8B-B14F-4D97-AF65-F5344CB8AC3E}">
        <p14:creationId xmlns:p14="http://schemas.microsoft.com/office/powerpoint/2010/main" val="39203990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18</a:t>
            </a:fld>
            <a:endParaRPr/>
          </a:p>
        </p:txBody>
      </p:sp>
    </p:spTree>
    <p:extLst>
      <p:ext uri="{BB962C8B-B14F-4D97-AF65-F5344CB8AC3E}">
        <p14:creationId xmlns:p14="http://schemas.microsoft.com/office/powerpoint/2010/main" val="29212060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20</a:t>
            </a:fld>
            <a:endParaRPr/>
          </a:p>
        </p:txBody>
      </p:sp>
    </p:spTree>
    <p:extLst>
      <p:ext uri="{BB962C8B-B14F-4D97-AF65-F5344CB8AC3E}">
        <p14:creationId xmlns:p14="http://schemas.microsoft.com/office/powerpoint/2010/main" val="24565507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22</a:t>
            </a:fld>
            <a:endParaRPr/>
          </a:p>
        </p:txBody>
      </p:sp>
    </p:spTree>
    <p:extLst>
      <p:ext uri="{BB962C8B-B14F-4D97-AF65-F5344CB8AC3E}">
        <p14:creationId xmlns:p14="http://schemas.microsoft.com/office/powerpoint/2010/main" val="41001423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24</a:t>
            </a:fld>
            <a:endParaRPr/>
          </a:p>
        </p:txBody>
      </p:sp>
    </p:spTree>
    <p:extLst>
      <p:ext uri="{BB962C8B-B14F-4D97-AF65-F5344CB8AC3E}">
        <p14:creationId xmlns:p14="http://schemas.microsoft.com/office/powerpoint/2010/main" val="3033632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3</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26</a:t>
            </a:fld>
            <a:endParaRPr/>
          </a:p>
        </p:txBody>
      </p:sp>
    </p:spTree>
    <p:extLst>
      <p:ext uri="{BB962C8B-B14F-4D97-AF65-F5344CB8AC3E}">
        <p14:creationId xmlns:p14="http://schemas.microsoft.com/office/powerpoint/2010/main" val="30087198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28</a:t>
            </a:fld>
            <a:endParaRPr/>
          </a:p>
        </p:txBody>
      </p:sp>
    </p:spTree>
    <p:extLst>
      <p:ext uri="{BB962C8B-B14F-4D97-AF65-F5344CB8AC3E}">
        <p14:creationId xmlns:p14="http://schemas.microsoft.com/office/powerpoint/2010/main" val="5595098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30</a:t>
            </a:fld>
            <a:endParaRPr/>
          </a:p>
        </p:txBody>
      </p:sp>
    </p:spTree>
    <p:extLst>
      <p:ext uri="{BB962C8B-B14F-4D97-AF65-F5344CB8AC3E}">
        <p14:creationId xmlns:p14="http://schemas.microsoft.com/office/powerpoint/2010/main" val="12447572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4</a:t>
            </a:fld>
            <a:endParaRPr/>
          </a:p>
        </p:txBody>
      </p:sp>
    </p:spTree>
    <p:extLst>
      <p:ext uri="{BB962C8B-B14F-4D97-AF65-F5344CB8AC3E}">
        <p14:creationId xmlns:p14="http://schemas.microsoft.com/office/powerpoint/2010/main" val="18113994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5</a:t>
            </a:fld>
            <a:endParaRPr/>
          </a:p>
        </p:txBody>
      </p:sp>
    </p:spTree>
    <p:extLst>
      <p:ext uri="{BB962C8B-B14F-4D97-AF65-F5344CB8AC3E}">
        <p14:creationId xmlns:p14="http://schemas.microsoft.com/office/powerpoint/2010/main" val="7208315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6</a:t>
            </a:fld>
            <a:endParaRPr/>
          </a:p>
        </p:txBody>
      </p:sp>
    </p:spTree>
    <p:extLst>
      <p:ext uri="{BB962C8B-B14F-4D97-AF65-F5344CB8AC3E}">
        <p14:creationId xmlns:p14="http://schemas.microsoft.com/office/powerpoint/2010/main" val="24986501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7</a:t>
            </a:fld>
            <a:endParaRPr/>
          </a:p>
        </p:txBody>
      </p:sp>
    </p:spTree>
    <p:extLst>
      <p:ext uri="{BB962C8B-B14F-4D97-AF65-F5344CB8AC3E}">
        <p14:creationId xmlns:p14="http://schemas.microsoft.com/office/powerpoint/2010/main" val="21627587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8</a:t>
            </a:fld>
            <a:endParaRPr/>
          </a:p>
        </p:txBody>
      </p:sp>
    </p:spTree>
    <p:extLst>
      <p:ext uri="{BB962C8B-B14F-4D97-AF65-F5344CB8AC3E}">
        <p14:creationId xmlns:p14="http://schemas.microsoft.com/office/powerpoint/2010/main" val="33209434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3d0d914e3e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6" name="Google Shape;216;g3d0d914e3e_0_0: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nl-NL"/>
              <a:t>Dit gaat over scope</a:t>
            </a:r>
            <a:endParaRPr/>
          </a:p>
        </p:txBody>
      </p:sp>
      <p:sp>
        <p:nvSpPr>
          <p:cNvPr id="217" name="Google Shape;217;g3d0d914e3e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9</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10</a:t>
            </a:fld>
            <a:endParaRPr/>
          </a:p>
        </p:txBody>
      </p:sp>
    </p:spTree>
    <p:extLst>
      <p:ext uri="{BB962C8B-B14F-4D97-AF65-F5344CB8AC3E}">
        <p14:creationId xmlns:p14="http://schemas.microsoft.com/office/powerpoint/2010/main" val="42638610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eldia" type="title">
  <p:cSld name="Titeldia">
    <p:spTree>
      <p:nvGrpSpPr>
        <p:cNvPr id="1" name="Shape 14"/>
        <p:cNvGrpSpPr/>
        <p:nvPr/>
      </p:nvGrpSpPr>
      <p:grpSpPr>
        <a:xfrm>
          <a:off x="0" y="0"/>
          <a:ext cx="0" cy="0"/>
          <a:chOff x="0" y="0"/>
          <a:chExt cx="0" cy="0"/>
        </a:xfrm>
      </p:grpSpPr>
      <p:sp>
        <p:nvSpPr>
          <p:cNvPr id="15" name="Google Shape;15;p34"/>
          <p:cNvSpPr txBox="1">
            <a:spLocks noGrp="1"/>
          </p:cNvSpPr>
          <p:nvPr>
            <p:ph type="ctrTitle"/>
          </p:nvPr>
        </p:nvSpPr>
        <p:spPr>
          <a:xfrm>
            <a:off x="0" y="2710548"/>
            <a:ext cx="12192000" cy="1442591"/>
          </a:xfrm>
          <a:prstGeom prst="rect">
            <a:avLst/>
          </a:prstGeom>
          <a:solidFill>
            <a:srgbClr val="0FA67E"/>
          </a:solid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chemeClr val="lt1"/>
              </a:buClr>
              <a:buSzPts val="1400"/>
              <a:buFont typeface="Montserrat"/>
              <a:buNone/>
              <a:defRPr sz="2400" b="0" i="0" u="none" strike="noStrike" cap="none">
                <a:solidFill>
                  <a:schemeClr val="lt1"/>
                </a:solidFill>
                <a:latin typeface="Montserrat"/>
                <a:ea typeface="Montserrat"/>
                <a:cs typeface="Montserrat"/>
                <a:sym typeface="Montserrat"/>
              </a:defRPr>
            </a:lvl1pPr>
            <a:lvl2pPr lvl="1" algn="l">
              <a:lnSpc>
                <a:spcPct val="100000"/>
              </a:lnSpc>
              <a:spcBef>
                <a:spcPts val="0"/>
              </a:spcBef>
              <a:spcAft>
                <a:spcPts val="0"/>
              </a:spcAft>
              <a:buSzPts val="1400"/>
              <a:buNone/>
              <a:defRPr sz="1350"/>
            </a:lvl2pPr>
            <a:lvl3pPr lvl="2" algn="l">
              <a:lnSpc>
                <a:spcPct val="100000"/>
              </a:lnSpc>
              <a:spcBef>
                <a:spcPts val="0"/>
              </a:spcBef>
              <a:spcAft>
                <a:spcPts val="0"/>
              </a:spcAft>
              <a:buSzPts val="1400"/>
              <a:buNone/>
              <a:defRPr sz="1350"/>
            </a:lvl3pPr>
            <a:lvl4pPr lvl="3" algn="l">
              <a:lnSpc>
                <a:spcPct val="100000"/>
              </a:lnSpc>
              <a:spcBef>
                <a:spcPts val="0"/>
              </a:spcBef>
              <a:spcAft>
                <a:spcPts val="0"/>
              </a:spcAft>
              <a:buSzPts val="1400"/>
              <a:buNone/>
              <a:defRPr sz="1350"/>
            </a:lvl4pPr>
            <a:lvl5pPr lvl="4" algn="l">
              <a:lnSpc>
                <a:spcPct val="100000"/>
              </a:lnSpc>
              <a:spcBef>
                <a:spcPts val="0"/>
              </a:spcBef>
              <a:spcAft>
                <a:spcPts val="0"/>
              </a:spcAft>
              <a:buSzPts val="1400"/>
              <a:buNone/>
              <a:defRPr sz="1350"/>
            </a:lvl5pPr>
            <a:lvl6pPr lvl="5" algn="l">
              <a:lnSpc>
                <a:spcPct val="100000"/>
              </a:lnSpc>
              <a:spcBef>
                <a:spcPts val="0"/>
              </a:spcBef>
              <a:spcAft>
                <a:spcPts val="0"/>
              </a:spcAft>
              <a:buSzPts val="1400"/>
              <a:buNone/>
              <a:defRPr sz="1350"/>
            </a:lvl6pPr>
            <a:lvl7pPr lvl="6" algn="l">
              <a:lnSpc>
                <a:spcPct val="100000"/>
              </a:lnSpc>
              <a:spcBef>
                <a:spcPts val="0"/>
              </a:spcBef>
              <a:spcAft>
                <a:spcPts val="0"/>
              </a:spcAft>
              <a:buSzPts val="1400"/>
              <a:buNone/>
              <a:defRPr sz="1350"/>
            </a:lvl7pPr>
            <a:lvl8pPr lvl="7" algn="l">
              <a:lnSpc>
                <a:spcPct val="100000"/>
              </a:lnSpc>
              <a:spcBef>
                <a:spcPts val="0"/>
              </a:spcBef>
              <a:spcAft>
                <a:spcPts val="0"/>
              </a:spcAft>
              <a:buSzPts val="1400"/>
              <a:buNone/>
              <a:defRPr sz="1350"/>
            </a:lvl8pPr>
            <a:lvl9pPr lvl="8" algn="l">
              <a:lnSpc>
                <a:spcPct val="100000"/>
              </a:lnSpc>
              <a:spcBef>
                <a:spcPts val="0"/>
              </a:spcBef>
              <a:spcAft>
                <a:spcPts val="0"/>
              </a:spcAft>
              <a:buSzPts val="1400"/>
              <a:buNone/>
              <a:defRPr sz="1350"/>
            </a:lvl9pPr>
          </a:lstStyle>
          <a:p>
            <a:r>
              <a:rPr lang="nl-NL"/>
              <a:t>Klik om stijl te bewerken</a:t>
            </a:r>
            <a:endParaRPr/>
          </a:p>
        </p:txBody>
      </p:sp>
      <p:sp>
        <p:nvSpPr>
          <p:cNvPr id="16" name="Google Shape;16;p34"/>
          <p:cNvSpPr txBox="1">
            <a:spLocks noGrp="1"/>
          </p:cNvSpPr>
          <p:nvPr>
            <p:ph type="subTitle" idx="1"/>
          </p:nvPr>
        </p:nvSpPr>
        <p:spPr>
          <a:xfrm>
            <a:off x="1828800" y="4518627"/>
            <a:ext cx="8534400" cy="1752600"/>
          </a:xfrm>
          <a:prstGeom prst="rect">
            <a:avLst/>
          </a:prstGeom>
          <a:solidFill>
            <a:srgbClr val="F3F3F3"/>
          </a:solidFill>
          <a:ln>
            <a:noFill/>
          </a:ln>
        </p:spPr>
        <p:txBody>
          <a:bodyPr spcFirstLastPara="1" wrap="square" lIns="91425" tIns="91425" rIns="91425" bIns="91425" anchor="t" anchorCtr="0">
            <a:noAutofit/>
          </a:bodyPr>
          <a:lstStyle>
            <a:lvl1pPr marR="0" lvl="0" algn="ctr">
              <a:lnSpc>
                <a:spcPct val="100000"/>
              </a:lnSpc>
              <a:spcBef>
                <a:spcPts val="360"/>
              </a:spcBef>
              <a:spcAft>
                <a:spcPts val="0"/>
              </a:spcAft>
              <a:buClr>
                <a:srgbClr val="333333"/>
              </a:buClr>
              <a:buSzPts val="2800"/>
              <a:buFont typeface="Arial"/>
              <a:buNone/>
              <a:defRPr sz="1800" b="0" i="0" u="none" strike="noStrike" cap="none">
                <a:solidFill>
                  <a:srgbClr val="333333"/>
                </a:solidFill>
                <a:latin typeface="Montserrat"/>
                <a:ea typeface="Montserrat"/>
                <a:cs typeface="Montserrat"/>
                <a:sym typeface="Montserrat"/>
              </a:defRPr>
            </a:lvl1pPr>
            <a:lvl2pPr marR="0" lvl="1" algn="ctr">
              <a:lnSpc>
                <a:spcPct val="100000"/>
              </a:lnSpc>
              <a:spcBef>
                <a:spcPts val="360"/>
              </a:spcBef>
              <a:spcAft>
                <a:spcPts val="0"/>
              </a:spcAft>
              <a:buClr>
                <a:srgbClr val="888888"/>
              </a:buClr>
              <a:buSzPts val="2400"/>
              <a:buFont typeface="Arial"/>
              <a:buNone/>
              <a:defRPr sz="1800" b="0" i="0" u="none" strike="noStrike" cap="none">
                <a:solidFill>
                  <a:srgbClr val="888888"/>
                </a:solidFill>
                <a:latin typeface="Montserrat"/>
                <a:ea typeface="Montserrat"/>
                <a:cs typeface="Montserrat"/>
                <a:sym typeface="Montserrat"/>
              </a:defRPr>
            </a:lvl2pPr>
            <a:lvl3pPr marR="0" lvl="2"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Montserrat"/>
                <a:ea typeface="Montserrat"/>
                <a:cs typeface="Montserrat"/>
                <a:sym typeface="Montserrat"/>
              </a:defRPr>
            </a:lvl3pPr>
            <a:lvl4pPr marR="0" lvl="3"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Montserrat"/>
                <a:ea typeface="Montserrat"/>
                <a:cs typeface="Montserrat"/>
                <a:sym typeface="Montserrat"/>
              </a:defRPr>
            </a:lvl4pPr>
            <a:lvl5pPr marR="0" lvl="4"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Montserrat"/>
                <a:ea typeface="Montserrat"/>
                <a:cs typeface="Montserrat"/>
                <a:sym typeface="Montserrat"/>
              </a:defRPr>
            </a:lvl5pPr>
            <a:lvl6pPr marR="0" lvl="5"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Calibri"/>
                <a:ea typeface="Calibri"/>
                <a:cs typeface="Calibri"/>
                <a:sym typeface="Calibri"/>
              </a:defRPr>
            </a:lvl6pPr>
            <a:lvl7pPr marR="0" lvl="6"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Calibri"/>
                <a:ea typeface="Calibri"/>
                <a:cs typeface="Calibri"/>
                <a:sym typeface="Calibri"/>
              </a:defRPr>
            </a:lvl7pPr>
            <a:lvl8pPr marR="0" lvl="7"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Calibri"/>
                <a:ea typeface="Calibri"/>
                <a:cs typeface="Calibri"/>
                <a:sym typeface="Calibri"/>
              </a:defRPr>
            </a:lvl8pPr>
            <a:lvl9pPr marR="0" lvl="8"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Calibri"/>
                <a:ea typeface="Calibri"/>
                <a:cs typeface="Calibri"/>
                <a:sym typeface="Calibri"/>
              </a:defRPr>
            </a:lvl9pPr>
          </a:lstStyle>
          <a:p>
            <a:r>
              <a:rPr lang="nl-NL"/>
              <a:t>Klikken om de ondertitelstijl van het model te bewerken</a:t>
            </a:r>
            <a:endParaRPr/>
          </a:p>
        </p:txBody>
      </p:sp>
      <p:pic>
        <p:nvPicPr>
          <p:cNvPr id="17" name="Google Shape;17;p34" descr="\\fileserver\users$\dommisse01\Edustandaard\Edustandaard logo vrijstaand.png"/>
          <p:cNvPicPr preferRelativeResize="0"/>
          <p:nvPr/>
        </p:nvPicPr>
        <p:blipFill rotWithShape="1">
          <a:blip r:embed="rId2">
            <a:alphaModFix/>
          </a:blip>
          <a:srcRect/>
          <a:stretch/>
        </p:blipFill>
        <p:spPr>
          <a:xfrm>
            <a:off x="9657072" y="116632"/>
            <a:ext cx="2487600" cy="543600"/>
          </a:xfrm>
          <a:prstGeom prst="rect">
            <a:avLst/>
          </a:prstGeom>
          <a:noFill/>
          <a:ln>
            <a:noFill/>
          </a:ln>
        </p:spPr>
      </p:pic>
      <p:sp>
        <p:nvSpPr>
          <p:cNvPr id="18" name="Google Shape;18;p34"/>
          <p:cNvSpPr txBox="1"/>
          <p:nvPr/>
        </p:nvSpPr>
        <p:spPr>
          <a:xfrm>
            <a:off x="9575016" y="6336348"/>
            <a:ext cx="2497647" cy="521651"/>
          </a:xfrm>
          <a:prstGeom prst="rect">
            <a:avLst/>
          </a:prstGeom>
          <a:solidFill>
            <a:schemeClr val="lt1"/>
          </a:solidFill>
          <a:ln>
            <a:noFill/>
          </a:ln>
        </p:spPr>
        <p:txBody>
          <a:bodyPr spcFirstLastPara="1" wrap="square" lIns="68569" tIns="34275" rIns="68569" bIns="34275"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35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190403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el en object" userDrawn="1">
  <p:cSld name="Titel en object">
    <p:spTree>
      <p:nvGrpSpPr>
        <p:cNvPr id="1" name="Shape 19"/>
        <p:cNvGrpSpPr/>
        <p:nvPr/>
      </p:nvGrpSpPr>
      <p:grpSpPr>
        <a:xfrm>
          <a:off x="0" y="0"/>
          <a:ext cx="0" cy="0"/>
          <a:chOff x="0" y="0"/>
          <a:chExt cx="0" cy="0"/>
        </a:xfrm>
      </p:grpSpPr>
      <p:sp>
        <p:nvSpPr>
          <p:cNvPr id="20" name="Google Shape;20;p35"/>
          <p:cNvSpPr txBox="1">
            <a:spLocks noGrp="1"/>
          </p:cNvSpPr>
          <p:nvPr>
            <p:ph type="title"/>
          </p:nvPr>
        </p:nvSpPr>
        <p:spPr>
          <a:xfrm>
            <a:off x="335360" y="547833"/>
            <a:ext cx="11521280" cy="432895"/>
          </a:xfrm>
          <a:prstGeom prst="rect">
            <a:avLst/>
          </a:prstGeom>
          <a:solidFill>
            <a:srgbClr val="0FA67E"/>
          </a:solid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chemeClr val="lt1"/>
              </a:buClr>
              <a:buSzPts val="1400"/>
              <a:buFont typeface="Montserrat"/>
              <a:buNone/>
              <a:defRPr sz="2400" b="0" i="0" u="none" strike="noStrike" cap="none">
                <a:solidFill>
                  <a:schemeClr val="lt1"/>
                </a:solidFill>
                <a:latin typeface="Montserrat"/>
                <a:ea typeface="Montserrat"/>
                <a:cs typeface="Montserrat"/>
                <a:sym typeface="Montserrat"/>
              </a:defRPr>
            </a:lvl1pPr>
            <a:lvl2pPr lvl="1" algn="l">
              <a:lnSpc>
                <a:spcPct val="100000"/>
              </a:lnSpc>
              <a:spcBef>
                <a:spcPts val="0"/>
              </a:spcBef>
              <a:spcAft>
                <a:spcPts val="0"/>
              </a:spcAft>
              <a:buSzPts val="1400"/>
              <a:buNone/>
              <a:defRPr sz="1350"/>
            </a:lvl2pPr>
            <a:lvl3pPr lvl="2" algn="l">
              <a:lnSpc>
                <a:spcPct val="100000"/>
              </a:lnSpc>
              <a:spcBef>
                <a:spcPts val="0"/>
              </a:spcBef>
              <a:spcAft>
                <a:spcPts val="0"/>
              </a:spcAft>
              <a:buSzPts val="1400"/>
              <a:buNone/>
              <a:defRPr sz="1350"/>
            </a:lvl3pPr>
            <a:lvl4pPr lvl="3" algn="l">
              <a:lnSpc>
                <a:spcPct val="100000"/>
              </a:lnSpc>
              <a:spcBef>
                <a:spcPts val="0"/>
              </a:spcBef>
              <a:spcAft>
                <a:spcPts val="0"/>
              </a:spcAft>
              <a:buSzPts val="1400"/>
              <a:buNone/>
              <a:defRPr sz="1350"/>
            </a:lvl4pPr>
            <a:lvl5pPr lvl="4" algn="l">
              <a:lnSpc>
                <a:spcPct val="100000"/>
              </a:lnSpc>
              <a:spcBef>
                <a:spcPts val="0"/>
              </a:spcBef>
              <a:spcAft>
                <a:spcPts val="0"/>
              </a:spcAft>
              <a:buSzPts val="1400"/>
              <a:buNone/>
              <a:defRPr sz="1350"/>
            </a:lvl5pPr>
            <a:lvl6pPr lvl="5" algn="l">
              <a:lnSpc>
                <a:spcPct val="100000"/>
              </a:lnSpc>
              <a:spcBef>
                <a:spcPts val="0"/>
              </a:spcBef>
              <a:spcAft>
                <a:spcPts val="0"/>
              </a:spcAft>
              <a:buSzPts val="1400"/>
              <a:buNone/>
              <a:defRPr sz="1350"/>
            </a:lvl6pPr>
            <a:lvl7pPr lvl="6" algn="l">
              <a:lnSpc>
                <a:spcPct val="100000"/>
              </a:lnSpc>
              <a:spcBef>
                <a:spcPts val="0"/>
              </a:spcBef>
              <a:spcAft>
                <a:spcPts val="0"/>
              </a:spcAft>
              <a:buSzPts val="1400"/>
              <a:buNone/>
              <a:defRPr sz="1350"/>
            </a:lvl7pPr>
            <a:lvl8pPr lvl="7" algn="l">
              <a:lnSpc>
                <a:spcPct val="100000"/>
              </a:lnSpc>
              <a:spcBef>
                <a:spcPts val="0"/>
              </a:spcBef>
              <a:spcAft>
                <a:spcPts val="0"/>
              </a:spcAft>
              <a:buSzPts val="1400"/>
              <a:buNone/>
              <a:defRPr sz="1350"/>
            </a:lvl8pPr>
            <a:lvl9pPr lvl="8" algn="l">
              <a:lnSpc>
                <a:spcPct val="100000"/>
              </a:lnSpc>
              <a:spcBef>
                <a:spcPts val="0"/>
              </a:spcBef>
              <a:spcAft>
                <a:spcPts val="0"/>
              </a:spcAft>
              <a:buSzPts val="1400"/>
              <a:buNone/>
              <a:defRPr sz="1350"/>
            </a:lvl9pPr>
          </a:lstStyle>
          <a:p>
            <a:r>
              <a:rPr lang="nl-NL"/>
              <a:t>Klik om stijl te bewerken</a:t>
            </a:r>
            <a:endParaRPr/>
          </a:p>
        </p:txBody>
      </p:sp>
      <p:sp>
        <p:nvSpPr>
          <p:cNvPr id="21" name="Google Shape;21;p35"/>
          <p:cNvSpPr txBox="1">
            <a:spLocks noGrp="1"/>
          </p:cNvSpPr>
          <p:nvPr>
            <p:ph type="body" idx="1"/>
          </p:nvPr>
        </p:nvSpPr>
        <p:spPr>
          <a:xfrm>
            <a:off x="335359" y="1095669"/>
            <a:ext cx="11521279" cy="5091549"/>
          </a:xfrm>
          <a:prstGeom prst="rect">
            <a:avLst/>
          </a:prstGeom>
          <a:noFill/>
          <a:ln>
            <a:noFill/>
          </a:ln>
        </p:spPr>
        <p:txBody>
          <a:bodyPr spcFirstLastPara="1" wrap="square" lIns="91425" tIns="91425" rIns="91425" bIns="91425" anchor="t" anchorCtr="0">
            <a:noAutofit/>
          </a:bodyPr>
          <a:lstStyle>
            <a:lvl1pPr marL="342900" marR="0" lvl="0" indent="-304800" algn="l">
              <a:lnSpc>
                <a:spcPct val="100000"/>
              </a:lnSpc>
              <a:spcBef>
                <a:spcPts val="420"/>
              </a:spcBef>
              <a:spcAft>
                <a:spcPts val="0"/>
              </a:spcAft>
              <a:buClr>
                <a:schemeClr val="dk1"/>
              </a:buClr>
              <a:buSzPts val="2800"/>
              <a:buFont typeface="Arial"/>
              <a:buChar char="•"/>
              <a:defRPr sz="2100" b="0" i="0" u="none" strike="noStrike" cap="none">
                <a:solidFill>
                  <a:schemeClr val="dk1"/>
                </a:solidFill>
                <a:latin typeface="Montserrat"/>
                <a:ea typeface="Montserrat"/>
                <a:cs typeface="Montserrat"/>
                <a:sym typeface="Montserrat"/>
              </a:defRPr>
            </a:lvl1pPr>
            <a:lvl2pPr marL="685800" marR="0" lvl="1" indent="-285750" algn="l">
              <a:lnSpc>
                <a:spcPct val="100000"/>
              </a:lnSpc>
              <a:spcBef>
                <a:spcPts val="360"/>
              </a:spcBef>
              <a:spcAft>
                <a:spcPts val="0"/>
              </a:spcAft>
              <a:buClr>
                <a:schemeClr val="dk1"/>
              </a:buClr>
              <a:buSzPts val="2400"/>
              <a:buFont typeface="Arial"/>
              <a:buChar char="–"/>
              <a:defRPr sz="1800" b="0" i="0" u="none" strike="noStrike" cap="none">
                <a:solidFill>
                  <a:schemeClr val="dk1"/>
                </a:solidFill>
                <a:latin typeface="Montserrat"/>
                <a:ea typeface="Montserrat"/>
                <a:cs typeface="Montserrat"/>
                <a:sym typeface="Montserrat"/>
              </a:defRPr>
            </a:lvl2pPr>
            <a:lvl3pPr marL="1028700" marR="0" lvl="2"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3pPr>
            <a:lvl4pPr marL="1371600" marR="0" lvl="3"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4pPr>
            <a:lvl5pPr marL="1714500" marR="0" lvl="4"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5pPr>
            <a:lvl6pPr marL="2057400" marR="0" lvl="5"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6pPr>
            <a:lvl7pPr marL="2400300" marR="0" lvl="6"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7pPr>
            <a:lvl8pPr marL="2743200" marR="0" lvl="7"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8pPr>
            <a:lvl9pPr marL="3086100" marR="0" lvl="8"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9pPr>
          </a:lstStyle>
          <a:p>
            <a:pPr lvl="0"/>
            <a:r>
              <a:rPr lang="nl-NL"/>
              <a:t>Klikken om de tekststijl van het model te bewerken</a:t>
            </a:r>
          </a:p>
        </p:txBody>
      </p:sp>
      <p:sp>
        <p:nvSpPr>
          <p:cNvPr id="22" name="Google Shape;22;p35"/>
          <p:cNvSpPr txBox="1">
            <a:spLocks noGrp="1"/>
          </p:cNvSpPr>
          <p:nvPr>
            <p:ph type="sldNum" idx="12"/>
          </p:nvPr>
        </p:nvSpPr>
        <p:spPr>
          <a:xfrm>
            <a:off x="97877" y="6333134"/>
            <a:ext cx="731700" cy="525000"/>
          </a:xfrm>
          <a:prstGeom prst="rect">
            <a:avLst/>
          </a:prstGeom>
          <a:noFill/>
          <a:ln>
            <a:noFill/>
          </a:ln>
        </p:spPr>
        <p:txBody>
          <a:bodyPr spcFirstLastPara="1" wrap="square" lIns="91425" tIns="91425" rIns="91425" bIns="91425" anchor="t" anchorCtr="0">
            <a:noAutofit/>
          </a:bodyPr>
          <a:lstStyle>
            <a:lvl1pPr marL="0" marR="0" lvl="0"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1pPr>
            <a:lvl2pPr marL="0" marR="0" lvl="1"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2pPr>
            <a:lvl3pPr marL="0" marR="0" lvl="2"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3pPr>
            <a:lvl4pPr marL="0" marR="0" lvl="3"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4pPr>
            <a:lvl5pPr marL="0" marR="0" lvl="4"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5pPr>
            <a:lvl6pPr marL="0" marR="0" lvl="5"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6pPr>
            <a:lvl7pPr marL="0" marR="0" lvl="6"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7pPr>
            <a:lvl8pPr marL="0" marR="0" lvl="7"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8pPr>
            <a:lvl9pPr marL="0" marR="0" lvl="8"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9pPr>
          </a:lstStyle>
          <a:p>
            <a:pPr algn="ctr"/>
            <a:fld id="{00000000-1234-1234-1234-123412341234}" type="slidenum">
              <a:rPr lang="nl-NL" smtClean="0"/>
              <a:pPr algn="ctr"/>
              <a:t>‹nr.›</a:t>
            </a:fld>
            <a:endParaRPr lang="nl-NL"/>
          </a:p>
        </p:txBody>
      </p:sp>
      <p:sp>
        <p:nvSpPr>
          <p:cNvPr id="5" name="Google Shape;20;p35">
            <a:extLst>
              <a:ext uri="{FF2B5EF4-FFF2-40B4-BE49-F238E27FC236}">
                <a16:creationId xmlns:a16="http://schemas.microsoft.com/office/drawing/2014/main" id="{9D3DDADD-9D00-1BDB-D3F7-8F0A885A7B88}"/>
              </a:ext>
            </a:extLst>
          </p:cNvPr>
          <p:cNvSpPr txBox="1">
            <a:spLocks/>
          </p:cNvSpPr>
          <p:nvPr userDrawn="1"/>
        </p:nvSpPr>
        <p:spPr>
          <a:xfrm>
            <a:off x="335359" y="113861"/>
            <a:ext cx="11521279" cy="432895"/>
          </a:xfrm>
          <a:prstGeom prst="rect">
            <a:avLst/>
          </a:prstGeom>
          <a:solidFill>
            <a:schemeClr val="accent4"/>
          </a:solid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eaLnBrk="1" hangingPunct="1">
              <a:lnSpc>
                <a:spcPct val="100000"/>
              </a:lnSpc>
              <a:spcBef>
                <a:spcPts val="0"/>
              </a:spcBef>
              <a:spcAft>
                <a:spcPts val="0"/>
              </a:spcAft>
              <a:buClr>
                <a:schemeClr val="lt1"/>
              </a:buClr>
              <a:buSzPts val="1400"/>
              <a:buFont typeface="Montserrat"/>
              <a:buNone/>
              <a:defRPr sz="2400" b="0" i="0" u="none" strike="noStrike" cap="none">
                <a:solidFill>
                  <a:schemeClr val="lt1"/>
                </a:solidFill>
                <a:latin typeface="Montserrat"/>
                <a:ea typeface="Montserrat"/>
                <a:cs typeface="Montserrat"/>
                <a:sym typeface="Montserrat"/>
              </a:defRPr>
            </a:lvl1pPr>
            <a:lvl2pPr marR="0" lvl="1"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9pPr>
          </a:lstStyle>
          <a:p>
            <a:endParaRPr lang="nl-NL" sz="2000"/>
          </a:p>
        </p:txBody>
      </p:sp>
      <p:sp>
        <p:nvSpPr>
          <p:cNvPr id="8" name="Tijdelijke aanduiding voor tekst 7">
            <a:extLst>
              <a:ext uri="{FF2B5EF4-FFF2-40B4-BE49-F238E27FC236}">
                <a16:creationId xmlns:a16="http://schemas.microsoft.com/office/drawing/2014/main" id="{07137872-9B91-E5F6-ACD5-F89E1558C670}"/>
              </a:ext>
            </a:extLst>
          </p:cNvPr>
          <p:cNvSpPr>
            <a:spLocks noGrp="1"/>
          </p:cNvSpPr>
          <p:nvPr>
            <p:ph type="body" sz="quarter" idx="13" hasCustomPrompt="1"/>
          </p:nvPr>
        </p:nvSpPr>
        <p:spPr>
          <a:xfrm>
            <a:off x="467607" y="63709"/>
            <a:ext cx="11256081" cy="483048"/>
          </a:xfrm>
        </p:spPr>
        <p:txBody>
          <a:bodyPr anchor="ctr"/>
          <a:lstStyle>
            <a:lvl1pPr marL="50800" indent="0" algn="ctr">
              <a:buNone/>
              <a:defRPr sz="1800" b="1">
                <a:solidFill>
                  <a:schemeClr val="bg1"/>
                </a:solidFill>
              </a:defRPr>
            </a:lvl1pPr>
          </a:lstStyle>
          <a:p>
            <a:pPr lvl="0"/>
            <a:r>
              <a:rPr lang="nl-NL"/>
              <a:t>&lt;Onderwerp&gt;</a:t>
            </a:r>
          </a:p>
        </p:txBody>
      </p:sp>
    </p:spTree>
    <p:extLst>
      <p:ext uri="{BB962C8B-B14F-4D97-AF65-F5344CB8AC3E}">
        <p14:creationId xmlns:p14="http://schemas.microsoft.com/office/powerpoint/2010/main" val="2947747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el en object" preserve="1" userDrawn="1">
  <p:cSld name="1_Titel en object">
    <p:spTree>
      <p:nvGrpSpPr>
        <p:cNvPr id="1" name="Shape 19"/>
        <p:cNvGrpSpPr/>
        <p:nvPr/>
      </p:nvGrpSpPr>
      <p:grpSpPr>
        <a:xfrm>
          <a:off x="0" y="0"/>
          <a:ext cx="0" cy="0"/>
          <a:chOff x="0" y="0"/>
          <a:chExt cx="0" cy="0"/>
        </a:xfrm>
      </p:grpSpPr>
      <p:sp>
        <p:nvSpPr>
          <p:cNvPr id="20" name="Google Shape;20;p35"/>
          <p:cNvSpPr txBox="1">
            <a:spLocks noGrp="1"/>
          </p:cNvSpPr>
          <p:nvPr>
            <p:ph type="title"/>
          </p:nvPr>
        </p:nvSpPr>
        <p:spPr>
          <a:xfrm>
            <a:off x="335360" y="274639"/>
            <a:ext cx="11521280" cy="706090"/>
          </a:xfrm>
          <a:prstGeom prst="rect">
            <a:avLst/>
          </a:prstGeom>
          <a:solidFill>
            <a:srgbClr val="0FA67E"/>
          </a:solid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chemeClr val="lt1"/>
              </a:buClr>
              <a:buSzPts val="1400"/>
              <a:buFont typeface="Montserrat"/>
              <a:buNone/>
              <a:defRPr sz="2400" b="0" i="0" u="none" strike="noStrike" cap="none">
                <a:solidFill>
                  <a:schemeClr val="lt1"/>
                </a:solidFill>
                <a:latin typeface="Montserrat"/>
                <a:ea typeface="Montserrat"/>
                <a:cs typeface="Montserrat"/>
                <a:sym typeface="Montserrat"/>
              </a:defRPr>
            </a:lvl1pPr>
            <a:lvl2pPr lvl="1" algn="l">
              <a:lnSpc>
                <a:spcPct val="100000"/>
              </a:lnSpc>
              <a:spcBef>
                <a:spcPts val="0"/>
              </a:spcBef>
              <a:spcAft>
                <a:spcPts val="0"/>
              </a:spcAft>
              <a:buSzPts val="1400"/>
              <a:buNone/>
              <a:defRPr sz="1350"/>
            </a:lvl2pPr>
            <a:lvl3pPr lvl="2" algn="l">
              <a:lnSpc>
                <a:spcPct val="100000"/>
              </a:lnSpc>
              <a:spcBef>
                <a:spcPts val="0"/>
              </a:spcBef>
              <a:spcAft>
                <a:spcPts val="0"/>
              </a:spcAft>
              <a:buSzPts val="1400"/>
              <a:buNone/>
              <a:defRPr sz="1350"/>
            </a:lvl3pPr>
            <a:lvl4pPr lvl="3" algn="l">
              <a:lnSpc>
                <a:spcPct val="100000"/>
              </a:lnSpc>
              <a:spcBef>
                <a:spcPts val="0"/>
              </a:spcBef>
              <a:spcAft>
                <a:spcPts val="0"/>
              </a:spcAft>
              <a:buSzPts val="1400"/>
              <a:buNone/>
              <a:defRPr sz="1350"/>
            </a:lvl4pPr>
            <a:lvl5pPr lvl="4" algn="l">
              <a:lnSpc>
                <a:spcPct val="100000"/>
              </a:lnSpc>
              <a:spcBef>
                <a:spcPts val="0"/>
              </a:spcBef>
              <a:spcAft>
                <a:spcPts val="0"/>
              </a:spcAft>
              <a:buSzPts val="1400"/>
              <a:buNone/>
              <a:defRPr sz="1350"/>
            </a:lvl5pPr>
            <a:lvl6pPr lvl="5" algn="l">
              <a:lnSpc>
                <a:spcPct val="100000"/>
              </a:lnSpc>
              <a:spcBef>
                <a:spcPts val="0"/>
              </a:spcBef>
              <a:spcAft>
                <a:spcPts val="0"/>
              </a:spcAft>
              <a:buSzPts val="1400"/>
              <a:buNone/>
              <a:defRPr sz="1350"/>
            </a:lvl6pPr>
            <a:lvl7pPr lvl="6" algn="l">
              <a:lnSpc>
                <a:spcPct val="100000"/>
              </a:lnSpc>
              <a:spcBef>
                <a:spcPts val="0"/>
              </a:spcBef>
              <a:spcAft>
                <a:spcPts val="0"/>
              </a:spcAft>
              <a:buSzPts val="1400"/>
              <a:buNone/>
              <a:defRPr sz="1350"/>
            </a:lvl7pPr>
            <a:lvl8pPr lvl="7" algn="l">
              <a:lnSpc>
                <a:spcPct val="100000"/>
              </a:lnSpc>
              <a:spcBef>
                <a:spcPts val="0"/>
              </a:spcBef>
              <a:spcAft>
                <a:spcPts val="0"/>
              </a:spcAft>
              <a:buSzPts val="1400"/>
              <a:buNone/>
              <a:defRPr sz="1350"/>
            </a:lvl8pPr>
            <a:lvl9pPr lvl="8" algn="l">
              <a:lnSpc>
                <a:spcPct val="100000"/>
              </a:lnSpc>
              <a:spcBef>
                <a:spcPts val="0"/>
              </a:spcBef>
              <a:spcAft>
                <a:spcPts val="0"/>
              </a:spcAft>
              <a:buSzPts val="1400"/>
              <a:buNone/>
              <a:defRPr sz="1350"/>
            </a:lvl9pPr>
          </a:lstStyle>
          <a:p>
            <a:r>
              <a:rPr lang="nl-NL"/>
              <a:t>Klik om stijl te bewerken</a:t>
            </a:r>
            <a:endParaRPr/>
          </a:p>
        </p:txBody>
      </p:sp>
      <p:sp>
        <p:nvSpPr>
          <p:cNvPr id="21" name="Google Shape;21;p35"/>
          <p:cNvSpPr txBox="1">
            <a:spLocks noGrp="1"/>
          </p:cNvSpPr>
          <p:nvPr>
            <p:ph type="body" idx="1"/>
          </p:nvPr>
        </p:nvSpPr>
        <p:spPr>
          <a:xfrm>
            <a:off x="335360" y="1051297"/>
            <a:ext cx="5336778" cy="5108203"/>
          </a:xfrm>
          <a:prstGeom prst="rect">
            <a:avLst/>
          </a:prstGeom>
          <a:noFill/>
          <a:ln>
            <a:noFill/>
          </a:ln>
        </p:spPr>
        <p:txBody>
          <a:bodyPr spcFirstLastPara="1" wrap="square" lIns="91425" tIns="91425" rIns="91425" bIns="91425" anchor="t" anchorCtr="0">
            <a:noAutofit/>
          </a:bodyPr>
          <a:lstStyle>
            <a:lvl1pPr marL="342900" marR="0" lvl="0" indent="-304800" algn="l">
              <a:lnSpc>
                <a:spcPct val="100000"/>
              </a:lnSpc>
              <a:spcBef>
                <a:spcPts val="420"/>
              </a:spcBef>
              <a:spcAft>
                <a:spcPts val="0"/>
              </a:spcAft>
              <a:buClr>
                <a:schemeClr val="dk1"/>
              </a:buClr>
              <a:buSzPts val="2800"/>
              <a:buFont typeface="Arial"/>
              <a:buChar char="•"/>
              <a:defRPr sz="2100" b="0" i="0" u="none" strike="noStrike" cap="none">
                <a:solidFill>
                  <a:schemeClr val="dk1"/>
                </a:solidFill>
                <a:latin typeface="Montserrat"/>
                <a:ea typeface="Montserrat"/>
                <a:cs typeface="Montserrat"/>
                <a:sym typeface="Montserrat"/>
              </a:defRPr>
            </a:lvl1pPr>
            <a:lvl2pPr marL="685800" marR="0" lvl="1" indent="-285750" algn="l">
              <a:lnSpc>
                <a:spcPct val="100000"/>
              </a:lnSpc>
              <a:spcBef>
                <a:spcPts val="360"/>
              </a:spcBef>
              <a:spcAft>
                <a:spcPts val="0"/>
              </a:spcAft>
              <a:buClr>
                <a:schemeClr val="dk1"/>
              </a:buClr>
              <a:buSzPts val="2400"/>
              <a:buFont typeface="Arial"/>
              <a:buChar char="–"/>
              <a:defRPr sz="1800" b="0" i="0" u="none" strike="noStrike" cap="none">
                <a:solidFill>
                  <a:schemeClr val="dk1"/>
                </a:solidFill>
                <a:latin typeface="Montserrat"/>
                <a:ea typeface="Montserrat"/>
                <a:cs typeface="Montserrat"/>
                <a:sym typeface="Montserrat"/>
              </a:defRPr>
            </a:lvl2pPr>
            <a:lvl3pPr marL="1028700" marR="0" lvl="2"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3pPr>
            <a:lvl4pPr marL="1371600" marR="0" lvl="3"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4pPr>
            <a:lvl5pPr marL="1714500" marR="0" lvl="4"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5pPr>
            <a:lvl6pPr marL="2057400" marR="0" lvl="5"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6pPr>
            <a:lvl7pPr marL="2400300" marR="0" lvl="6"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7pPr>
            <a:lvl8pPr marL="2743200" marR="0" lvl="7"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8pPr>
            <a:lvl9pPr marL="3086100" marR="0" lvl="8"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9pPr>
          </a:lstStyle>
          <a:p>
            <a:pPr lvl="0"/>
            <a:r>
              <a:rPr lang="nl-NL"/>
              <a:t>Klikken om de tekststijl van het model te bewerken</a:t>
            </a:r>
          </a:p>
        </p:txBody>
      </p:sp>
      <p:sp>
        <p:nvSpPr>
          <p:cNvPr id="22" name="Google Shape;22;p35"/>
          <p:cNvSpPr txBox="1">
            <a:spLocks noGrp="1"/>
          </p:cNvSpPr>
          <p:nvPr>
            <p:ph type="sldNum" idx="12"/>
          </p:nvPr>
        </p:nvSpPr>
        <p:spPr>
          <a:xfrm>
            <a:off x="97877" y="6333134"/>
            <a:ext cx="731700" cy="525000"/>
          </a:xfrm>
          <a:prstGeom prst="rect">
            <a:avLst/>
          </a:prstGeom>
          <a:noFill/>
          <a:ln>
            <a:noFill/>
          </a:ln>
        </p:spPr>
        <p:txBody>
          <a:bodyPr spcFirstLastPara="1" wrap="square" lIns="91425" tIns="91425" rIns="91425" bIns="91425" anchor="t" anchorCtr="0">
            <a:noAutofit/>
          </a:bodyPr>
          <a:lstStyle>
            <a:lvl1pPr marL="0" marR="0" lvl="0"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1pPr>
            <a:lvl2pPr marL="0" marR="0" lvl="1"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2pPr>
            <a:lvl3pPr marL="0" marR="0" lvl="2"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3pPr>
            <a:lvl4pPr marL="0" marR="0" lvl="3"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4pPr>
            <a:lvl5pPr marL="0" marR="0" lvl="4"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5pPr>
            <a:lvl6pPr marL="0" marR="0" lvl="5"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6pPr>
            <a:lvl7pPr marL="0" marR="0" lvl="6"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7pPr>
            <a:lvl8pPr marL="0" marR="0" lvl="7"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8pPr>
            <a:lvl9pPr marL="0" marR="0" lvl="8"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9pPr>
          </a:lstStyle>
          <a:p>
            <a:pPr algn="ctr"/>
            <a:fld id="{00000000-1234-1234-1234-123412341234}" type="slidenum">
              <a:rPr lang="nl-NL" smtClean="0"/>
              <a:pPr algn="ctr"/>
              <a:t>‹nr.›</a:t>
            </a:fld>
            <a:endParaRPr lang="nl-NL"/>
          </a:p>
        </p:txBody>
      </p:sp>
      <p:sp>
        <p:nvSpPr>
          <p:cNvPr id="5" name="Tijdelijke aanduiding voor inhoud 4">
            <a:extLst>
              <a:ext uri="{FF2B5EF4-FFF2-40B4-BE49-F238E27FC236}">
                <a16:creationId xmlns:a16="http://schemas.microsoft.com/office/drawing/2014/main" id="{7898B4A1-3CE3-CEEB-2131-39B8E3F8D2F1}"/>
              </a:ext>
            </a:extLst>
          </p:cNvPr>
          <p:cNvSpPr>
            <a:spLocks noGrp="1"/>
          </p:cNvSpPr>
          <p:nvPr>
            <p:ph sz="quarter" idx="13"/>
          </p:nvPr>
        </p:nvSpPr>
        <p:spPr>
          <a:xfrm>
            <a:off x="5672138" y="1051297"/>
            <a:ext cx="6184502" cy="510820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34195130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33"/>
          <p:cNvSpPr txBox="1">
            <a:spLocks noGrp="1"/>
          </p:cNvSpPr>
          <p:nvPr>
            <p:ph type="title"/>
          </p:nvPr>
        </p:nvSpPr>
        <p:spPr>
          <a:xfrm>
            <a:off x="335360" y="274638"/>
            <a:ext cx="11521280" cy="706092"/>
          </a:xfrm>
          <a:prstGeom prst="rect">
            <a:avLst/>
          </a:prstGeom>
          <a:solidFill>
            <a:srgbClr val="0FA67E"/>
          </a:solidFill>
          <a:ln>
            <a:noFill/>
          </a:ln>
        </p:spPr>
        <p:txBody>
          <a:bodyPr spcFirstLastPara="1" wrap="square" lIns="91425" tIns="91425" rIns="91425" bIns="91425" anchor="ctr" anchorCtr="0">
            <a:noAutofit/>
          </a:bodyPr>
          <a:lstStyle>
            <a:lvl1pPr marR="0" lvl="0" algn="ctr" rtl="0">
              <a:lnSpc>
                <a:spcPct val="100000"/>
              </a:lnSpc>
              <a:spcBef>
                <a:spcPts val="0"/>
              </a:spcBef>
              <a:spcAft>
                <a:spcPts val="0"/>
              </a:spcAft>
              <a:buClr>
                <a:schemeClr val="lt1"/>
              </a:buClr>
              <a:buSzPts val="1400"/>
              <a:buFont typeface="Montserrat"/>
              <a:buNone/>
              <a:defRPr sz="3200" b="0" i="0" u="none" strike="noStrike" cap="none">
                <a:solidFill>
                  <a:schemeClr val="lt1"/>
                </a:solidFill>
                <a:latin typeface="Montserrat"/>
                <a:ea typeface="Montserrat"/>
                <a:cs typeface="Montserrat"/>
                <a:sym typeface="Montserrat"/>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33"/>
          <p:cNvSpPr txBox="1">
            <a:spLocks noGrp="1"/>
          </p:cNvSpPr>
          <p:nvPr>
            <p:ph type="body" idx="1"/>
          </p:nvPr>
        </p:nvSpPr>
        <p:spPr>
          <a:xfrm>
            <a:off x="609600" y="1600203"/>
            <a:ext cx="10972800" cy="4525963"/>
          </a:xfrm>
          <a:prstGeom prst="rect">
            <a:avLst/>
          </a:prstGeom>
          <a:noFill/>
          <a:ln>
            <a:noFill/>
          </a:ln>
        </p:spPr>
        <p:txBody>
          <a:bodyPr spcFirstLastPara="1" wrap="square" lIns="91425" tIns="91425" rIns="91425" bIns="91425" anchor="t" anchorCtr="0">
            <a:noAutofit/>
          </a:bodyPr>
          <a:lstStyle>
            <a:lvl1pPr marL="457200" marR="0" lvl="0"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Montserrat"/>
                <a:ea typeface="Montserrat"/>
                <a:cs typeface="Montserrat"/>
                <a:sym typeface="Montserrat"/>
              </a:defRPr>
            </a:lvl1pPr>
            <a:lvl2pPr marL="914400" marR="0" lvl="1"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Montserrat"/>
                <a:ea typeface="Montserrat"/>
                <a:cs typeface="Montserrat"/>
                <a:sym typeface="Montserrat"/>
              </a:defRPr>
            </a:lvl2pPr>
            <a:lvl3pPr marL="1371600" marR="0" lvl="2"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ontserrat"/>
                <a:ea typeface="Montserrat"/>
                <a:cs typeface="Montserrat"/>
                <a:sym typeface="Montserrat"/>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ontserrat"/>
                <a:ea typeface="Montserrat"/>
                <a:cs typeface="Montserrat"/>
                <a:sym typeface="Montserrat"/>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ontserrat"/>
                <a:ea typeface="Montserrat"/>
                <a:cs typeface="Montserrat"/>
                <a:sym typeface="Montserrat"/>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pic>
        <p:nvPicPr>
          <p:cNvPr id="12" name="Google Shape;12;p33" descr="\\fileserver\users$\dommisse01\Edustandaard\Edustandaard logo vrijstaand.png"/>
          <p:cNvPicPr preferRelativeResize="0"/>
          <p:nvPr/>
        </p:nvPicPr>
        <p:blipFill rotWithShape="1">
          <a:blip r:embed="rId5">
            <a:alphaModFix/>
          </a:blip>
          <a:srcRect/>
          <a:stretch/>
        </p:blipFill>
        <p:spPr>
          <a:xfrm>
            <a:off x="9657072" y="6237315"/>
            <a:ext cx="2487600" cy="542553"/>
          </a:xfrm>
          <a:prstGeom prst="rect">
            <a:avLst/>
          </a:prstGeom>
          <a:noFill/>
          <a:ln>
            <a:noFill/>
          </a:ln>
        </p:spPr>
      </p:pic>
      <p:sp>
        <p:nvSpPr>
          <p:cNvPr id="13" name="Google Shape;13;p33"/>
          <p:cNvSpPr txBox="1">
            <a:spLocks noGrp="1"/>
          </p:cNvSpPr>
          <p:nvPr>
            <p:ph type="sldNum" idx="12"/>
          </p:nvPr>
        </p:nvSpPr>
        <p:spPr>
          <a:xfrm>
            <a:off x="11409046" y="6333134"/>
            <a:ext cx="731700" cy="525000"/>
          </a:xfrm>
          <a:prstGeom prst="rect">
            <a:avLst/>
          </a:prstGeom>
          <a:noFill/>
          <a:ln>
            <a:noFill/>
          </a:ln>
        </p:spPr>
        <p:txBody>
          <a:bodyPr spcFirstLastPara="1" wrap="square" lIns="91425" tIns="91425" rIns="91425" bIns="91425" anchor="t" anchorCtr="0">
            <a:noAutofit/>
          </a:bodyPr>
          <a:lstStyle>
            <a:lvl1pPr marL="0" marR="0" lvl="0"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1pPr>
            <a:lvl2pPr marL="0" marR="0" lvl="1"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2pPr>
            <a:lvl3pPr marL="0" marR="0" lvl="2"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3pPr>
            <a:lvl4pPr marL="0" marR="0" lvl="3"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4pPr>
            <a:lvl5pPr marL="0" marR="0" lvl="4"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5pPr>
            <a:lvl6pPr marL="0" marR="0" lvl="5"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6pPr>
            <a:lvl7pPr marL="0" marR="0" lvl="6"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7pPr>
            <a:lvl8pPr marL="0" marR="0" lvl="7"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8pPr>
            <a:lvl9pPr marL="0" marR="0" lvl="8"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9pPr>
          </a:lstStyle>
          <a:p>
            <a:pPr algn="ctr"/>
            <a:fld id="{00000000-1234-1234-1234-123412341234}" type="slidenum">
              <a:rPr lang="nl-NL" smtClean="0"/>
              <a:pPr algn="ctr"/>
              <a:t>‹nr.›</a:t>
            </a:fld>
            <a:endParaRPr lang="nl-NL"/>
          </a:p>
        </p:txBody>
      </p:sp>
    </p:spTree>
    <p:extLst>
      <p:ext uri="{BB962C8B-B14F-4D97-AF65-F5344CB8AC3E}">
        <p14:creationId xmlns:p14="http://schemas.microsoft.com/office/powerpoint/2010/main" val="2583216702"/>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6" r:id="rId3"/>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rosa.wikixl.nl/index.php/Werkingsgebieden"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rosa.wikixl.nl/index.php/Ketenprocessen"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edustandaard.n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nationaalgroeifonds.nl/overzicht-lopende-projecten/thema-onderwijs/impuls-open-leermateriaa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1E7AB0-1B76-21CC-2C6E-9A910D71B38D}"/>
              </a:ext>
            </a:extLst>
          </p:cNvPr>
          <p:cNvSpPr>
            <a:spLocks noGrp="1"/>
          </p:cNvSpPr>
          <p:nvPr>
            <p:ph type="ctrTitle"/>
          </p:nvPr>
        </p:nvSpPr>
        <p:spPr/>
        <p:txBody>
          <a:bodyPr/>
          <a:lstStyle/>
          <a:p>
            <a:r>
              <a:rPr lang="nl-NL" sz="2800" b="1"/>
              <a:t>Presentatie van het keteninitiatief: </a:t>
            </a:r>
            <a:br>
              <a:rPr lang="nl-NL" sz="2800" b="1"/>
            </a:br>
            <a:r>
              <a:rPr lang="nl-NL" sz="2800" b="1"/>
              <a:t>Impuls Open Leermateriaal</a:t>
            </a:r>
          </a:p>
        </p:txBody>
      </p:sp>
      <p:sp>
        <p:nvSpPr>
          <p:cNvPr id="3" name="Ondertitel 2">
            <a:extLst>
              <a:ext uri="{FF2B5EF4-FFF2-40B4-BE49-F238E27FC236}">
                <a16:creationId xmlns:a16="http://schemas.microsoft.com/office/drawing/2014/main" id="{066B2671-EC06-57E2-4289-6E8E75F8824F}"/>
              </a:ext>
            </a:extLst>
          </p:cNvPr>
          <p:cNvSpPr>
            <a:spLocks noGrp="1"/>
          </p:cNvSpPr>
          <p:nvPr>
            <p:ph type="subTitle" idx="1"/>
          </p:nvPr>
        </p:nvSpPr>
        <p:spPr/>
        <p:txBody>
          <a:bodyPr/>
          <a:lstStyle/>
          <a:p>
            <a:r>
              <a:rPr lang="nl-NL" dirty="0"/>
              <a:t>Dennis Heringa, Kennisnet</a:t>
            </a:r>
          </a:p>
          <a:p>
            <a:endParaRPr lang="nl-NL" dirty="0"/>
          </a:p>
          <a:p>
            <a:r>
              <a:rPr lang="nl-NL" dirty="0"/>
              <a:t>3</a:t>
            </a:r>
            <a:r>
              <a:rPr lang="nl-NL" baseline="30000" dirty="0"/>
              <a:t>de</a:t>
            </a:r>
            <a:r>
              <a:rPr lang="nl-NL" dirty="0"/>
              <a:t> Architectuurdag Groeifondsprojecten Onderwijs</a:t>
            </a:r>
          </a:p>
          <a:p>
            <a:r>
              <a:rPr lang="nl-NL" dirty="0"/>
              <a:t>10 oktober 2024</a:t>
            </a:r>
          </a:p>
        </p:txBody>
      </p:sp>
    </p:spTree>
    <p:extLst>
      <p:ext uri="{BB962C8B-B14F-4D97-AF65-F5344CB8AC3E}">
        <p14:creationId xmlns:p14="http://schemas.microsoft.com/office/powerpoint/2010/main" val="10995890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extLst>
              <p:ext uri="{D42A27DB-BD31-4B8C-83A1-F6EECF244321}">
                <p14:modId xmlns:p14="http://schemas.microsoft.com/office/powerpoint/2010/main" val="2221509974"/>
              </p:ext>
            </p:extLst>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106203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7" name="Google Shape;227;p18"/>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 Werkingsgebied</a:t>
            </a:r>
          </a:p>
        </p:txBody>
      </p:sp>
      <p:sp>
        <p:nvSpPr>
          <p:cNvPr id="226" name="Google Shape;226;p18"/>
          <p:cNvSpPr txBox="1">
            <a:spLocks noGrp="1"/>
          </p:cNvSpPr>
          <p:nvPr>
            <p:ph type="body" idx="1"/>
          </p:nvPr>
        </p:nvSpPr>
        <p:spPr>
          <a:xfrm>
            <a:off x="335359" y="1095669"/>
            <a:ext cx="4645203" cy="5091549"/>
          </a:xfrm>
          <a:prstGeom prst="rect">
            <a:avLst/>
          </a:prstGeom>
        </p:spPr>
        <p:txBody>
          <a:bodyPr spcFirstLastPara="1" wrap="square" lIns="91425" tIns="91425" rIns="91425" bIns="91425" anchor="t" anchorCtr="0">
            <a:noAutofit/>
          </a:bodyPr>
          <a:lstStyle/>
          <a:p>
            <a:pPr marL="83185" indent="0">
              <a:spcBef>
                <a:spcPts val="540"/>
              </a:spcBef>
              <a:buSzPts val="2295"/>
              <a:buNone/>
            </a:pPr>
            <a:r>
              <a:rPr lang="nl-NL" sz="1800">
                <a:latin typeface="+mn-lt"/>
              </a:rPr>
              <a:t>Instructie:</a:t>
            </a:r>
            <a:endParaRPr lang="nl-NL"/>
          </a:p>
          <a:p>
            <a:pPr marL="457200">
              <a:spcBef>
                <a:spcPts val="540"/>
              </a:spcBef>
              <a:buSzPts val="2295"/>
              <a:buFont typeface="Arial" panose="020B0604020202020204" pitchFamily="34" charset="0"/>
              <a:buChar char="•"/>
            </a:pPr>
            <a:r>
              <a:rPr lang="nl-NL" sz="1800">
                <a:latin typeface="+mn-lt"/>
              </a:rPr>
              <a:t>Geef aan op welk(e) werkingsgebied(en) het keteninitiatief zich richt</a:t>
            </a:r>
          </a:p>
          <a:p>
            <a:pPr marL="800100" lvl="1" indent="-374015">
              <a:spcBef>
                <a:spcPts val="540"/>
              </a:spcBef>
              <a:buSzPts val="2295"/>
              <a:buFont typeface="Arial" panose="020B0604020202020204" pitchFamily="34" charset="0"/>
              <a:buChar char="•"/>
            </a:pPr>
            <a:r>
              <a:rPr lang="nl-NL" sz="1500">
                <a:latin typeface="+mn-lt"/>
              </a:rPr>
              <a:t>Zie afbeelding hieronder voor mogelijke waarden, en </a:t>
            </a:r>
            <a:r>
              <a:rPr lang="nl-NL" sz="1500">
                <a:latin typeface="Arial"/>
                <a:hlinkClick r:id="rId3"/>
              </a:rPr>
              <a:t>https://rosa.wikixl.nl/index.php/Werkingsgebieden</a:t>
            </a:r>
            <a:r>
              <a:rPr lang="nl-NL" sz="1500">
                <a:latin typeface="Arial"/>
              </a:rPr>
              <a:t> voor een toelichting.</a:t>
            </a:r>
          </a:p>
          <a:p>
            <a:pPr marL="457200">
              <a:spcBef>
                <a:spcPts val="540"/>
              </a:spcBef>
              <a:buSzPts val="2295"/>
              <a:buFont typeface="Arial" panose="020B0604020202020204" pitchFamily="34" charset="0"/>
              <a:buChar char="•"/>
            </a:pPr>
            <a:r>
              <a:rPr lang="nl-NL" sz="1800">
                <a:latin typeface="+mn-lt"/>
              </a:rPr>
              <a:t>Geef evt. een toelichting op het werkingsgebied.</a:t>
            </a:r>
            <a:endParaRPr lang="nl-NL" sz="1800">
              <a:latin typeface="Arial"/>
            </a:endParaRPr>
          </a:p>
        </p:txBody>
      </p:sp>
      <p:sp>
        <p:nvSpPr>
          <p:cNvPr id="2" name="Tijdelijke aanduiding voor tekst 1">
            <a:extLst>
              <a:ext uri="{FF2B5EF4-FFF2-40B4-BE49-F238E27FC236}">
                <a16:creationId xmlns:a16="http://schemas.microsoft.com/office/drawing/2014/main" id="{B046AD52-72CB-5A33-F9A3-AE82E9005C20}"/>
              </a:ext>
            </a:extLst>
          </p:cNvPr>
          <p:cNvSpPr>
            <a:spLocks noGrp="1"/>
          </p:cNvSpPr>
          <p:nvPr>
            <p:ph type="body" sz="quarter" idx="13"/>
          </p:nvPr>
        </p:nvSpPr>
        <p:spPr/>
        <p:txBody>
          <a:bodyPr/>
          <a:lstStyle/>
          <a:p>
            <a:r>
              <a:rPr lang="nl-NL" sz="1800" b="1"/>
              <a:t>&lt;Naam initiatief&gt;</a:t>
            </a:r>
            <a:endParaRPr lang="nl-NL"/>
          </a:p>
        </p:txBody>
      </p:sp>
      <p:pic>
        <p:nvPicPr>
          <p:cNvPr id="3" name="Afbeelding 3">
            <a:extLst>
              <a:ext uri="{FF2B5EF4-FFF2-40B4-BE49-F238E27FC236}">
                <a16:creationId xmlns:a16="http://schemas.microsoft.com/office/drawing/2014/main" id="{21C0B4F4-EC1E-4E2A-8D18-C610A74E0BCB}"/>
              </a:ext>
            </a:extLst>
          </p:cNvPr>
          <p:cNvPicPr>
            <a:picLocks noChangeAspect="1"/>
          </p:cNvPicPr>
          <p:nvPr/>
        </p:nvPicPr>
        <p:blipFill>
          <a:blip r:embed="rId4"/>
          <a:stretch>
            <a:fillRect/>
          </a:stretch>
        </p:blipFill>
        <p:spPr>
          <a:xfrm>
            <a:off x="5005267" y="1819197"/>
            <a:ext cx="6851373" cy="3644491"/>
          </a:xfrm>
          <a:prstGeom prst="rect">
            <a:avLst/>
          </a:prstGeom>
        </p:spPr>
      </p:pic>
      <p:sp>
        <p:nvSpPr>
          <p:cNvPr id="4" name="Rechthoek 3">
            <a:extLst>
              <a:ext uri="{FF2B5EF4-FFF2-40B4-BE49-F238E27FC236}">
                <a16:creationId xmlns:a16="http://schemas.microsoft.com/office/drawing/2014/main" id="{A6BCA73C-93BD-0F44-AADB-F595FC4D885B}"/>
              </a:ext>
            </a:extLst>
          </p:cNvPr>
          <p:cNvSpPr/>
          <p:nvPr/>
        </p:nvSpPr>
        <p:spPr>
          <a:xfrm>
            <a:off x="5071000" y="1880681"/>
            <a:ext cx="6725409" cy="3508442"/>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Rechthoek 4">
            <a:extLst>
              <a:ext uri="{FF2B5EF4-FFF2-40B4-BE49-F238E27FC236}">
                <a16:creationId xmlns:a16="http://schemas.microsoft.com/office/drawing/2014/main" id="{014CF1CF-E38C-30A5-1FB6-D1D41411939D}"/>
              </a:ext>
            </a:extLst>
          </p:cNvPr>
          <p:cNvSpPr/>
          <p:nvPr/>
        </p:nvSpPr>
        <p:spPr>
          <a:xfrm>
            <a:off x="5184843" y="2645922"/>
            <a:ext cx="3083668" cy="1877439"/>
          </a:xfrm>
          <a:prstGeom prst="rect">
            <a:avLst/>
          </a:prstGeom>
          <a:noFill/>
          <a:ln w="5715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5993290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19"/>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 Ketendomeinen</a:t>
            </a:r>
          </a:p>
        </p:txBody>
      </p:sp>
      <p:sp>
        <p:nvSpPr>
          <p:cNvPr id="234" name="Google Shape;234;p19"/>
          <p:cNvSpPr txBox="1">
            <a:spLocks noGrp="1"/>
          </p:cNvSpPr>
          <p:nvPr>
            <p:ph type="body" idx="1"/>
          </p:nvPr>
        </p:nvSpPr>
        <p:spPr>
          <a:xfrm>
            <a:off x="335359" y="1095669"/>
            <a:ext cx="4348540" cy="5091549"/>
          </a:xfrm>
          <a:prstGeom prst="rect">
            <a:avLst/>
          </a:prstGeom>
        </p:spPr>
        <p:txBody>
          <a:bodyPr spcFirstLastPara="1" wrap="square" lIns="91425" tIns="91425" rIns="91425" bIns="91425" anchor="t" anchorCtr="0">
            <a:noAutofit/>
          </a:bodyPr>
          <a:lstStyle/>
          <a:p>
            <a:pPr marL="82550" indent="-82550">
              <a:spcBef>
                <a:spcPts val="540"/>
              </a:spcBef>
              <a:buNone/>
            </a:pPr>
            <a:r>
              <a:rPr lang="nl-NL" sz="1800">
                <a:latin typeface="+mn-lt"/>
                <a:cs typeface="Arial"/>
              </a:rPr>
              <a:t>Instructie:</a:t>
            </a:r>
          </a:p>
          <a:p>
            <a:pPr marL="285750" indent="-285750">
              <a:spcBef>
                <a:spcPts val="540"/>
              </a:spcBef>
              <a:buFont typeface="Arial" panose="020B0604020202020204" pitchFamily="34" charset="0"/>
              <a:buChar char="•"/>
            </a:pPr>
            <a:r>
              <a:rPr lang="nl-NL" sz="1600">
                <a:latin typeface="+mn-lt"/>
                <a:cs typeface="Arial"/>
              </a:rPr>
              <a:t>Geef aan op welk(e) ketendomein(en) het keteninitiatief zich richt</a:t>
            </a:r>
            <a:endParaRPr lang="en-US" sz="1600">
              <a:latin typeface="+mn-lt"/>
              <a:cs typeface="Arial"/>
            </a:endParaRPr>
          </a:p>
          <a:p>
            <a:pPr marL="628650" lvl="2">
              <a:spcBef>
                <a:spcPts val="540"/>
              </a:spcBef>
              <a:buFont typeface="Arial" panose="020B0604020202020204" pitchFamily="34" charset="0"/>
              <a:buChar char="•"/>
            </a:pPr>
            <a:r>
              <a:rPr lang="nl-NL" sz="1300">
                <a:latin typeface="+mn-lt"/>
                <a:cs typeface="Arial"/>
              </a:rPr>
              <a:t>De mogelijke ketendomeinen zijn: Organisatie van het onderwijs, Inhoud van het onderwijs, Deelname aan het onderwijs, Uitvoering van het onderwijs (zie afbeelding hiernaast)</a:t>
            </a:r>
          </a:p>
          <a:p>
            <a:pPr marL="628650" lvl="1">
              <a:spcBef>
                <a:spcPts val="540"/>
              </a:spcBef>
              <a:buFont typeface="Arial" panose="020B0604020202020204" pitchFamily="34" charset="0"/>
              <a:buChar char="•"/>
            </a:pPr>
            <a:r>
              <a:rPr lang="nl-NL" sz="1300">
                <a:latin typeface="+mn-lt"/>
                <a:cs typeface="Arial"/>
              </a:rPr>
              <a:t>Geef desgewenst in meer detail aan op welke ketenprocessen het initiatief zich richt</a:t>
            </a:r>
          </a:p>
          <a:p>
            <a:pPr marL="628650" lvl="2">
              <a:spcBef>
                <a:spcPts val="540"/>
              </a:spcBef>
              <a:buSzPts val="2800"/>
              <a:buFont typeface="Arial" panose="020B0604020202020204" pitchFamily="34" charset="0"/>
              <a:buChar char="•"/>
            </a:pPr>
            <a:r>
              <a:rPr lang="nl-NL" sz="1300">
                <a:latin typeface="+mn-lt"/>
                <a:cs typeface="Arial"/>
              </a:rPr>
              <a:t>Zie de afbeelding hiernaast voor het overzicht van ketenprocessen uit ROSA, ingedeeld in de vier ketendomeinen</a:t>
            </a:r>
          </a:p>
          <a:p>
            <a:pPr marL="285750" indent="-285750">
              <a:spcBef>
                <a:spcPts val="540"/>
              </a:spcBef>
              <a:buFont typeface="Arial" panose="020B0604020202020204" pitchFamily="34" charset="0"/>
              <a:buChar char="•"/>
            </a:pPr>
            <a:r>
              <a:rPr lang="nl-NL" sz="1600">
                <a:latin typeface="+mn-lt"/>
                <a:cs typeface="Arial"/>
              </a:rPr>
              <a:t>Geef een toelichting wat de relatie is tussen het initiatief en de genoemde ketendomeinen resp. Ketenprocessen</a:t>
            </a:r>
            <a:endParaRPr lang="nl-NL"/>
          </a:p>
          <a:p>
            <a:pPr marL="285750" indent="-285750">
              <a:spcBef>
                <a:spcPts val="540"/>
              </a:spcBef>
              <a:buFont typeface="Arial" panose="020B0604020202020204" pitchFamily="34" charset="0"/>
              <a:buChar char="•"/>
            </a:pPr>
            <a:r>
              <a:rPr lang="nl-NL" sz="1600">
                <a:latin typeface="+mn-lt"/>
                <a:cs typeface="Arial"/>
              </a:rPr>
              <a:t>Zie</a:t>
            </a:r>
            <a:r>
              <a:rPr lang="nl-NL" sz="1600" i="1">
                <a:latin typeface="+mn-lt"/>
                <a:cs typeface="Arial"/>
              </a:rPr>
              <a:t> </a:t>
            </a:r>
            <a:r>
              <a:rPr lang="nl-NL" sz="1600">
                <a:latin typeface="Arial"/>
                <a:cs typeface="Arial"/>
                <a:hlinkClick r:id="rId3"/>
              </a:rPr>
              <a:t>https://rosa.wikixl.nl/index.php/Ketenprocessen</a:t>
            </a:r>
            <a:r>
              <a:rPr lang="nl-NL" sz="1600">
                <a:latin typeface="Arial"/>
                <a:cs typeface="Arial"/>
              </a:rPr>
              <a:t> voor meer detailinformatie bij de ketenprocessen</a:t>
            </a:r>
          </a:p>
        </p:txBody>
      </p:sp>
      <p:sp>
        <p:nvSpPr>
          <p:cNvPr id="2" name="Tijdelijke aanduiding voor tekst 1">
            <a:extLst>
              <a:ext uri="{FF2B5EF4-FFF2-40B4-BE49-F238E27FC236}">
                <a16:creationId xmlns:a16="http://schemas.microsoft.com/office/drawing/2014/main" id="{F7ACCD48-7805-6A68-33BB-327A0FC81905}"/>
              </a:ext>
            </a:extLst>
          </p:cNvPr>
          <p:cNvSpPr>
            <a:spLocks noGrp="1"/>
          </p:cNvSpPr>
          <p:nvPr>
            <p:ph type="body" sz="quarter" idx="13"/>
          </p:nvPr>
        </p:nvSpPr>
        <p:spPr/>
        <p:txBody>
          <a:bodyPr/>
          <a:lstStyle/>
          <a:p>
            <a:r>
              <a:rPr lang="nl-NL" sz="1800" b="1"/>
              <a:t>&lt;Naam initiatief&gt;</a:t>
            </a:r>
            <a:endParaRPr lang="nl-NL"/>
          </a:p>
        </p:txBody>
      </p:sp>
      <p:pic>
        <p:nvPicPr>
          <p:cNvPr id="3" name="Afbeelding 3" descr="Afbeelding met diagram&#10;&#10;Automatisch gegenereerde beschrijving">
            <a:extLst>
              <a:ext uri="{FF2B5EF4-FFF2-40B4-BE49-F238E27FC236}">
                <a16:creationId xmlns:a16="http://schemas.microsoft.com/office/drawing/2014/main" id="{896EE58A-3DCD-8D3B-9AEE-98C901AA1A7D}"/>
              </a:ext>
            </a:extLst>
          </p:cNvPr>
          <p:cNvPicPr>
            <a:picLocks noChangeAspect="1"/>
          </p:cNvPicPr>
          <p:nvPr/>
        </p:nvPicPr>
        <p:blipFill>
          <a:blip r:embed="rId4"/>
          <a:stretch>
            <a:fillRect/>
          </a:stretch>
        </p:blipFill>
        <p:spPr>
          <a:xfrm>
            <a:off x="4699553" y="1141617"/>
            <a:ext cx="7157830" cy="4707288"/>
          </a:xfrm>
          <a:prstGeom prst="rect">
            <a:avLst/>
          </a:prstGeom>
        </p:spPr>
      </p:pic>
      <p:sp>
        <p:nvSpPr>
          <p:cNvPr id="4" name="Rechthoek 3">
            <a:extLst>
              <a:ext uri="{FF2B5EF4-FFF2-40B4-BE49-F238E27FC236}">
                <a16:creationId xmlns:a16="http://schemas.microsoft.com/office/drawing/2014/main" id="{CB2B0024-A3E2-4E75-15E8-3C928DC23FC9}"/>
              </a:ext>
            </a:extLst>
          </p:cNvPr>
          <p:cNvSpPr/>
          <p:nvPr/>
        </p:nvSpPr>
        <p:spPr>
          <a:xfrm>
            <a:off x="4990288" y="2558374"/>
            <a:ext cx="3933217" cy="680937"/>
          </a:xfrm>
          <a:prstGeom prst="rect">
            <a:avLst/>
          </a:prstGeom>
          <a:noFill/>
          <a:ln w="5715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Rechthoek 4">
            <a:extLst>
              <a:ext uri="{FF2B5EF4-FFF2-40B4-BE49-F238E27FC236}">
                <a16:creationId xmlns:a16="http://schemas.microsoft.com/office/drawing/2014/main" id="{B6ABB279-BFDC-FE98-681E-CA24187C8C53}"/>
              </a:ext>
            </a:extLst>
          </p:cNvPr>
          <p:cNvSpPr/>
          <p:nvPr/>
        </p:nvSpPr>
        <p:spPr>
          <a:xfrm>
            <a:off x="4928679" y="4948136"/>
            <a:ext cx="1404027" cy="680937"/>
          </a:xfrm>
          <a:prstGeom prst="rect">
            <a:avLst/>
          </a:prstGeom>
          <a:noFill/>
          <a:ln w="5715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Rechthoek 5">
            <a:extLst>
              <a:ext uri="{FF2B5EF4-FFF2-40B4-BE49-F238E27FC236}">
                <a16:creationId xmlns:a16="http://schemas.microsoft.com/office/drawing/2014/main" id="{DA7F130A-9110-4648-64A2-0C7BEE1C6E07}"/>
              </a:ext>
            </a:extLst>
          </p:cNvPr>
          <p:cNvSpPr/>
          <p:nvPr/>
        </p:nvSpPr>
        <p:spPr>
          <a:xfrm>
            <a:off x="8923505" y="4961107"/>
            <a:ext cx="1404027" cy="680937"/>
          </a:xfrm>
          <a:prstGeom prst="rect">
            <a:avLst/>
          </a:prstGeom>
          <a:noFill/>
          <a:ln w="5715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extLst>
              <p:ext uri="{D42A27DB-BD31-4B8C-83A1-F6EECF244321}">
                <p14:modId xmlns:p14="http://schemas.microsoft.com/office/powerpoint/2010/main" val="4202691455"/>
              </p:ext>
            </p:extLst>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dirty="0"/>
                        <a:t>Leermiddelketen (open domein)</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t>Bestrijkt de gehele keten van het ontwikkelen tot en met het gebruik en de toepassing van het leermateriaal in het onderwijs. Additioneel en ter ondersteuning aan het reguliere lesmateriaal</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8449378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Google Shape;240;p20"/>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 Privacy</a:t>
            </a:r>
          </a:p>
        </p:txBody>
      </p:sp>
      <p:sp>
        <p:nvSpPr>
          <p:cNvPr id="241" name="Google Shape;241;p20"/>
          <p:cNvSpPr txBox="1">
            <a:spLocks noGrp="1"/>
          </p:cNvSpPr>
          <p:nvPr>
            <p:ph type="body" idx="1"/>
          </p:nvPr>
        </p:nvSpPr>
        <p:spPr>
          <a:prstGeom prst="rect">
            <a:avLst/>
          </a:prstGeom>
        </p:spPr>
        <p:txBody>
          <a:bodyPr spcFirstLastPara="1" wrap="square" lIns="91425" tIns="91425" rIns="91425" bIns="91425" anchor="t" anchorCtr="0">
            <a:noAutofit/>
          </a:bodyPr>
          <a:lstStyle/>
          <a:p>
            <a:pPr marL="274320" indent="-128270">
              <a:spcBef>
                <a:spcPts val="540"/>
              </a:spcBef>
              <a:buNone/>
            </a:pPr>
            <a:r>
              <a:rPr lang="nl-NL" dirty="0">
                <a:latin typeface="Montserrat" panose="00000500000000000000" pitchFamily="2" charset="0"/>
              </a:rPr>
              <a:t>Instructie:</a:t>
            </a:r>
          </a:p>
          <a:p>
            <a:pPr marL="488950" indent="-342900">
              <a:spcBef>
                <a:spcPts val="540"/>
              </a:spcBef>
            </a:pPr>
            <a:r>
              <a:rPr lang="nl-NL" dirty="0">
                <a:latin typeface="Montserrat" panose="00000500000000000000" pitchFamily="2" charset="0"/>
              </a:rPr>
              <a:t>Welke persoonsgegevens worden verwerkt?</a:t>
            </a:r>
          </a:p>
          <a:p>
            <a:pPr marL="831850" lvl="1" indent="-342900">
              <a:spcBef>
                <a:spcPts val="540"/>
              </a:spcBef>
            </a:pPr>
            <a:r>
              <a:rPr lang="nl-NL" dirty="0">
                <a:latin typeface="Montserrat" panose="00000500000000000000" pitchFamily="2" charset="0"/>
              </a:rPr>
              <a:t>Naam en contactgegevens (email)</a:t>
            </a:r>
          </a:p>
          <a:p>
            <a:pPr marL="488950" indent="-342900">
              <a:spcBef>
                <a:spcPts val="540"/>
              </a:spcBef>
            </a:pPr>
            <a:r>
              <a:rPr lang="nl-NL" dirty="0">
                <a:latin typeface="Montserrat" panose="00000500000000000000" pitchFamily="2" charset="0"/>
              </a:rPr>
              <a:t>Wie is/zijn de betrokkene(n)? (Leerling/student, ouder, medewerker)</a:t>
            </a:r>
          </a:p>
          <a:p>
            <a:pPr marL="831850" lvl="1" indent="-342900">
              <a:spcBef>
                <a:spcPts val="540"/>
              </a:spcBef>
            </a:pPr>
            <a:r>
              <a:rPr lang="nl-NL" dirty="0">
                <a:latin typeface="Montserrat" panose="00000500000000000000" pitchFamily="2" charset="0"/>
              </a:rPr>
              <a:t>Docent/auteur</a:t>
            </a:r>
          </a:p>
          <a:p>
            <a:pPr marL="488950" indent="-342900">
              <a:spcBef>
                <a:spcPts val="540"/>
              </a:spcBef>
            </a:pPr>
            <a:r>
              <a:rPr lang="nl-NL" dirty="0">
                <a:latin typeface="Montserrat" panose="00000500000000000000" pitchFamily="2" charset="0"/>
              </a:rPr>
              <a:t>Wat zijn de belangrijkste ontwerpbeslissingen die zijn genomen om deze persoonsgegevens te beschermen?</a:t>
            </a:r>
          </a:p>
          <a:p>
            <a:pPr marL="831850" lvl="1" indent="-342900">
              <a:spcBef>
                <a:spcPts val="540"/>
              </a:spcBef>
            </a:pPr>
            <a:r>
              <a:rPr lang="nl-NL" dirty="0">
                <a:latin typeface="Montserrat" panose="00000500000000000000" pitchFamily="2" charset="0"/>
              </a:rPr>
              <a:t>Zie IAA</a:t>
            </a:r>
          </a:p>
          <a:p>
            <a:pPr marL="488950" indent="-342900">
              <a:spcBef>
                <a:spcPts val="540"/>
              </a:spcBef>
            </a:pPr>
            <a:r>
              <a:rPr lang="nl-NL" dirty="0">
                <a:latin typeface="Montserrat" panose="00000500000000000000" pitchFamily="2" charset="0"/>
              </a:rPr>
              <a:t>Welke belangrijke uitdagingen en design issues staan nog open?</a:t>
            </a:r>
          </a:p>
          <a:p>
            <a:pPr marL="831850" lvl="1" indent="-342900">
              <a:spcBef>
                <a:spcPts val="540"/>
              </a:spcBef>
            </a:pPr>
            <a:r>
              <a:rPr lang="nl-NL" dirty="0">
                <a:latin typeface="Montserrat" panose="00000500000000000000" pitchFamily="2" charset="0"/>
              </a:rPr>
              <a:t>Centraliseren profieldata</a:t>
            </a:r>
          </a:p>
          <a:p>
            <a:pPr marL="274320" indent="-128270">
              <a:spcBef>
                <a:spcPts val="540"/>
              </a:spcBef>
              <a:buNone/>
            </a:pPr>
            <a:endParaRPr lang="nl-NL" dirty="0">
              <a:latin typeface="+mn-lt"/>
            </a:endParaRPr>
          </a:p>
        </p:txBody>
      </p:sp>
      <p:sp>
        <p:nvSpPr>
          <p:cNvPr id="2" name="Tijdelijke aanduiding voor tekst 1">
            <a:extLst>
              <a:ext uri="{FF2B5EF4-FFF2-40B4-BE49-F238E27FC236}">
                <a16:creationId xmlns:a16="http://schemas.microsoft.com/office/drawing/2014/main" id="{D5EAC3C3-7436-7E01-BF93-C4764624EA99}"/>
              </a:ext>
            </a:extLst>
          </p:cNvPr>
          <p:cNvSpPr>
            <a:spLocks noGrp="1"/>
          </p:cNvSpPr>
          <p:nvPr>
            <p:ph type="body" sz="quarter" idx="13"/>
          </p:nvPr>
        </p:nvSpPr>
        <p:spPr/>
        <p:txBody>
          <a:bodyPr/>
          <a:lstStyle/>
          <a:p>
            <a:r>
              <a:rPr lang="nl-NL" sz="1800" b="1"/>
              <a:t>&lt;Onderwerp&gt;</a:t>
            </a:r>
            <a:endParaRPr lang="nl-NL"/>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extLst>
              <p:ext uri="{D42A27DB-BD31-4B8C-83A1-F6EECF244321}">
                <p14:modId xmlns:p14="http://schemas.microsoft.com/office/powerpoint/2010/main" val="1610184903"/>
              </p:ext>
            </p:extLst>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dirty="0"/>
                        <a:t>Gegevens auteur</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t>Bevat gegevens van de auteur, zoals naam en email (contactgegevens)</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r>
                        <a:rPr lang="nl-NL" sz="1600" b="1" i="0" u="none" strike="noStrike" cap="none" dirty="0">
                          <a:solidFill>
                            <a:srgbClr val="000000"/>
                          </a:solidFill>
                          <a:latin typeface="Arial"/>
                          <a:cs typeface="Arial"/>
                          <a:sym typeface="Arial"/>
                        </a:rPr>
                        <a:t>Ontwerpbeslissingen</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r>
                        <a:rPr lang="nl-NL" sz="1400" dirty="0"/>
                        <a:t>Zie toelichting bij IAA</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2202160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Informatiebeveiliging</a:t>
            </a:r>
          </a:p>
        </p:txBody>
      </p:sp>
      <p:sp>
        <p:nvSpPr>
          <p:cNvPr id="4" name="Tijdelijke aanduiding voor tekst 3">
            <a:extLst>
              <a:ext uri="{FF2B5EF4-FFF2-40B4-BE49-F238E27FC236}">
                <a16:creationId xmlns:a16="http://schemas.microsoft.com/office/drawing/2014/main" id="{DA5D1AA6-E628-6043-F09D-5681584C62FD}"/>
              </a:ext>
            </a:extLst>
          </p:cNvPr>
          <p:cNvSpPr>
            <a:spLocks noGrp="1"/>
          </p:cNvSpPr>
          <p:nvPr>
            <p:ph type="body" idx="1"/>
          </p:nvPr>
        </p:nvSpPr>
        <p:spPr/>
        <p:txBody>
          <a:bodyPr/>
          <a:lstStyle/>
          <a:p>
            <a:pPr marL="38100" indent="0">
              <a:buNone/>
            </a:pPr>
            <a:r>
              <a:rPr lang="nl-NL" dirty="0"/>
              <a:t>Beschikbaarheid:</a:t>
            </a:r>
          </a:p>
          <a:p>
            <a:pPr marL="0" marR="0">
              <a:spcBef>
                <a:spcPts val="0"/>
              </a:spcBef>
              <a:spcAft>
                <a:spcPts val="0"/>
              </a:spcAft>
            </a:pPr>
            <a:r>
              <a:rPr lang="nl-NL" sz="1600" dirty="0">
                <a:effectLst/>
                <a:latin typeface="Montserrat" panose="00000500000000000000" pitchFamily="2" charset="0"/>
              </a:rPr>
              <a:t>Kwalificatie H/M</a:t>
            </a:r>
          </a:p>
          <a:p>
            <a:pPr marL="0" marR="0">
              <a:spcBef>
                <a:spcPts val="0"/>
              </a:spcBef>
              <a:spcAft>
                <a:spcPts val="0"/>
              </a:spcAft>
            </a:pPr>
            <a:r>
              <a:rPr lang="nl-NL" sz="1600" dirty="0">
                <a:effectLst/>
                <a:latin typeface="Montserrat" panose="00000500000000000000" pitchFamily="2" charset="0"/>
              </a:rPr>
              <a:t>De beschikbaarheid van de diensten is noodzakelijk en door algeheel verlies  of niet beschikbaar zijn van het leermateriaal wordt op dagelijkse basis schade toegebracht aan de continuïteit en de kwaliteit van het dagelijkse onderwijs. Zowel in de ontwikkeling van de inhoud van het onderwijs als het daadwerkelijk uitvoeren van het onderwijs.</a:t>
            </a:r>
          </a:p>
          <a:p>
            <a:pPr marL="38100" indent="0">
              <a:buNone/>
            </a:pPr>
            <a:endParaRPr lang="nl-NL" dirty="0"/>
          </a:p>
          <a:p>
            <a:pPr marL="38100" indent="0">
              <a:buNone/>
            </a:pPr>
            <a:r>
              <a:rPr lang="nl-NL" dirty="0"/>
              <a:t>Integriteit:</a:t>
            </a:r>
          </a:p>
          <a:p>
            <a:pPr marL="0" marR="0">
              <a:spcBef>
                <a:spcPts val="0"/>
              </a:spcBef>
              <a:spcAft>
                <a:spcPts val="0"/>
              </a:spcAft>
            </a:pPr>
            <a:r>
              <a:rPr lang="nl-NL" sz="1600" dirty="0">
                <a:latin typeface="Montserrat" panose="00000500000000000000" pitchFamily="2" charset="0"/>
              </a:rPr>
              <a:t>Kwalificatie M</a:t>
            </a:r>
          </a:p>
          <a:p>
            <a:pPr marL="0" marR="0">
              <a:spcBef>
                <a:spcPts val="0"/>
              </a:spcBef>
              <a:spcAft>
                <a:spcPts val="0"/>
              </a:spcAft>
            </a:pPr>
            <a:r>
              <a:rPr lang="nl-NL" sz="1600" dirty="0">
                <a:latin typeface="Montserrat" panose="00000500000000000000" pitchFamily="2" charset="0"/>
              </a:rPr>
              <a:t>De juistheid en de actualiteit van het leermateriaal is belangrijk met ruimte voor tolerantie. Leermateriaal moet altijd herleidbaar zijn naar de eigenaar en licentie beperkingen moeten worden nageleefd</a:t>
            </a:r>
          </a:p>
          <a:p>
            <a:pPr marL="38100" indent="0">
              <a:buNone/>
            </a:pPr>
            <a:endParaRPr lang="nl-NL" dirty="0"/>
          </a:p>
          <a:p>
            <a:pPr marL="38100" indent="0">
              <a:buNone/>
            </a:pPr>
            <a:r>
              <a:rPr lang="nl-NL" dirty="0"/>
              <a:t>Vertrouwelijkheid:</a:t>
            </a:r>
          </a:p>
          <a:p>
            <a:pPr marL="0" marR="0">
              <a:spcBef>
                <a:spcPts val="0"/>
              </a:spcBef>
              <a:spcAft>
                <a:spcPts val="0"/>
              </a:spcAft>
            </a:pPr>
            <a:r>
              <a:rPr lang="nl-NL" sz="1600" dirty="0">
                <a:latin typeface="Montserrat" panose="00000500000000000000" pitchFamily="2" charset="0"/>
              </a:rPr>
              <a:t>Kwalificatie M</a:t>
            </a:r>
          </a:p>
          <a:p>
            <a:pPr marL="0" marR="0">
              <a:spcBef>
                <a:spcPts val="0"/>
              </a:spcBef>
              <a:spcAft>
                <a:spcPts val="0"/>
              </a:spcAft>
            </a:pPr>
            <a:r>
              <a:rPr lang="nl-NL" sz="1600" dirty="0">
                <a:latin typeface="Montserrat" panose="00000500000000000000" pitchFamily="2" charset="0"/>
              </a:rPr>
              <a:t>Toegankelijkheid tot de informatie is beperkt tot geautoriseerde personen die vanuit hun functie/expertise toegang moeten hebben. Vertrouwelijkheid op persoonsgegevens</a:t>
            </a:r>
          </a:p>
        </p:txBody>
      </p:sp>
      <p:sp>
        <p:nvSpPr>
          <p:cNvPr id="5" name="Tijdelijke aanduiding voor tekst 4">
            <a:extLst>
              <a:ext uri="{FF2B5EF4-FFF2-40B4-BE49-F238E27FC236}">
                <a16:creationId xmlns:a16="http://schemas.microsoft.com/office/drawing/2014/main" id="{C8FDBD97-94EA-6558-7E57-2F57C99E9571}"/>
              </a:ext>
            </a:extLst>
          </p:cNvPr>
          <p:cNvSpPr>
            <a:spLocks noGrp="1"/>
          </p:cNvSpPr>
          <p:nvPr>
            <p:ph type="body" sz="quarter" idx="13"/>
          </p:nvPr>
        </p:nvSpPr>
        <p:spPr/>
        <p:txBody>
          <a:bodyPr/>
          <a:lstStyle/>
          <a:p>
            <a:r>
              <a:rPr lang="nl-NL" sz="1800" b="1"/>
              <a:t>&lt;Naam initiatief&gt;</a:t>
            </a:r>
            <a:endParaRPr lang="nl-NL"/>
          </a:p>
        </p:txBody>
      </p:sp>
    </p:spTree>
    <p:extLst>
      <p:ext uri="{BB962C8B-B14F-4D97-AF65-F5344CB8AC3E}">
        <p14:creationId xmlns:p14="http://schemas.microsoft.com/office/powerpoint/2010/main" val="18109219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4503054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Informatiebeveiliging</a:t>
            </a:r>
          </a:p>
        </p:txBody>
      </p:sp>
      <p:sp>
        <p:nvSpPr>
          <p:cNvPr id="4" name="Tijdelijke aanduiding voor tekst 3">
            <a:extLst>
              <a:ext uri="{FF2B5EF4-FFF2-40B4-BE49-F238E27FC236}">
                <a16:creationId xmlns:a16="http://schemas.microsoft.com/office/drawing/2014/main" id="{DA5D1AA6-E628-6043-F09D-5681584C62FD}"/>
              </a:ext>
            </a:extLst>
          </p:cNvPr>
          <p:cNvSpPr>
            <a:spLocks noGrp="1"/>
          </p:cNvSpPr>
          <p:nvPr>
            <p:ph type="body" idx="1"/>
          </p:nvPr>
        </p:nvSpPr>
        <p:spPr/>
        <p:txBody>
          <a:bodyPr/>
          <a:lstStyle/>
          <a:p>
            <a:pPr marL="38100" indent="0">
              <a:buNone/>
            </a:pPr>
            <a:r>
              <a:rPr lang="nl-NL" dirty="0"/>
              <a:t>Maatregelen:</a:t>
            </a:r>
          </a:p>
          <a:p>
            <a:pPr marL="488950" indent="-342900">
              <a:spcBef>
                <a:spcPts val="540"/>
              </a:spcBef>
            </a:pPr>
            <a:r>
              <a:rPr lang="nl-NL" sz="1800" dirty="0">
                <a:latin typeface="Montserrat" panose="00000500000000000000" pitchFamily="2" charset="0"/>
              </a:rPr>
              <a:t>Wat zijn de belangrijkste ontwerpbeslissingen die zijn genomen om de eerder genoemde risico's af te dekken? </a:t>
            </a:r>
          </a:p>
          <a:p>
            <a:pPr marL="831850" lvl="1" indent="-342900">
              <a:spcBef>
                <a:spcPts val="540"/>
              </a:spcBef>
            </a:pPr>
            <a:r>
              <a:rPr lang="nl-NL" dirty="0">
                <a:latin typeface="Montserrat" panose="00000500000000000000" pitchFamily="2" charset="0"/>
              </a:rPr>
              <a:t>Authenticatie o.b.v. Entree account zodat toegang plaats vindt o.b.v. de digitale keten identiteit </a:t>
            </a:r>
          </a:p>
          <a:p>
            <a:pPr marL="831850" lvl="1" indent="-342900">
              <a:spcBef>
                <a:spcPts val="540"/>
              </a:spcBef>
            </a:pPr>
            <a:r>
              <a:rPr lang="nl-NL" dirty="0">
                <a:latin typeface="Montserrat" panose="00000500000000000000" pitchFamily="2" charset="0"/>
              </a:rPr>
              <a:t>Centralisatie van gebruikersinformatie m.b.v. profielen die de toegang en de rechten tot de informatieobjecten reguleren door het toepassen van systeemrollen</a:t>
            </a:r>
          </a:p>
          <a:p>
            <a:pPr marL="831850" lvl="1" indent="-342900">
              <a:spcBef>
                <a:spcPts val="540"/>
              </a:spcBef>
            </a:pPr>
            <a:r>
              <a:rPr lang="nl-NL" dirty="0">
                <a:latin typeface="Montserrat" panose="00000500000000000000" pitchFamily="2" charset="0"/>
              </a:rPr>
              <a:t>Reguliere pentesten</a:t>
            </a:r>
          </a:p>
          <a:p>
            <a:pPr marL="488950" indent="-342900">
              <a:spcBef>
                <a:spcPts val="540"/>
              </a:spcBef>
            </a:pPr>
            <a:r>
              <a:rPr lang="nl-NL" sz="1800" dirty="0">
                <a:latin typeface="Montserrat" panose="00000500000000000000" pitchFamily="2" charset="0"/>
              </a:rPr>
              <a:t>Welke belangrijke uitdagingen en design issues staan nog open?</a:t>
            </a:r>
          </a:p>
          <a:p>
            <a:pPr marL="723900" lvl="1" indent="-342900"/>
            <a:r>
              <a:rPr lang="nl-NL" dirty="0">
                <a:latin typeface="Montserrat" panose="00000500000000000000" pitchFamily="2" charset="0"/>
              </a:rPr>
              <a:t>Het in zijn geheel </a:t>
            </a:r>
            <a:r>
              <a:rPr lang="nl-NL" dirty="0" err="1">
                <a:latin typeface="Montserrat" panose="00000500000000000000" pitchFamily="2" charset="0"/>
              </a:rPr>
              <a:t>uitfaseren</a:t>
            </a:r>
            <a:r>
              <a:rPr lang="nl-NL" dirty="0">
                <a:latin typeface="Montserrat" panose="00000500000000000000" pitchFamily="2" charset="0"/>
              </a:rPr>
              <a:t> van legacy profieldata</a:t>
            </a:r>
          </a:p>
        </p:txBody>
      </p:sp>
      <p:sp>
        <p:nvSpPr>
          <p:cNvPr id="5" name="Tijdelijke aanduiding voor tekst 4">
            <a:extLst>
              <a:ext uri="{FF2B5EF4-FFF2-40B4-BE49-F238E27FC236}">
                <a16:creationId xmlns:a16="http://schemas.microsoft.com/office/drawing/2014/main" id="{C8FDBD97-94EA-6558-7E57-2F57C99E9571}"/>
              </a:ext>
            </a:extLst>
          </p:cNvPr>
          <p:cNvSpPr>
            <a:spLocks noGrp="1"/>
          </p:cNvSpPr>
          <p:nvPr>
            <p:ph type="body" sz="quarter" idx="13"/>
          </p:nvPr>
        </p:nvSpPr>
        <p:spPr/>
        <p:txBody>
          <a:bodyPr/>
          <a:lstStyle/>
          <a:p>
            <a:r>
              <a:rPr lang="nl-NL" sz="1800" b="1"/>
              <a:t>&lt;Naam initiatief&gt;</a:t>
            </a:r>
            <a:endParaRPr lang="nl-NL"/>
          </a:p>
        </p:txBody>
      </p:sp>
    </p:spTree>
    <p:extLst>
      <p:ext uri="{BB962C8B-B14F-4D97-AF65-F5344CB8AC3E}">
        <p14:creationId xmlns:p14="http://schemas.microsoft.com/office/powerpoint/2010/main" val="1115687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ctr" anchorCtr="0">
            <a:noAutofit/>
          </a:bodyPr>
          <a:lstStyle/>
          <a:p>
            <a:r>
              <a:rPr lang="nl-NL"/>
              <a:t>Doel en toelichting vergelijkingsraamwerk</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a:t>Impuls Open Leermateriaal</a:t>
            </a:r>
            <a:endParaRPr lang="nl-NL" sz="1800"/>
          </a:p>
        </p:txBody>
      </p:sp>
      <p:sp>
        <p:nvSpPr>
          <p:cNvPr id="2" name="Tekstvak 1">
            <a:extLst>
              <a:ext uri="{FF2B5EF4-FFF2-40B4-BE49-F238E27FC236}">
                <a16:creationId xmlns:a16="http://schemas.microsoft.com/office/drawing/2014/main" id="{E6DEC841-B69D-EB75-2752-1608483438B7}"/>
              </a:ext>
            </a:extLst>
          </p:cNvPr>
          <p:cNvSpPr txBox="1"/>
          <p:nvPr/>
        </p:nvSpPr>
        <p:spPr>
          <a:xfrm>
            <a:off x="335360" y="980729"/>
            <a:ext cx="11521280" cy="5420072"/>
          </a:xfrm>
          <a:prstGeom prst="rect">
            <a:avLst/>
          </a:prstGeom>
          <a:noFill/>
        </p:spPr>
        <p:txBody>
          <a:bodyPr wrap="square" lIns="91440" tIns="45720" rIns="91440" bIns="45720" rtlCol="0" anchor="t">
            <a:noAutofit/>
          </a:bodyPr>
          <a:lstStyle/>
          <a:p>
            <a:pPr marL="285750" indent="-285750">
              <a:buFont typeface="Arial" panose="020B0604020202020204" pitchFamily="34" charset="0"/>
              <a:buChar char="•"/>
            </a:pPr>
            <a:r>
              <a:rPr lang="nl-NL" b="1"/>
              <a:t>Doel:</a:t>
            </a:r>
            <a:br>
              <a:rPr lang="nl-NL" b="1"/>
            </a:br>
            <a:r>
              <a:rPr lang="nl-NL"/>
              <a:t>Het vergelijkingsraamwerk is een middel dat bijdraagt aan </a:t>
            </a:r>
            <a:r>
              <a:rPr lang="nl-NL" b="1"/>
              <a:t>inzicht</a:t>
            </a:r>
            <a:r>
              <a:rPr lang="nl-NL"/>
              <a:t> in een keteninitiatief, soms in de vorm van een groeifondstraject. Door bij verschillende initiatieven hetzelfde raamwerk te gebruiken kunnen ‘karakteristieken’ naast elkaar worden gelegd en zo een hulpmiddel zijn bij het creëren van </a:t>
            </a:r>
            <a:r>
              <a:rPr lang="nl-NL" b="1"/>
              <a:t>overzicht</a:t>
            </a:r>
            <a:r>
              <a:rPr lang="nl-NL"/>
              <a:t>. Op basis van overzicht kunnen onderdelen gerelateerd worden om zo de </a:t>
            </a:r>
            <a:r>
              <a:rPr lang="nl-NL" b="1"/>
              <a:t>samenhang </a:t>
            </a:r>
            <a:r>
              <a:rPr lang="nl-NL"/>
              <a:t>te bevorderen.</a:t>
            </a:r>
            <a:br>
              <a:rPr lang="nl-NL"/>
            </a:br>
            <a:endParaRPr lang="nl-NL"/>
          </a:p>
          <a:p>
            <a:pPr marL="285750" indent="-285750">
              <a:buFont typeface="Arial" panose="020B0604020202020204" pitchFamily="34" charset="0"/>
              <a:buChar char="•"/>
            </a:pPr>
            <a:r>
              <a:rPr lang="nl-NL" b="1"/>
              <a:t>Rol van Edustandaard:</a:t>
            </a:r>
            <a:br>
              <a:rPr lang="nl-NL"/>
            </a:br>
            <a:r>
              <a:rPr lang="nl-NL"/>
              <a:t>Faciliteren van de totstandkoming van inzicht, overzicht en samenhang. Dit helpt onnodig dubbel architectuurwerk en tegenstrijdige standaarden of afspraken voorkomen, en bevordert hergebruik en wederzijdse inspiratie.</a:t>
            </a:r>
            <a:br>
              <a:rPr lang="nl-NL"/>
            </a:br>
            <a:endParaRPr lang="nl-NL"/>
          </a:p>
          <a:p>
            <a:pPr marL="285750" indent="-285750">
              <a:buFont typeface="Arial" panose="020B0604020202020204" pitchFamily="34" charset="0"/>
              <a:buChar char="•"/>
            </a:pPr>
            <a:r>
              <a:rPr lang="nl-NL" b="1"/>
              <a:t>Rol van de invuller:</a:t>
            </a:r>
            <a:br>
              <a:rPr lang="nl-NL"/>
            </a:br>
            <a:r>
              <a:rPr lang="nl-NL"/>
              <a:t>De invuller is iemand die de karakteristieken van het initiatief of groeifondstraject kent, deze kan scoren en toelichten.</a:t>
            </a:r>
            <a:br>
              <a:rPr lang="nl-NL"/>
            </a:br>
            <a:endParaRPr lang="nl-NL"/>
          </a:p>
          <a:p>
            <a:pPr marL="285750" indent="-285750">
              <a:buFont typeface="Arial" panose="020B0604020202020204" pitchFamily="34" charset="0"/>
              <a:buChar char="•"/>
            </a:pPr>
            <a:r>
              <a:rPr lang="nl-NL" b="1"/>
              <a:t>Inhoud van het raamwerk:</a:t>
            </a:r>
            <a:br>
              <a:rPr lang="nl-NL"/>
            </a:br>
            <a:r>
              <a:rPr lang="nl-NL"/>
              <a:t>Het vergelijkingsraamwerk kent een open en een meer gesloten deel.</a:t>
            </a:r>
            <a:br>
              <a:rPr lang="nl-NL"/>
            </a:br>
            <a:r>
              <a:rPr lang="nl-NL"/>
              <a:t>Deels is het gebaseerd op de ROSA maar ook daarmee is niet ‘alles’ goed te profileren.</a:t>
            </a:r>
            <a:br>
              <a:rPr lang="nl-NL"/>
            </a:br>
            <a:r>
              <a:rPr lang="nl-NL"/>
              <a:t>Er is daarom ook plaats voor meer open vragen.</a:t>
            </a:r>
            <a:br>
              <a:rPr lang="nl-NL"/>
            </a:br>
            <a:endParaRPr lang="nl-NL"/>
          </a:p>
          <a:p>
            <a:pPr marL="285750" indent="-285750">
              <a:buFont typeface="Arial" panose="020B0604020202020204" pitchFamily="34" charset="0"/>
              <a:buChar char="•"/>
            </a:pPr>
            <a:r>
              <a:rPr lang="nl-NL" b="1"/>
              <a:t>Invullen:</a:t>
            </a:r>
            <a:br>
              <a:rPr lang="nl-NL" b="1"/>
            </a:br>
            <a:r>
              <a:rPr lang="nl-NL"/>
              <a:t>De dia’s met tabellen en open vragen kunnen direct worden ingevuld. Daarnaast is er tussen elke dia met vraag / toelichting, ook een dia toegevoegd waar het antwoord uitgebreider kan worden ingevuld. Verder de expliciete uitnodiging aan de invuller om aspecten die het raamwerk niet bevat, maar toch cruciaal zijn voor het profiel, te vermelden.</a:t>
            </a:r>
          </a:p>
          <a:p>
            <a:pPr marL="285750" indent="-285750">
              <a:buFont typeface="Arial" panose="020B0604020202020204" pitchFamily="34" charset="0"/>
              <a:buChar char="•"/>
            </a:pPr>
            <a:endParaRPr lang="nl-NL"/>
          </a:p>
          <a:p>
            <a:pPr marL="285750" indent="-285750">
              <a:buFont typeface="Arial" panose="020B0604020202020204" pitchFamily="34" charset="0"/>
              <a:buChar char="•"/>
            </a:pPr>
            <a:r>
              <a:rPr lang="nl-NL" b="1"/>
              <a:t>Publicatie:</a:t>
            </a:r>
          </a:p>
          <a:p>
            <a:pPr marL="284400" lvl="5"/>
            <a:r>
              <a:rPr lang="nl-NL"/>
              <a:t>Vanwege de beoogde doelen van dit instrument (inzichtelijk maken samenhang en versterken van de samenwerking) is dit document na goedkeuring door de invuller open toegankelijk en wordt gepubliceerd op </a:t>
            </a:r>
            <a:r>
              <a:rPr lang="nl-NL">
                <a:hlinkClick r:id="rId3"/>
              </a:rPr>
              <a:t>www.edustandaard.nl</a:t>
            </a:r>
            <a:r>
              <a:rPr lang="nl-NL"/>
              <a:t>. </a:t>
            </a:r>
            <a:br>
              <a:rPr lang="nl-NL"/>
            </a:br>
            <a:endParaRPr lang="nl-NL"/>
          </a:p>
        </p:txBody>
      </p:sp>
    </p:spTree>
    <p:extLst>
      <p:ext uri="{BB962C8B-B14F-4D97-AF65-F5344CB8AC3E}">
        <p14:creationId xmlns:p14="http://schemas.microsoft.com/office/powerpoint/2010/main" val="28468415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1148881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Interoperabiliteit</a:t>
            </a:r>
          </a:p>
        </p:txBody>
      </p:sp>
      <p:sp>
        <p:nvSpPr>
          <p:cNvPr id="4" name="Tijdelijke aanduiding voor tekst 3">
            <a:extLst>
              <a:ext uri="{FF2B5EF4-FFF2-40B4-BE49-F238E27FC236}">
                <a16:creationId xmlns:a16="http://schemas.microsoft.com/office/drawing/2014/main" id="{4D6E319F-91F5-8A86-281A-0C9509D09631}"/>
              </a:ext>
            </a:extLst>
          </p:cNvPr>
          <p:cNvSpPr>
            <a:spLocks noGrp="1"/>
          </p:cNvSpPr>
          <p:nvPr>
            <p:ph type="body" idx="1"/>
          </p:nvPr>
        </p:nvSpPr>
        <p:spPr/>
        <p:txBody>
          <a:bodyPr/>
          <a:lstStyle/>
          <a:p>
            <a:r>
              <a:rPr lang="nl-NL"/>
              <a:t>Technische interoperabiliteit</a:t>
            </a:r>
          </a:p>
          <a:p>
            <a:pPr lvl="1"/>
            <a:r>
              <a:rPr lang="nl-NL"/>
              <a:t>Licht toe hoe technische interoperabiliteit wordt gewaarborgd (m.a.w. of en hoe het transport en de uitwisseling van berichten en gegevens op afspraken en standaarden wordt gebaseerd)</a:t>
            </a:r>
          </a:p>
          <a:p>
            <a:pPr lvl="1"/>
            <a:endParaRPr lang="nl-NL"/>
          </a:p>
          <a:p>
            <a:r>
              <a:rPr lang="nl-NL"/>
              <a:t>Semantische interoperabiliteit</a:t>
            </a:r>
          </a:p>
          <a:p>
            <a:pPr lvl="1">
              <a:buSzPts val="2800"/>
            </a:pPr>
            <a:r>
              <a:rPr lang="nl-NL"/>
              <a:t>Licht toe hoe semantische interoperabiliteit wordt gewaarborgd (m.a.w. of en hoe een gemeenschappelijke taal in processen, berichten en gegevens wordt gehanteerd, ook in relatie tot andere afspraken en initiatieven)</a:t>
            </a:r>
          </a:p>
          <a:p>
            <a:pPr lvl="1">
              <a:buSzPts val="2800"/>
            </a:pPr>
            <a:endParaRPr lang="nl-NL"/>
          </a:p>
          <a:p>
            <a:pPr>
              <a:buSzPts val="2800"/>
            </a:pPr>
            <a:r>
              <a:rPr lang="nl-NL"/>
              <a:t>Procesinteroperabiliteit</a:t>
            </a:r>
          </a:p>
          <a:p>
            <a:pPr lvl="1">
              <a:buSzPts val="2800"/>
            </a:pPr>
            <a:r>
              <a:rPr lang="nl-NL"/>
              <a:t>Licht toe hoe procesinteroperabiliteit wordt gewaarborgd (m.a.w. of en hoe ketenpartijen hun deel van een ketenproces zo invullen dat die invulling aansluit op de rest van het ketenproces / andere partijen).</a:t>
            </a:r>
          </a:p>
          <a:p>
            <a:pPr lvl="1">
              <a:buSzPts val="2800"/>
            </a:pPr>
            <a:endParaRPr lang="nl-NL"/>
          </a:p>
          <a:p>
            <a:pPr lvl="1">
              <a:buSzPts val="2800"/>
            </a:pPr>
            <a:endParaRPr lang="nl-NL"/>
          </a:p>
        </p:txBody>
      </p:sp>
      <p:sp>
        <p:nvSpPr>
          <p:cNvPr id="5" name="Tijdelijke aanduiding voor tekst 4">
            <a:extLst>
              <a:ext uri="{FF2B5EF4-FFF2-40B4-BE49-F238E27FC236}">
                <a16:creationId xmlns:a16="http://schemas.microsoft.com/office/drawing/2014/main" id="{E27DFDF1-E9B4-2EF6-A794-8EF7CD17E63D}"/>
              </a:ext>
            </a:extLst>
          </p:cNvPr>
          <p:cNvSpPr>
            <a:spLocks noGrp="1"/>
          </p:cNvSpPr>
          <p:nvPr>
            <p:ph type="body" sz="quarter" idx="13"/>
          </p:nvPr>
        </p:nvSpPr>
        <p:spPr/>
        <p:txBody>
          <a:bodyPr/>
          <a:lstStyle/>
          <a:p>
            <a:r>
              <a:rPr lang="nl-NL" sz="1800" b="1"/>
              <a:t>&lt;Naam initiatief&gt;</a:t>
            </a:r>
            <a:endParaRPr lang="nl-NL"/>
          </a:p>
        </p:txBody>
      </p:sp>
    </p:spTree>
    <p:extLst>
      <p:ext uri="{BB962C8B-B14F-4D97-AF65-F5344CB8AC3E}">
        <p14:creationId xmlns:p14="http://schemas.microsoft.com/office/powerpoint/2010/main" val="26523672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dirty="0"/>
              <a:t>Toelichting</a:t>
            </a:r>
            <a:endParaRPr dirty="0"/>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extLst>
              <p:ext uri="{D42A27DB-BD31-4B8C-83A1-F6EECF244321}">
                <p14:modId xmlns:p14="http://schemas.microsoft.com/office/powerpoint/2010/main" val="2719994133"/>
              </p:ext>
            </p:extLst>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dirty="0">
                          <a:latin typeface="Montserrat" panose="00000500000000000000" pitchFamily="2" charset="0"/>
                        </a:rPr>
                        <a:t>Technisch</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latin typeface="Montserrat" panose="00000500000000000000" pitchFamily="2" charset="0"/>
                        </a:rPr>
                        <a:t>Toepassen van standaarden OAI-MPH (transport), NL-LOM en schema.org (typering onderwijs leerobjecten)</a:t>
                      </a:r>
                      <a:endParaRPr sz="1400" dirty="0">
                        <a:latin typeface="Montserrat" panose="00000500000000000000" pitchFamily="2"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r>
                        <a:rPr lang="nl-NL" sz="1600" b="1" i="0" u="none" strike="noStrike" cap="none" dirty="0">
                          <a:solidFill>
                            <a:srgbClr val="000000"/>
                          </a:solidFill>
                          <a:latin typeface="Montserrat" panose="00000500000000000000" pitchFamily="2" charset="0"/>
                          <a:cs typeface="Arial"/>
                          <a:sym typeface="Arial"/>
                        </a:rPr>
                        <a:t>Semantisch</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r>
                        <a:rPr lang="nl-NL" sz="1400" dirty="0">
                          <a:latin typeface="Montserrat" panose="00000500000000000000" pitchFamily="2" charset="0"/>
                        </a:rPr>
                        <a:t>Toepassen van onderwijs vocabulaires OBK, SLO en interne onderlinge mapping van de termen t.b.v. het metadateren en de vindbaarheid van het leermateriaal</a:t>
                      </a:r>
                      <a:endParaRPr sz="1400" dirty="0">
                        <a:latin typeface="Montserrat" panose="00000500000000000000" pitchFamily="2"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r>
                        <a:rPr lang="nl-NL" sz="1600" b="1" dirty="0"/>
                        <a:t>Proces</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r>
                        <a:rPr lang="nl-NL" sz="1400" b="0" i="0" u="none" strike="noStrike" cap="none" dirty="0">
                          <a:solidFill>
                            <a:srgbClr val="000000"/>
                          </a:solidFill>
                          <a:latin typeface="Montserrat" panose="00000500000000000000" pitchFamily="2" charset="0"/>
                          <a:cs typeface="Arial"/>
                          <a:sym typeface="Arial"/>
                        </a:rPr>
                        <a:t>Procedureel op de aansluitingen</a:t>
                      </a:r>
                      <a:endParaRPr sz="1400" b="0" i="0" u="none" strike="noStrike" cap="none" dirty="0">
                        <a:solidFill>
                          <a:srgbClr val="000000"/>
                        </a:solidFill>
                        <a:latin typeface="Montserrat" panose="00000500000000000000" pitchFamily="2" charset="0"/>
                        <a:cs typeface="Arial"/>
                        <a:sym typeface="Arial"/>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5070533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IAA</a:t>
            </a:r>
          </a:p>
        </p:txBody>
      </p:sp>
      <p:sp>
        <p:nvSpPr>
          <p:cNvPr id="4" name="Tijdelijke aanduiding voor tekst 3">
            <a:extLst>
              <a:ext uri="{FF2B5EF4-FFF2-40B4-BE49-F238E27FC236}">
                <a16:creationId xmlns:a16="http://schemas.microsoft.com/office/drawing/2014/main" id="{DB5F42F4-4287-B19B-10B2-6A1E06BF1F0A}"/>
              </a:ext>
            </a:extLst>
          </p:cNvPr>
          <p:cNvSpPr>
            <a:spLocks noGrp="1"/>
          </p:cNvSpPr>
          <p:nvPr>
            <p:ph type="body" idx="1"/>
          </p:nvPr>
        </p:nvSpPr>
        <p:spPr/>
        <p:txBody>
          <a:bodyPr/>
          <a:lstStyle/>
          <a:p>
            <a:pPr marL="488950" indent="-342900">
              <a:spcBef>
                <a:spcPts val="540"/>
              </a:spcBef>
            </a:pPr>
            <a:r>
              <a:rPr lang="nl-NL">
                <a:latin typeface="Arial"/>
                <a:cs typeface="Arial"/>
              </a:rPr>
              <a:t>Wat zijn de belangrijkste ontwerpbeslissingen die zijn genomen t.a.v. Identificatie, Authenticatie en Autorisatie? Licht daarbij (in ieder geval) toe:</a:t>
            </a:r>
            <a:endParaRPr lang="en-US">
              <a:latin typeface="Arial"/>
              <a:cs typeface="Arial"/>
            </a:endParaRPr>
          </a:p>
          <a:p>
            <a:pPr lvl="1"/>
            <a:r>
              <a:rPr lang="nl-NL">
                <a:latin typeface="Arial"/>
                <a:cs typeface="Arial"/>
              </a:rPr>
              <a:t>Hoe entiteiten (personen, organisaties) worden geïdentificeerd</a:t>
            </a:r>
            <a:endParaRPr lang="en-US">
              <a:latin typeface="Arial"/>
              <a:cs typeface="Arial"/>
            </a:endParaRPr>
          </a:p>
          <a:p>
            <a:pPr lvl="2"/>
            <a:r>
              <a:rPr lang="nl-NL">
                <a:latin typeface="Arial"/>
                <a:cs typeface="Arial"/>
              </a:rPr>
              <a:t>In bericht- en gegevensuitwisselingen (M2M)</a:t>
            </a:r>
            <a:endParaRPr lang="en-US">
              <a:latin typeface="Arial"/>
              <a:cs typeface="Arial"/>
            </a:endParaRPr>
          </a:p>
          <a:p>
            <a:pPr lvl="2"/>
            <a:r>
              <a:rPr lang="nl-NL">
                <a:latin typeface="Arial"/>
                <a:cs typeface="Arial"/>
              </a:rPr>
              <a:t>In toegang tot systemen en informatie (H2M)</a:t>
            </a:r>
            <a:endParaRPr lang="en-US">
              <a:latin typeface="Arial"/>
              <a:cs typeface="Arial"/>
            </a:endParaRPr>
          </a:p>
          <a:p>
            <a:pPr lvl="1"/>
            <a:r>
              <a:rPr lang="nl-NL">
                <a:latin typeface="Arial"/>
                <a:cs typeface="Arial"/>
              </a:rPr>
              <a:t>Hoe toegang (tot systemen en informatie) binnen het initiatief wordt georganiseerd</a:t>
            </a:r>
            <a:endParaRPr lang="en-US">
              <a:latin typeface="Arial"/>
              <a:cs typeface="Arial"/>
            </a:endParaRPr>
          </a:p>
          <a:p>
            <a:pPr lvl="2"/>
            <a:r>
              <a:rPr lang="nl-NL">
                <a:latin typeface="Arial"/>
                <a:cs typeface="Arial"/>
              </a:rPr>
              <a:t>M2M</a:t>
            </a:r>
            <a:endParaRPr lang="en-US">
              <a:latin typeface="Arial"/>
              <a:cs typeface="Arial"/>
            </a:endParaRPr>
          </a:p>
          <a:p>
            <a:pPr lvl="3"/>
            <a:r>
              <a:rPr lang="nl-NL">
                <a:latin typeface="Arial"/>
                <a:cs typeface="Arial"/>
              </a:rPr>
              <a:t>Bijv. Toepassing van een bepaald </a:t>
            </a:r>
            <a:r>
              <a:rPr lang="nl-NL" err="1">
                <a:latin typeface="Arial"/>
                <a:cs typeface="Arial"/>
              </a:rPr>
              <a:t>Edukoppeling</a:t>
            </a:r>
            <a:r>
              <a:rPr lang="nl-NL">
                <a:latin typeface="Arial"/>
                <a:cs typeface="Arial"/>
              </a:rPr>
              <a:t>-profiel</a:t>
            </a:r>
            <a:endParaRPr lang="en-US">
              <a:latin typeface="Arial"/>
              <a:cs typeface="Arial"/>
            </a:endParaRPr>
          </a:p>
          <a:p>
            <a:pPr lvl="2"/>
            <a:r>
              <a:rPr lang="nl-NL">
                <a:latin typeface="Arial"/>
                <a:cs typeface="Arial"/>
              </a:rPr>
              <a:t>H2M</a:t>
            </a:r>
            <a:endParaRPr lang="en-US">
              <a:latin typeface="Arial"/>
              <a:cs typeface="Arial"/>
            </a:endParaRPr>
          </a:p>
          <a:p>
            <a:pPr lvl="3"/>
            <a:r>
              <a:rPr lang="nl-NL">
                <a:latin typeface="Arial"/>
                <a:cs typeface="Arial"/>
              </a:rPr>
              <a:t>Bijv. Aansluiting op Entree, </a:t>
            </a:r>
            <a:r>
              <a:rPr lang="nl-NL" err="1">
                <a:latin typeface="Arial"/>
                <a:cs typeface="Arial"/>
              </a:rPr>
              <a:t>SURFConext</a:t>
            </a:r>
          </a:p>
          <a:p>
            <a:pPr marL="488950" indent="-342900">
              <a:spcBef>
                <a:spcPts val="540"/>
              </a:spcBef>
            </a:pPr>
            <a:r>
              <a:rPr lang="nl-NL">
                <a:latin typeface="Arial"/>
                <a:cs typeface="Arial"/>
              </a:rPr>
              <a:t>Welke belangrijke uitdagingen en design issues t.a.v. IAA staan nog open?</a:t>
            </a:r>
            <a:endParaRPr lang="nl-NL"/>
          </a:p>
          <a:p>
            <a:pPr lvl="1">
              <a:buSzPts val="2800"/>
            </a:pPr>
            <a:endParaRPr lang="nl-NL"/>
          </a:p>
          <a:p>
            <a:pPr lvl="1">
              <a:buSzPts val="2800"/>
            </a:pPr>
            <a:endParaRPr lang="nl-NL"/>
          </a:p>
        </p:txBody>
      </p:sp>
      <p:sp>
        <p:nvSpPr>
          <p:cNvPr id="5" name="Tijdelijke aanduiding voor tekst 4">
            <a:extLst>
              <a:ext uri="{FF2B5EF4-FFF2-40B4-BE49-F238E27FC236}">
                <a16:creationId xmlns:a16="http://schemas.microsoft.com/office/drawing/2014/main" id="{5311BE0C-9471-3153-279A-D4CE2D8CB839}"/>
              </a:ext>
            </a:extLst>
          </p:cNvPr>
          <p:cNvSpPr>
            <a:spLocks noGrp="1"/>
          </p:cNvSpPr>
          <p:nvPr>
            <p:ph type="body" sz="quarter" idx="13"/>
          </p:nvPr>
        </p:nvSpPr>
        <p:spPr/>
        <p:txBody>
          <a:bodyPr/>
          <a:lstStyle/>
          <a:p>
            <a:r>
              <a:rPr lang="nl-NL" sz="1800" b="1"/>
              <a:t>&lt;Naam initiatief&gt;</a:t>
            </a:r>
            <a:endParaRPr lang="nl-NL"/>
          </a:p>
        </p:txBody>
      </p:sp>
    </p:spTree>
    <p:extLst>
      <p:ext uri="{BB962C8B-B14F-4D97-AF65-F5344CB8AC3E}">
        <p14:creationId xmlns:p14="http://schemas.microsoft.com/office/powerpoint/2010/main" val="6676554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extLst>
              <p:ext uri="{D42A27DB-BD31-4B8C-83A1-F6EECF244321}">
                <p14:modId xmlns:p14="http://schemas.microsoft.com/office/powerpoint/2010/main" val="693362756"/>
              </p:ext>
            </p:extLst>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dirty="0"/>
                        <a:t>Authenticatie</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t>Op basis van de digitale identiteit welke aan de hand van de email </a:t>
                      </a:r>
                      <a:r>
                        <a:rPr lang="nl-NL" sz="1400" dirty="0" err="1"/>
                        <a:t>credentials</a:t>
                      </a:r>
                      <a:r>
                        <a:rPr lang="nl-NL" sz="1400" dirty="0"/>
                        <a:t> zoals in het entree account zijn opgenomen door het toepassen van federatieve toegang (Entree federatie)</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r>
                        <a:rPr lang="nl-NL" sz="1600" b="1" i="0" u="none" strike="noStrike" cap="none" dirty="0">
                          <a:solidFill>
                            <a:srgbClr val="000000"/>
                          </a:solidFill>
                          <a:latin typeface="Arial"/>
                          <a:cs typeface="Arial"/>
                          <a:sym typeface="Arial"/>
                        </a:rPr>
                        <a:t>Autorisatie</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r>
                        <a:rPr lang="nl-NL" sz="1400" dirty="0"/>
                        <a:t>Op basis van de rollen en rechten gedefinieerd in het profiel van de digitale identiteit</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1614557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M2M-interactie</a:t>
            </a:r>
          </a:p>
        </p:txBody>
      </p:sp>
      <p:sp>
        <p:nvSpPr>
          <p:cNvPr id="4" name="Tijdelijke aanduiding voor tekst 3">
            <a:extLst>
              <a:ext uri="{FF2B5EF4-FFF2-40B4-BE49-F238E27FC236}">
                <a16:creationId xmlns:a16="http://schemas.microsoft.com/office/drawing/2014/main" id="{DB5F42F4-4287-B19B-10B2-6A1E06BF1F0A}"/>
              </a:ext>
            </a:extLst>
          </p:cNvPr>
          <p:cNvSpPr>
            <a:spLocks noGrp="1"/>
          </p:cNvSpPr>
          <p:nvPr>
            <p:ph type="body" idx="1"/>
          </p:nvPr>
        </p:nvSpPr>
        <p:spPr/>
        <p:txBody>
          <a:bodyPr/>
          <a:lstStyle/>
          <a:p>
            <a:pPr marL="488950" indent="-342900">
              <a:spcBef>
                <a:spcPts val="540"/>
              </a:spcBef>
            </a:pPr>
            <a:r>
              <a:rPr lang="nl-NL">
                <a:latin typeface="Arial"/>
                <a:cs typeface="Arial"/>
              </a:rPr>
              <a:t>Wat zijn de belangrijkste ontwerpbeslissingen die zijn genomen t.a.v. M2M-interactie? Licht daarbij (in ieder geval) toe:</a:t>
            </a:r>
            <a:endParaRPr lang="en-US">
              <a:latin typeface="Arial"/>
              <a:cs typeface="Arial"/>
            </a:endParaRPr>
          </a:p>
          <a:p>
            <a:pPr lvl="1"/>
            <a:r>
              <a:rPr lang="nl-NL">
                <a:latin typeface="Arial"/>
                <a:cs typeface="Arial"/>
              </a:rPr>
              <a:t>Wat de belangrijkste transactiepatronen zijn (</a:t>
            </a:r>
            <a:r>
              <a:rPr lang="nl-NL" err="1">
                <a:latin typeface="Arial"/>
                <a:cs typeface="Arial"/>
              </a:rPr>
              <a:t>request</a:t>
            </a:r>
            <a:r>
              <a:rPr lang="nl-NL">
                <a:latin typeface="Arial"/>
                <a:cs typeface="Arial"/>
              </a:rPr>
              <a:t>-response, events, hub-</a:t>
            </a:r>
            <a:r>
              <a:rPr lang="nl-NL" err="1">
                <a:latin typeface="Arial"/>
                <a:cs typeface="Arial"/>
              </a:rPr>
              <a:t>spoke</a:t>
            </a:r>
            <a:r>
              <a:rPr lang="nl-NL">
                <a:latin typeface="Arial"/>
                <a:cs typeface="Arial"/>
              </a:rPr>
              <a:t>, etc.)</a:t>
            </a:r>
            <a:endParaRPr lang="en-US">
              <a:latin typeface="Arial"/>
              <a:cs typeface="Arial"/>
            </a:endParaRPr>
          </a:p>
          <a:p>
            <a:pPr marL="488950" indent="-342900">
              <a:spcBef>
                <a:spcPts val="540"/>
              </a:spcBef>
            </a:pPr>
            <a:r>
              <a:rPr lang="nl-NL">
                <a:latin typeface="Arial"/>
                <a:cs typeface="Arial"/>
              </a:rPr>
              <a:t>Welke belangrijke uitdagingen en design issues t.a.v. M2M-interactie staan nog open?</a:t>
            </a:r>
          </a:p>
          <a:p>
            <a:pPr lvl="1"/>
            <a:endParaRPr lang="nl-NL">
              <a:latin typeface="Arial"/>
              <a:cs typeface="Arial"/>
            </a:endParaRPr>
          </a:p>
          <a:p>
            <a:endParaRPr lang="nl-NL"/>
          </a:p>
          <a:p>
            <a:pPr marL="38100" indent="0">
              <a:buNone/>
            </a:pPr>
            <a:endParaRPr lang="nl-NL"/>
          </a:p>
          <a:p>
            <a:endParaRPr lang="nl-NL"/>
          </a:p>
        </p:txBody>
      </p:sp>
      <p:sp>
        <p:nvSpPr>
          <p:cNvPr id="5" name="Tijdelijke aanduiding voor tekst 4">
            <a:extLst>
              <a:ext uri="{FF2B5EF4-FFF2-40B4-BE49-F238E27FC236}">
                <a16:creationId xmlns:a16="http://schemas.microsoft.com/office/drawing/2014/main" id="{5311BE0C-9471-3153-279A-D4CE2D8CB839}"/>
              </a:ext>
            </a:extLst>
          </p:cNvPr>
          <p:cNvSpPr>
            <a:spLocks noGrp="1"/>
          </p:cNvSpPr>
          <p:nvPr>
            <p:ph type="body" sz="quarter" idx="13"/>
          </p:nvPr>
        </p:nvSpPr>
        <p:spPr/>
        <p:txBody>
          <a:bodyPr/>
          <a:lstStyle/>
          <a:p>
            <a:r>
              <a:rPr lang="nl-NL" sz="1800" b="1"/>
              <a:t>&lt;Naam initiatief&gt;</a:t>
            </a:r>
            <a:endParaRPr lang="nl-NL"/>
          </a:p>
        </p:txBody>
      </p:sp>
    </p:spTree>
    <p:extLst>
      <p:ext uri="{BB962C8B-B14F-4D97-AF65-F5344CB8AC3E}">
        <p14:creationId xmlns:p14="http://schemas.microsoft.com/office/powerpoint/2010/main" val="11001923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extLst>
              <p:ext uri="{D42A27DB-BD31-4B8C-83A1-F6EECF244321}">
                <p14:modId xmlns:p14="http://schemas.microsoft.com/office/powerpoint/2010/main" val="2015305691"/>
              </p:ext>
            </p:extLst>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dirty="0"/>
                        <a:t>M2M</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t>Transactiepatroon: pull (</a:t>
                      </a:r>
                      <a:r>
                        <a:rPr lang="nl-NL" sz="1400" dirty="0" err="1"/>
                        <a:t>harvesting</a:t>
                      </a:r>
                      <a:r>
                        <a:rPr lang="nl-NL" sz="1400" dirty="0"/>
                        <a:t>); </a:t>
                      </a:r>
                      <a:r>
                        <a:rPr lang="nl-NL" sz="1400" dirty="0" err="1"/>
                        <a:t>request</a:t>
                      </a:r>
                      <a:r>
                        <a:rPr lang="nl-NL" sz="1400" dirty="0"/>
                        <a:t>-response obv SRU (API koppelvlak)</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0989290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H2M-interactie</a:t>
            </a:r>
          </a:p>
        </p:txBody>
      </p:sp>
      <p:sp>
        <p:nvSpPr>
          <p:cNvPr id="4" name="Tijdelijke aanduiding voor tekst 3">
            <a:extLst>
              <a:ext uri="{FF2B5EF4-FFF2-40B4-BE49-F238E27FC236}">
                <a16:creationId xmlns:a16="http://schemas.microsoft.com/office/drawing/2014/main" id="{DB5F42F4-4287-B19B-10B2-6A1E06BF1F0A}"/>
              </a:ext>
            </a:extLst>
          </p:cNvPr>
          <p:cNvSpPr>
            <a:spLocks noGrp="1"/>
          </p:cNvSpPr>
          <p:nvPr>
            <p:ph type="body" idx="1"/>
          </p:nvPr>
        </p:nvSpPr>
        <p:spPr/>
        <p:txBody>
          <a:bodyPr/>
          <a:lstStyle/>
          <a:p>
            <a:pPr marL="488950" indent="-342900">
              <a:spcBef>
                <a:spcPts val="540"/>
              </a:spcBef>
            </a:pPr>
            <a:r>
              <a:rPr lang="nl-NL" dirty="0">
                <a:latin typeface="Arial"/>
                <a:cs typeface="Arial"/>
              </a:rPr>
              <a:t>Wat zijn de belangrijkste ontwerpbeslissingen die zijn genomen t.a.v. H2M-interactie? Licht daarbij (in ieder geval) toe:</a:t>
            </a:r>
            <a:endParaRPr lang="en-US" dirty="0">
              <a:latin typeface="Arial"/>
              <a:cs typeface="Arial"/>
            </a:endParaRPr>
          </a:p>
          <a:p>
            <a:pPr lvl="1"/>
            <a:r>
              <a:rPr lang="nl-NL" dirty="0">
                <a:latin typeface="Arial"/>
                <a:cs typeface="Arial"/>
              </a:rPr>
              <a:t>Wat de belangrijkste gebruikersinteracties zijn</a:t>
            </a:r>
          </a:p>
          <a:p>
            <a:pPr marL="488950" indent="-342900">
              <a:spcBef>
                <a:spcPts val="540"/>
              </a:spcBef>
            </a:pPr>
            <a:r>
              <a:rPr lang="nl-NL" dirty="0">
                <a:latin typeface="Arial"/>
                <a:cs typeface="Arial"/>
              </a:rPr>
              <a:t>Welke belangrijke uitdagingen en design issues t.a.v. H2M-interactie staan nog open?</a:t>
            </a:r>
            <a:endParaRPr lang="nl-NL" dirty="0"/>
          </a:p>
        </p:txBody>
      </p:sp>
      <p:sp>
        <p:nvSpPr>
          <p:cNvPr id="5" name="Tijdelijke aanduiding voor tekst 4">
            <a:extLst>
              <a:ext uri="{FF2B5EF4-FFF2-40B4-BE49-F238E27FC236}">
                <a16:creationId xmlns:a16="http://schemas.microsoft.com/office/drawing/2014/main" id="{5311BE0C-9471-3153-279A-D4CE2D8CB839}"/>
              </a:ext>
            </a:extLst>
          </p:cNvPr>
          <p:cNvSpPr>
            <a:spLocks noGrp="1"/>
          </p:cNvSpPr>
          <p:nvPr>
            <p:ph type="body" sz="quarter" idx="13"/>
          </p:nvPr>
        </p:nvSpPr>
        <p:spPr/>
        <p:txBody>
          <a:bodyPr/>
          <a:lstStyle/>
          <a:p>
            <a:r>
              <a:rPr lang="nl-NL" sz="1800" b="1"/>
              <a:t>&lt;Naam initiatief&gt;</a:t>
            </a:r>
            <a:endParaRPr lang="nl-NL"/>
          </a:p>
        </p:txBody>
      </p:sp>
    </p:spTree>
    <p:extLst>
      <p:ext uri="{BB962C8B-B14F-4D97-AF65-F5344CB8AC3E}">
        <p14:creationId xmlns:p14="http://schemas.microsoft.com/office/powerpoint/2010/main" val="6394059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extLst>
              <p:ext uri="{D42A27DB-BD31-4B8C-83A1-F6EECF244321}">
                <p14:modId xmlns:p14="http://schemas.microsoft.com/office/powerpoint/2010/main" val="2430370207"/>
              </p:ext>
            </p:extLst>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dirty="0"/>
                        <a:t>H2M</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marR="0" lvl="0" indent="0" algn="l" defTabSz="914400" rtl="0" eaLnBrk="1" fontAlgn="auto" latinLnBrk="0" hangingPunct="1">
                        <a:lnSpc>
                          <a:spcPct val="100000"/>
                        </a:lnSpc>
                        <a:spcBef>
                          <a:spcPts val="0"/>
                        </a:spcBef>
                        <a:spcAft>
                          <a:spcPts val="0"/>
                        </a:spcAft>
                        <a:buClr>
                          <a:srgbClr val="000000"/>
                        </a:buClr>
                        <a:buSzPts val="1000"/>
                        <a:buFont typeface="Arial"/>
                        <a:buNone/>
                        <a:tabLst/>
                        <a:defRPr/>
                      </a:pPr>
                      <a:r>
                        <a:rPr lang="nl-NL" sz="1400" dirty="0">
                          <a:latin typeface="Arial"/>
                          <a:cs typeface="Arial"/>
                        </a:rPr>
                        <a:t>Ontsluiting van het Wikiwijs platform volgens een portal architectuur (‘Mijn Wikiwijs’) wat de uniformiteit en van informatie en vormgeving bevordert en de functionele consistentie binnen de user </a:t>
                      </a:r>
                      <a:r>
                        <a:rPr lang="nl-NL" sz="1400" dirty="0" err="1">
                          <a:latin typeface="Arial"/>
                          <a:cs typeface="Arial"/>
                        </a:rPr>
                        <a:t>workflows</a:t>
                      </a:r>
                      <a:r>
                        <a:rPr lang="nl-NL" sz="1400" dirty="0">
                          <a:latin typeface="Arial"/>
                          <a:cs typeface="Arial"/>
                        </a:rPr>
                        <a:t> moet verbeteren.</a:t>
                      </a:r>
                    </a:p>
                    <a:p>
                      <a:pPr marL="165100" marR="0" lvl="0" indent="0" algn="l" defTabSz="914400" rtl="0" eaLnBrk="1" fontAlgn="auto" latinLnBrk="0" hangingPunct="1">
                        <a:lnSpc>
                          <a:spcPct val="100000"/>
                        </a:lnSpc>
                        <a:spcBef>
                          <a:spcPts val="0"/>
                        </a:spcBef>
                        <a:spcAft>
                          <a:spcPts val="0"/>
                        </a:spcAft>
                        <a:buClr>
                          <a:srgbClr val="000000"/>
                        </a:buClr>
                        <a:buSzPts val="1000"/>
                        <a:buFont typeface="Arial"/>
                        <a:buNone/>
                        <a:tabLst/>
                        <a:defRPr/>
                      </a:pPr>
                      <a:endParaRPr lang="nl-NL" sz="1400" dirty="0">
                        <a:latin typeface="Arial"/>
                        <a:cs typeface="Arial"/>
                      </a:endParaRPr>
                    </a:p>
                    <a:p>
                      <a:pPr marL="165100" marR="0" lvl="0" indent="0" algn="l" defTabSz="914400" rtl="0" eaLnBrk="1" fontAlgn="auto" latinLnBrk="0" hangingPunct="1">
                        <a:lnSpc>
                          <a:spcPct val="100000"/>
                        </a:lnSpc>
                        <a:spcBef>
                          <a:spcPts val="0"/>
                        </a:spcBef>
                        <a:spcAft>
                          <a:spcPts val="0"/>
                        </a:spcAft>
                        <a:buClr>
                          <a:srgbClr val="000000"/>
                        </a:buClr>
                        <a:buSzPts val="1000"/>
                        <a:buFont typeface="Arial"/>
                        <a:buNone/>
                        <a:tabLst/>
                        <a:defRPr/>
                      </a:pPr>
                      <a:r>
                        <a:rPr lang="nl-NL" sz="1400" dirty="0">
                          <a:latin typeface="Arial"/>
                          <a:cs typeface="Arial"/>
                        </a:rPr>
                        <a:t>Uitdagingen: Technische integratie onderliggende applicatiecomponenten</a:t>
                      </a:r>
                    </a:p>
                    <a:p>
                      <a:pPr marL="165100" lvl="0" indent="0" algn="l" rtl="0">
                        <a:spcBef>
                          <a:spcPts val="0"/>
                        </a:spcBef>
                        <a:spcAft>
                          <a:spcPts val="0"/>
                        </a:spcAft>
                        <a:buSzPts val="1000"/>
                        <a:buNone/>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6465591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a:t>
            </a:r>
            <a:r>
              <a:rPr lang="nl-NL" err="1"/>
              <a:t>Governance</a:t>
            </a:r>
          </a:p>
        </p:txBody>
      </p:sp>
      <p:sp>
        <p:nvSpPr>
          <p:cNvPr id="4" name="Tijdelijke aanduiding voor tekst 3">
            <a:extLst>
              <a:ext uri="{FF2B5EF4-FFF2-40B4-BE49-F238E27FC236}">
                <a16:creationId xmlns:a16="http://schemas.microsoft.com/office/drawing/2014/main" id="{DB5F42F4-4287-B19B-10B2-6A1E06BF1F0A}"/>
              </a:ext>
            </a:extLst>
          </p:cNvPr>
          <p:cNvSpPr>
            <a:spLocks noGrp="1"/>
          </p:cNvSpPr>
          <p:nvPr>
            <p:ph type="body" idx="1"/>
          </p:nvPr>
        </p:nvSpPr>
        <p:spPr/>
        <p:txBody>
          <a:bodyPr/>
          <a:lstStyle/>
          <a:p>
            <a:pPr marL="488950" indent="-342900">
              <a:spcBef>
                <a:spcPts val="540"/>
              </a:spcBef>
            </a:pPr>
            <a:r>
              <a:rPr lang="nl-NL" dirty="0">
                <a:latin typeface="Arial"/>
                <a:cs typeface="Arial"/>
              </a:rPr>
              <a:t>Wat zijn de belangrijkste (ontwerp)beslissingen die zijn genomen t.a.v. Governance? Licht daarbij (in ieder geval) toe:</a:t>
            </a:r>
          </a:p>
          <a:p>
            <a:pPr marL="488950" lvl="1" indent="0">
              <a:spcBef>
                <a:spcPts val="540"/>
              </a:spcBef>
              <a:buNone/>
            </a:pPr>
            <a:endParaRPr lang="nl-NL" dirty="0">
              <a:latin typeface="Arial"/>
              <a:cs typeface="Arial"/>
            </a:endParaRPr>
          </a:p>
          <a:p>
            <a:pPr marL="488950" lvl="1" indent="0">
              <a:spcBef>
                <a:spcPts val="540"/>
              </a:spcBef>
              <a:buNone/>
            </a:pPr>
            <a:r>
              <a:rPr lang="nl-NL" dirty="0">
                <a:latin typeface="Arial"/>
                <a:cs typeface="Arial"/>
              </a:rPr>
              <a:t>Er zijn diverse manieren van aansturing op diverse onderdelen van het programma</a:t>
            </a:r>
          </a:p>
          <a:p>
            <a:pPr marL="1117600" lvl="2">
              <a:spcBef>
                <a:spcPts val="540"/>
              </a:spcBef>
            </a:pPr>
            <a:r>
              <a:rPr lang="nl-NL" sz="1800" dirty="0">
                <a:latin typeface="Arial"/>
                <a:cs typeface="Arial"/>
              </a:rPr>
              <a:t>Vanuit </a:t>
            </a:r>
            <a:r>
              <a:rPr lang="nl-NL" sz="1800" dirty="0" err="1">
                <a:latin typeface="Arial"/>
                <a:cs typeface="Arial"/>
              </a:rPr>
              <a:t>MinOCW</a:t>
            </a:r>
            <a:r>
              <a:rPr lang="nl-NL" sz="1800" dirty="0">
                <a:latin typeface="Arial"/>
                <a:cs typeface="Arial"/>
              </a:rPr>
              <a:t> groeifonds commissie</a:t>
            </a:r>
          </a:p>
          <a:p>
            <a:pPr marL="1117600" lvl="2">
              <a:spcBef>
                <a:spcPts val="540"/>
              </a:spcBef>
            </a:pPr>
            <a:r>
              <a:rPr lang="nl-NL" sz="1800" dirty="0">
                <a:latin typeface="Arial"/>
                <a:cs typeface="Arial"/>
              </a:rPr>
              <a:t>Partners / Partnerpanels</a:t>
            </a:r>
          </a:p>
          <a:p>
            <a:pPr marL="1117600" lvl="2">
              <a:spcBef>
                <a:spcPts val="540"/>
              </a:spcBef>
            </a:pPr>
            <a:r>
              <a:rPr lang="nl-NL" sz="1800" dirty="0">
                <a:latin typeface="Arial"/>
                <a:cs typeface="Arial"/>
              </a:rPr>
              <a:t>Klankbordgroep</a:t>
            </a:r>
          </a:p>
          <a:p>
            <a:pPr marL="488950" lvl="1" indent="0">
              <a:spcBef>
                <a:spcPts val="540"/>
              </a:spcBef>
              <a:buNone/>
            </a:pPr>
            <a:r>
              <a:rPr lang="nl-NL" dirty="0">
                <a:latin typeface="Arial"/>
                <a:cs typeface="Arial"/>
              </a:rPr>
              <a:t>	</a:t>
            </a:r>
            <a:endParaRPr lang="en-US" dirty="0">
              <a:latin typeface="Arial"/>
              <a:cs typeface="Arial"/>
            </a:endParaRPr>
          </a:p>
          <a:p>
            <a:pPr lvl="1"/>
            <a:r>
              <a:rPr lang="nl-NL" dirty="0">
                <a:latin typeface="Arial"/>
                <a:cs typeface="Arial"/>
              </a:rPr>
              <a:t>Hoe de aansluiting met andere keteninitiatieven, werkgroepen en afspraken is georganiseerd</a:t>
            </a:r>
          </a:p>
          <a:p>
            <a:pPr lvl="2"/>
            <a:r>
              <a:rPr lang="nl-NL" sz="1800" dirty="0">
                <a:latin typeface="Arial"/>
                <a:cs typeface="Arial"/>
              </a:rPr>
              <a:t>Routekaart overleg met Surf / </a:t>
            </a:r>
            <a:r>
              <a:rPr lang="nl-NL" sz="1800" dirty="0" err="1">
                <a:latin typeface="Arial"/>
                <a:cs typeface="Arial"/>
              </a:rPr>
              <a:t>nPuls</a:t>
            </a:r>
            <a:endParaRPr lang="nl-NL" sz="1800" dirty="0">
              <a:latin typeface="Arial"/>
              <a:cs typeface="Arial"/>
            </a:endParaRPr>
          </a:p>
          <a:p>
            <a:pPr lvl="2"/>
            <a:r>
              <a:rPr lang="nl-NL" sz="1800" dirty="0">
                <a:latin typeface="Arial"/>
                <a:cs typeface="Arial"/>
              </a:rPr>
              <a:t>Deelname in </a:t>
            </a:r>
            <a:r>
              <a:rPr lang="nl-NL" sz="1800" dirty="0" err="1">
                <a:latin typeface="Arial"/>
                <a:cs typeface="Arial"/>
              </a:rPr>
              <a:t>Edu</a:t>
            </a:r>
            <a:r>
              <a:rPr lang="nl-NL" sz="1800" dirty="0">
                <a:latin typeface="Arial"/>
                <a:cs typeface="Arial"/>
              </a:rPr>
              <a:t>-V</a:t>
            </a:r>
          </a:p>
          <a:p>
            <a:pPr lvl="1"/>
            <a:endParaRPr lang="nl-NL" dirty="0"/>
          </a:p>
          <a:p>
            <a:pPr marL="488950" indent="-342900">
              <a:spcBef>
                <a:spcPts val="540"/>
              </a:spcBef>
            </a:pPr>
            <a:r>
              <a:rPr lang="nl-NL" dirty="0">
                <a:latin typeface="Arial"/>
                <a:cs typeface="Arial"/>
              </a:rPr>
              <a:t>Welke belangrijke uitdagingen en design issues t.a.v. Governance staan nog open?</a:t>
            </a:r>
          </a:p>
          <a:p>
            <a:pPr marL="831850" lvl="1" indent="-342900">
              <a:spcBef>
                <a:spcPts val="540"/>
              </a:spcBef>
            </a:pPr>
            <a:r>
              <a:rPr lang="nl-NL">
                <a:latin typeface="Arial"/>
                <a:cs typeface="Arial"/>
              </a:rPr>
              <a:t>Van alles ;-)</a:t>
            </a:r>
            <a:endParaRPr lang="nl-NL" dirty="0">
              <a:latin typeface="Arial"/>
              <a:cs typeface="Arial"/>
            </a:endParaRPr>
          </a:p>
        </p:txBody>
      </p:sp>
      <p:sp>
        <p:nvSpPr>
          <p:cNvPr id="5" name="Tijdelijke aanduiding voor tekst 4">
            <a:extLst>
              <a:ext uri="{FF2B5EF4-FFF2-40B4-BE49-F238E27FC236}">
                <a16:creationId xmlns:a16="http://schemas.microsoft.com/office/drawing/2014/main" id="{5311BE0C-9471-3153-279A-D4CE2D8CB839}"/>
              </a:ext>
            </a:extLst>
          </p:cNvPr>
          <p:cNvSpPr>
            <a:spLocks noGrp="1"/>
          </p:cNvSpPr>
          <p:nvPr>
            <p:ph type="body" sz="quarter" idx="13"/>
          </p:nvPr>
        </p:nvSpPr>
        <p:spPr/>
        <p:txBody>
          <a:bodyPr/>
          <a:lstStyle/>
          <a:p>
            <a:r>
              <a:rPr lang="nl-NL" sz="1800" b="1"/>
              <a:t>&lt;Naam initiatief&gt;</a:t>
            </a:r>
            <a:endParaRPr lang="nl-NL"/>
          </a:p>
        </p:txBody>
      </p:sp>
    </p:spTree>
    <p:extLst>
      <p:ext uri="{BB962C8B-B14F-4D97-AF65-F5344CB8AC3E}">
        <p14:creationId xmlns:p14="http://schemas.microsoft.com/office/powerpoint/2010/main" val="3530785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a:t>Impuls Open Leermateriaal</a:t>
            </a:r>
            <a:endParaRPr lang="en-US"/>
          </a:p>
        </p:txBody>
      </p:sp>
      <p:graphicFrame>
        <p:nvGraphicFramePr>
          <p:cNvPr id="206" name="Google Shape;206;p15"/>
          <p:cNvGraphicFramePr/>
          <p:nvPr>
            <p:extLst>
              <p:ext uri="{D42A27DB-BD31-4B8C-83A1-F6EECF244321}">
                <p14:modId xmlns:p14="http://schemas.microsoft.com/office/powerpoint/2010/main" val="1453843163"/>
              </p:ext>
            </p:extLst>
          </p:nvPr>
        </p:nvGraphicFramePr>
        <p:xfrm>
          <a:off x="335360" y="1153681"/>
          <a:ext cx="11508978" cy="5118930"/>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7280870">
                  <a:extLst>
                    <a:ext uri="{9D8B030D-6E8A-4147-A177-3AD203B41FA5}">
                      <a16:colId xmlns:a16="http://schemas.microsoft.com/office/drawing/2014/main" val="20001"/>
                    </a:ext>
                  </a:extLst>
                </a:gridCol>
                <a:gridCol w="1347788">
                  <a:extLst>
                    <a:ext uri="{9D8B030D-6E8A-4147-A177-3AD203B41FA5}">
                      <a16:colId xmlns:a16="http://schemas.microsoft.com/office/drawing/2014/main" val="3295071223"/>
                    </a:ext>
                  </a:extLst>
                </a:gridCol>
              </a:tblGrid>
              <a:tr h="1706310">
                <a:tc>
                  <a:txBody>
                    <a:bodyPr/>
                    <a:lstStyle/>
                    <a:p>
                      <a:pPr marL="0" lvl="0" indent="0" algn="ctr" rtl="0">
                        <a:spcBef>
                          <a:spcPts val="0"/>
                        </a:spcBef>
                        <a:spcAft>
                          <a:spcPts val="0"/>
                        </a:spcAft>
                        <a:buNone/>
                      </a:pPr>
                      <a:r>
                        <a:rPr lang="nl-NL" sz="1600" b="1"/>
                        <a:t>Om welk keteninitiatief gaat het?</a:t>
                      </a:r>
                      <a:endParaRPr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marR="0" lvl="0" indent="0" algn="l" defTabSz="914400" rtl="0" eaLnBrk="1" fontAlgn="auto" latinLnBrk="0" hangingPunct="1">
                        <a:lnSpc>
                          <a:spcPct val="100000"/>
                        </a:lnSpc>
                        <a:spcBef>
                          <a:spcPts val="0"/>
                        </a:spcBef>
                        <a:spcAft>
                          <a:spcPts val="0"/>
                        </a:spcAft>
                        <a:buClr>
                          <a:srgbClr val="000000"/>
                        </a:buClr>
                        <a:buSzPts val="1000"/>
                        <a:buFont typeface="Arial"/>
                        <a:buNone/>
                        <a:tabLst/>
                        <a:defRPr/>
                      </a:pPr>
                      <a:r>
                        <a:rPr lang="nl-NL" sz="1400" b="0" i="0" u="none" strike="noStrike" cap="none">
                          <a:solidFill>
                            <a:srgbClr val="000000"/>
                          </a:solidFill>
                          <a:effectLst/>
                          <a:latin typeface="Arial"/>
                          <a:ea typeface="Arial"/>
                          <a:cs typeface="Arial"/>
                          <a:sym typeface="Arial"/>
                        </a:rPr>
                        <a:t>Impuls Open Leermateriaal/ </a:t>
                      </a:r>
                      <a:r>
                        <a:rPr lang="nl-NL" sz="1400"/>
                        <a:t>Open-leermiddelen-infrastructuur verbeteren</a:t>
                      </a:r>
                      <a:endParaRPr lang="nl-NL" sz="1400" b="0" i="0" u="none" strike="noStrike" cap="none">
                        <a:solidFill>
                          <a:srgbClr val="000000"/>
                        </a:solidFill>
                        <a:effectLst/>
                        <a:latin typeface="Arial"/>
                        <a:ea typeface="Arial"/>
                        <a:cs typeface="Arial"/>
                        <a:sym typeface="Arial"/>
                      </a:endParaRPr>
                    </a:p>
                    <a:p>
                      <a:pPr marL="165100" lvl="0" indent="0" algn="l" rtl="0">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a:t>Bronnen:</a:t>
                      </a:r>
                    </a:p>
                    <a:p>
                      <a:pPr marL="165100" lvl="0" indent="0" algn="l">
                        <a:spcBef>
                          <a:spcPts val="0"/>
                        </a:spcBef>
                        <a:spcAft>
                          <a:spcPts val="0"/>
                        </a:spcAft>
                        <a:buSzPts val="1000"/>
                        <a:buNone/>
                      </a:pPr>
                      <a:r>
                        <a:rPr lang="nl-NL" sz="1400">
                          <a:hlinkClick r:id="rId3"/>
                        </a:rPr>
                        <a:t>Groeifonds Voorstel</a:t>
                      </a:r>
                      <a:endParaRPr lang="nl-NL"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6310">
                <a:tc>
                  <a:txBody>
                    <a:bodyPr/>
                    <a:lstStyle/>
                    <a:p>
                      <a:pPr marL="0" lvl="0" indent="0" algn="ctr" rtl="0">
                        <a:spcBef>
                          <a:spcPts val="0"/>
                        </a:spcBef>
                        <a:spcAft>
                          <a:spcPts val="0"/>
                        </a:spcAft>
                        <a:buNone/>
                      </a:pPr>
                      <a:r>
                        <a:rPr lang="nl-NL" sz="1600" b="1"/>
                        <a:t>Strategische doelen van het keteninitiatief</a:t>
                      </a:r>
                      <a:endParaRPr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r>
                        <a:rPr lang="nl-NL" sz="1400" b="0" i="0" u="none" strike="noStrike" cap="none">
                          <a:solidFill>
                            <a:srgbClr val="000000"/>
                          </a:solidFill>
                          <a:effectLst/>
                          <a:latin typeface="Arial"/>
                          <a:ea typeface="Arial"/>
                          <a:cs typeface="Arial"/>
                          <a:sym typeface="Arial"/>
                        </a:rPr>
                        <a:t>Kansengelijkheid en de ontwikkeling van alle talenten om de aansluiting op vervolgopleidingen en beroepspraktijk te verbeteren</a:t>
                      </a: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r>
                        <a:rPr lang="nl-NL" sz="1400"/>
                        <a:t>Bronnen:</a:t>
                      </a:r>
                    </a:p>
                    <a:p>
                      <a:pPr marL="165100" lvl="0" indent="0" algn="l">
                        <a:lnSpc>
                          <a:spcPct val="120000"/>
                        </a:lnSpc>
                        <a:spcBef>
                          <a:spcPts val="0"/>
                        </a:spcBef>
                        <a:spcAft>
                          <a:spcPts val="0"/>
                        </a:spcAft>
                        <a:buNone/>
                      </a:pPr>
                      <a:r>
                        <a:rPr lang="nl-NL" sz="1400" b="0" i="0" u="none" strike="noStrike" noProof="0">
                          <a:latin typeface="Arial"/>
                          <a:hlinkClick r:id="rId3"/>
                        </a:rPr>
                        <a:t>Groeifonds </a:t>
                      </a:r>
                      <a:endParaRPr lang="nl-NL"/>
                    </a:p>
                    <a:p>
                      <a:pPr marL="165100" lvl="0" indent="0" algn="l">
                        <a:lnSpc>
                          <a:spcPct val="120000"/>
                        </a:lnSpc>
                        <a:spcBef>
                          <a:spcPts val="0"/>
                        </a:spcBef>
                        <a:spcAft>
                          <a:spcPts val="0"/>
                        </a:spcAft>
                        <a:buNone/>
                      </a:pPr>
                      <a:r>
                        <a:rPr lang="nl-NL" sz="1400" b="0" i="0" u="none" strike="noStrike" noProof="0">
                          <a:latin typeface="Arial"/>
                          <a:hlinkClick r:id="rId3"/>
                        </a:rPr>
                        <a:t>Voorstel</a:t>
                      </a:r>
                      <a:endParaRPr lang="nl-NL"/>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706310">
                <a:tc>
                  <a:txBody>
                    <a:bodyPr/>
                    <a:lstStyle/>
                    <a:p>
                      <a:pPr marL="0" lvl="0" indent="0" algn="ctr" rtl="0">
                        <a:spcBef>
                          <a:spcPts val="0"/>
                        </a:spcBef>
                        <a:spcAft>
                          <a:spcPts val="0"/>
                        </a:spcAft>
                        <a:buNone/>
                      </a:pPr>
                      <a:r>
                        <a:rPr lang="nl-NL" sz="1600" b="1"/>
                        <a:t>Aanleiding voor het keteninitiatief</a:t>
                      </a:r>
                      <a:endParaRPr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r>
                        <a:rPr lang="nl-NL" sz="1400"/>
                        <a:t>Groeifondsproject om middels open leermateriaal mee in te spelen op de specifieke behoeftes van Leerlingen.</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r>
                        <a:rPr lang="nl-NL" sz="1400"/>
                        <a:t>Bronnen:</a:t>
                      </a:r>
                    </a:p>
                    <a:p>
                      <a:pPr marL="165100" lvl="0" indent="0" algn="l">
                        <a:lnSpc>
                          <a:spcPct val="120000"/>
                        </a:lnSpc>
                        <a:spcBef>
                          <a:spcPts val="0"/>
                        </a:spcBef>
                        <a:spcAft>
                          <a:spcPts val="0"/>
                        </a:spcAft>
                        <a:buNone/>
                      </a:pPr>
                      <a:r>
                        <a:rPr lang="nl-NL" sz="1400" b="0" i="0" u="none" strike="noStrike" noProof="0">
                          <a:latin typeface="Arial"/>
                          <a:hlinkClick r:id="rId3"/>
                        </a:rPr>
                        <a:t>Groeifonds </a:t>
                      </a:r>
                      <a:endParaRPr lang="nl-NL"/>
                    </a:p>
                    <a:p>
                      <a:pPr marL="165100" lvl="0" indent="0" algn="l">
                        <a:lnSpc>
                          <a:spcPct val="120000"/>
                        </a:lnSpc>
                        <a:spcBef>
                          <a:spcPts val="0"/>
                        </a:spcBef>
                        <a:spcAft>
                          <a:spcPts val="0"/>
                        </a:spcAft>
                        <a:buNone/>
                      </a:pPr>
                      <a:r>
                        <a:rPr lang="nl-NL" sz="1400" b="0" i="0" u="none" strike="noStrike" noProof="0">
                          <a:latin typeface="Arial"/>
                          <a:hlinkClick r:id="rId3"/>
                        </a:rPr>
                        <a:t>Voorstel</a:t>
                      </a:r>
                      <a:endParaRPr lang="nl-NL"/>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940801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extLst>
              <p:ext uri="{D42A27DB-BD31-4B8C-83A1-F6EECF244321}">
                <p14:modId xmlns:p14="http://schemas.microsoft.com/office/powerpoint/2010/main" val="4042114616"/>
              </p:ext>
            </p:extLst>
          </p:nvPr>
        </p:nvGraphicFramePr>
        <p:xfrm>
          <a:off x="335360" y="1153681"/>
          <a:ext cx="11521280" cy="6552596"/>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771769">
                <a:tc>
                  <a:txBody>
                    <a:bodyPr/>
                    <a:lstStyle/>
                    <a:p>
                      <a:pPr marL="0" lvl="0" indent="0" algn="ctr" rtl="0">
                        <a:spcBef>
                          <a:spcPts val="0"/>
                        </a:spcBef>
                        <a:spcAft>
                          <a:spcPts val="0"/>
                        </a:spcAft>
                        <a:buNone/>
                      </a:pPr>
                      <a:r>
                        <a:rPr lang="nl-NL" sz="1600" b="1"/>
                        <a:t>Welke doelgroepen worden geraakt?</a:t>
                      </a:r>
                      <a:endParaRPr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a:t>Scholen</a:t>
                      </a:r>
                    </a:p>
                    <a:p>
                      <a:pPr marL="165100" lvl="0" indent="0" algn="l" rtl="0">
                        <a:spcBef>
                          <a:spcPts val="0"/>
                        </a:spcBef>
                        <a:spcAft>
                          <a:spcPts val="0"/>
                        </a:spcAft>
                        <a:buSzPts val="1000"/>
                        <a:buNone/>
                      </a:pPr>
                      <a:r>
                        <a:rPr lang="nl-NL" sz="1400"/>
                        <a:t>Docenten</a:t>
                      </a:r>
                    </a:p>
                    <a:p>
                      <a:pPr marL="165100" lvl="0" indent="0" algn="l" rtl="0">
                        <a:spcBef>
                          <a:spcPts val="0"/>
                        </a:spcBef>
                        <a:spcAft>
                          <a:spcPts val="0"/>
                        </a:spcAft>
                        <a:buSzPts val="1000"/>
                        <a:buNone/>
                      </a:pPr>
                      <a:r>
                        <a:rPr lang="nl-NL" sz="1400"/>
                        <a:t>Leerlingen</a:t>
                      </a: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976923">
                <a:tc>
                  <a:txBody>
                    <a:bodyPr/>
                    <a:lstStyle/>
                    <a:p>
                      <a:pPr algn="ctr"/>
                      <a:r>
                        <a:rPr lang="nl-NL" sz="1600" b="1" i="0" u="none" strike="noStrike" cap="none">
                          <a:solidFill>
                            <a:srgbClr val="000000"/>
                          </a:solidFill>
                          <a:latin typeface="Arial"/>
                          <a:cs typeface="Arial"/>
                          <a:sym typeface="Arial"/>
                        </a:rPr>
                        <a:t>Welke tijdslijnen worden nagestreefd?</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r>
                        <a:rPr lang="en-US" sz="1400"/>
                        <a:t>Het </a:t>
                      </a:r>
                      <a:r>
                        <a:rPr lang="en-US" sz="1400" err="1"/>
                        <a:t>programma</a:t>
                      </a:r>
                      <a:r>
                        <a:rPr lang="en-US" sz="1400"/>
                        <a:t> </a:t>
                      </a:r>
                      <a:r>
                        <a:rPr lang="en-US" sz="1400" err="1"/>
                        <a:t>heeft</a:t>
                      </a:r>
                      <a:r>
                        <a:rPr lang="en-US" sz="1400"/>
                        <a:t> </a:t>
                      </a:r>
                      <a:r>
                        <a:rPr lang="en-US" sz="1400" err="1"/>
                        <a:t>een</a:t>
                      </a:r>
                      <a:r>
                        <a:rPr lang="en-US" sz="1400"/>
                        <a:t> </a:t>
                      </a:r>
                      <a:r>
                        <a:rPr lang="en-US" sz="1400" err="1"/>
                        <a:t>doorlooptijd</a:t>
                      </a:r>
                      <a:r>
                        <a:rPr lang="en-US" sz="1400"/>
                        <a:t> van 8 </a:t>
                      </a:r>
                      <a:r>
                        <a:rPr lang="en-US" sz="1400" err="1"/>
                        <a:t>jaar</a:t>
                      </a:r>
                      <a:r>
                        <a:rPr lang="en-US" sz="1400"/>
                        <a:t>. Maar de </a:t>
                      </a:r>
                      <a:r>
                        <a:rPr lang="en-US" sz="1400" err="1"/>
                        <a:t>onderliggende</a:t>
                      </a:r>
                      <a:r>
                        <a:rPr lang="en-US" sz="1400"/>
                        <a:t> </a:t>
                      </a:r>
                      <a:r>
                        <a:rPr lang="en-US" sz="1400" err="1"/>
                        <a:t>infrastructuur</a:t>
                      </a:r>
                      <a:r>
                        <a:rPr lang="en-US" sz="1400"/>
                        <a:t> </a:t>
                      </a:r>
                      <a:r>
                        <a:rPr lang="en-US" sz="1400" err="1"/>
                        <a:t>blijft</a:t>
                      </a:r>
                      <a:r>
                        <a:rPr lang="en-US" sz="1400"/>
                        <a:t> </a:t>
                      </a:r>
                      <a:r>
                        <a:rPr lang="en-US" sz="1400" err="1"/>
                        <a:t>hierna</a:t>
                      </a:r>
                      <a:r>
                        <a:rPr lang="en-US" sz="1400"/>
                        <a:t> </a:t>
                      </a:r>
                      <a:r>
                        <a:rPr lang="en-US" sz="1400" err="1"/>
                        <a:t>beschikbaar</a:t>
                      </a:r>
                      <a:r>
                        <a:rPr lang="en-US" sz="1400"/>
                        <a:t> en in beheer van Kennisnet</a:t>
                      </a: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706310">
                <a:tc>
                  <a:txBody>
                    <a:bodyPr/>
                    <a:lstStyle/>
                    <a:p>
                      <a:pPr marL="0" lvl="0" indent="0" algn="ctr" rtl="0">
                        <a:spcBef>
                          <a:spcPts val="0"/>
                        </a:spcBef>
                        <a:spcAft>
                          <a:spcPts val="0"/>
                        </a:spcAft>
                        <a:buNone/>
                      </a:pPr>
                      <a:r>
                        <a:rPr lang="nl-NL" sz="1600" b="1"/>
                        <a:t>Wat is de globale werkwijze zoals totstandkoming, implementatie en adoptie?</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l">
                        <a:lnSpc>
                          <a:spcPct val="100000"/>
                        </a:lnSpc>
                        <a:spcBef>
                          <a:spcPts val="0"/>
                        </a:spcBef>
                        <a:spcAft>
                          <a:spcPts val="0"/>
                        </a:spcAft>
                        <a:buNone/>
                      </a:pPr>
                      <a:r>
                        <a:rPr lang="nl-NL" sz="1400" b="0" i="0" u="none" strike="noStrike" noProof="0" dirty="0">
                          <a:latin typeface="Arial"/>
                        </a:rPr>
                        <a:t>Thema 1: Opschaling in gebruik </a:t>
                      </a:r>
                    </a:p>
                    <a:p>
                      <a:pPr lvl="0" algn="l">
                        <a:lnSpc>
                          <a:spcPct val="100000"/>
                        </a:lnSpc>
                        <a:spcBef>
                          <a:spcPts val="0"/>
                        </a:spcBef>
                        <a:spcAft>
                          <a:spcPts val="0"/>
                        </a:spcAft>
                        <a:buNone/>
                      </a:pPr>
                      <a:r>
                        <a:rPr lang="nl-NL" sz="1400" b="0" i="0" u="none" strike="noStrike" noProof="0" dirty="0">
                          <a:latin typeface="Arial"/>
                        </a:rPr>
                        <a:t>     Werkpakket 1: Vernieuwende initiatieven</a:t>
                      </a:r>
                    </a:p>
                    <a:p>
                      <a:pPr lvl="0" algn="l">
                        <a:lnSpc>
                          <a:spcPct val="100000"/>
                        </a:lnSpc>
                        <a:spcBef>
                          <a:spcPts val="0"/>
                        </a:spcBef>
                        <a:spcAft>
                          <a:spcPts val="0"/>
                        </a:spcAft>
                        <a:buNone/>
                      </a:pPr>
                      <a:r>
                        <a:rPr lang="nl-NL" sz="1400" b="0" i="0" u="none" strike="noStrike" noProof="0" dirty="0">
                          <a:latin typeface="Arial"/>
                        </a:rPr>
                        <a:t>     Werkpakket 2: Open </a:t>
                      </a:r>
                      <a:r>
                        <a:rPr lang="nl-NL" sz="1400" b="0" i="0" u="none" strike="noStrike" noProof="0" dirty="0" err="1">
                          <a:latin typeface="Arial"/>
                        </a:rPr>
                        <a:t>LeerProgramma</a:t>
                      </a:r>
                      <a:endParaRPr lang="nl-NL" sz="1050" b="0" i="0" u="none" strike="noStrike" noProof="0" dirty="0">
                        <a:latin typeface="Arial"/>
                      </a:endParaRPr>
                    </a:p>
                    <a:p>
                      <a:pPr lvl="0" algn="l">
                        <a:lnSpc>
                          <a:spcPct val="100000"/>
                        </a:lnSpc>
                        <a:spcBef>
                          <a:spcPts val="0"/>
                        </a:spcBef>
                        <a:spcAft>
                          <a:spcPts val="0"/>
                        </a:spcAft>
                        <a:buNone/>
                      </a:pPr>
                      <a:r>
                        <a:rPr lang="nl-NL" sz="1400" b="0" i="0" u="none" strike="noStrike" noProof="0" dirty="0">
                          <a:latin typeface="Arial"/>
                        </a:rPr>
                        <a:t>     Werkpakket 3: Operatie Vliegwiel</a:t>
                      </a:r>
                      <a:endParaRPr lang="nl-NL" dirty="0"/>
                    </a:p>
                    <a:p>
                      <a:pPr lvl="0" algn="l">
                        <a:lnSpc>
                          <a:spcPct val="100000"/>
                        </a:lnSpc>
                        <a:spcBef>
                          <a:spcPts val="0"/>
                        </a:spcBef>
                        <a:spcAft>
                          <a:spcPts val="0"/>
                        </a:spcAft>
                        <a:buNone/>
                      </a:pPr>
                      <a:r>
                        <a:rPr lang="nl-NL" sz="1400" b="0" i="0" u="none" strike="noStrike" noProof="0" dirty="0">
                          <a:latin typeface="Arial"/>
                        </a:rPr>
                        <a:t>Thema 2: Regie op open</a:t>
                      </a:r>
                      <a:endParaRPr lang="nl-NL" dirty="0"/>
                    </a:p>
                    <a:p>
                      <a:pPr lvl="0" algn="l">
                        <a:lnSpc>
                          <a:spcPct val="100000"/>
                        </a:lnSpc>
                        <a:spcBef>
                          <a:spcPts val="0"/>
                        </a:spcBef>
                        <a:spcAft>
                          <a:spcPts val="0"/>
                        </a:spcAft>
                        <a:buNone/>
                      </a:pPr>
                      <a:r>
                        <a:rPr lang="nl-NL" sz="1400" b="0" i="0" u="none" strike="noStrike" noProof="0" dirty="0">
                          <a:latin typeface="Arial"/>
                        </a:rPr>
                        <a:t>     Werkpakket 4: Portfolio en kwaliteit</a:t>
                      </a:r>
                      <a:endParaRPr lang="nl-NL" dirty="0"/>
                    </a:p>
                    <a:p>
                      <a:pPr lvl="0" algn="l">
                        <a:lnSpc>
                          <a:spcPct val="100000"/>
                        </a:lnSpc>
                        <a:spcBef>
                          <a:spcPts val="0"/>
                        </a:spcBef>
                        <a:spcAft>
                          <a:spcPts val="0"/>
                        </a:spcAft>
                        <a:buNone/>
                      </a:pPr>
                      <a:r>
                        <a:rPr lang="nl-NL" sz="1400" b="0" i="0" u="none" strike="noStrike" noProof="0" dirty="0">
                          <a:latin typeface="Arial"/>
                        </a:rPr>
                        <a:t>     Werkpakket 5: Duurzame businessmodellen</a:t>
                      </a:r>
                      <a:endParaRPr lang="nl-NL" dirty="0"/>
                    </a:p>
                    <a:p>
                      <a:pPr lvl="0" algn="l">
                        <a:lnSpc>
                          <a:spcPct val="100000"/>
                        </a:lnSpc>
                        <a:spcBef>
                          <a:spcPts val="0"/>
                        </a:spcBef>
                        <a:spcAft>
                          <a:spcPts val="0"/>
                        </a:spcAft>
                        <a:buNone/>
                      </a:pPr>
                      <a:r>
                        <a:rPr lang="nl-NL" sz="1400" b="0" i="0" u="none" strike="noStrike" noProof="0" dirty="0">
                          <a:latin typeface="Arial"/>
                        </a:rPr>
                        <a:t>Thema 3: Infrastructuur versterken</a:t>
                      </a:r>
                      <a:endParaRPr lang="nl-NL" dirty="0"/>
                    </a:p>
                    <a:p>
                      <a:pPr lvl="0" algn="l">
                        <a:lnSpc>
                          <a:spcPct val="100000"/>
                        </a:lnSpc>
                        <a:spcBef>
                          <a:spcPts val="0"/>
                        </a:spcBef>
                        <a:spcAft>
                          <a:spcPts val="0"/>
                        </a:spcAft>
                        <a:buNone/>
                      </a:pPr>
                      <a:r>
                        <a:rPr lang="nl-NL" sz="1400" b="0" i="0" u="none" strike="noStrike" noProof="0" dirty="0">
                          <a:latin typeface="Arial"/>
                        </a:rPr>
                        <a:t>     Werkpakket 6: Optimalisatie Wikiwijs</a:t>
                      </a:r>
                      <a:endParaRPr lang="nl-NL" dirty="0"/>
                    </a:p>
                    <a:p>
                      <a:pPr lvl="0" algn="l">
                        <a:lnSpc>
                          <a:spcPct val="100000"/>
                        </a:lnSpc>
                        <a:spcBef>
                          <a:spcPts val="0"/>
                        </a:spcBef>
                        <a:spcAft>
                          <a:spcPts val="0"/>
                        </a:spcAft>
                        <a:buNone/>
                      </a:pPr>
                      <a:r>
                        <a:rPr lang="nl-NL" sz="1400" b="0" i="0" u="none" strike="noStrike" noProof="0" dirty="0">
                          <a:latin typeface="Arial"/>
                        </a:rPr>
                        <a:t>     Werkpakket 7: Ecosysteem distributie</a:t>
                      </a:r>
                      <a:endParaRPr lang="nl-NL" dirty="0"/>
                    </a:p>
                    <a:p>
                      <a:pPr lvl="0" algn="l">
                        <a:lnSpc>
                          <a:spcPct val="100000"/>
                        </a:lnSpc>
                        <a:spcBef>
                          <a:spcPts val="0"/>
                        </a:spcBef>
                        <a:spcAft>
                          <a:spcPts val="0"/>
                        </a:spcAft>
                        <a:buNone/>
                      </a:pPr>
                      <a:r>
                        <a:rPr lang="nl-NL" sz="1400" b="0" i="0" u="none" strike="noStrike" noProof="0" dirty="0">
                          <a:latin typeface="Arial"/>
                        </a:rPr>
                        <a:t>Thema 4: Onderbouwen met kennis en kunde</a:t>
                      </a:r>
                      <a:endParaRPr lang="nl-NL" dirty="0"/>
                    </a:p>
                    <a:p>
                      <a:pPr lvl="0" algn="l">
                        <a:lnSpc>
                          <a:spcPct val="100000"/>
                        </a:lnSpc>
                        <a:spcBef>
                          <a:spcPts val="0"/>
                        </a:spcBef>
                        <a:spcAft>
                          <a:spcPts val="0"/>
                        </a:spcAft>
                        <a:buNone/>
                      </a:pPr>
                      <a:r>
                        <a:rPr lang="nl-NL" sz="1400" b="0" i="0" u="none" strike="noStrike" noProof="0" dirty="0">
                          <a:latin typeface="Arial"/>
                        </a:rPr>
                        <a:t>     Werkpakket 8: </a:t>
                      </a:r>
                      <a:r>
                        <a:rPr lang="nl-NL" sz="1400" b="0" i="0" u="none" strike="noStrike" noProof="0" dirty="0" err="1">
                          <a:latin typeface="Arial"/>
                        </a:rPr>
                        <a:t>Evidence-informed</a:t>
                      </a:r>
                      <a:r>
                        <a:rPr lang="nl-NL" sz="1400" b="0" i="0" u="none" strike="noStrike" noProof="0" dirty="0">
                          <a:latin typeface="Arial"/>
                        </a:rPr>
                        <a:t> werken en beleid ontwikkelen met open leermateriaal</a:t>
                      </a:r>
                      <a:endParaRPr lang="nl-NL" dirty="0"/>
                    </a:p>
                    <a:p>
                      <a:pPr lvl="0" algn="l">
                        <a:lnSpc>
                          <a:spcPct val="100000"/>
                        </a:lnSpc>
                        <a:spcBef>
                          <a:spcPts val="0"/>
                        </a:spcBef>
                        <a:spcAft>
                          <a:spcPts val="0"/>
                        </a:spcAft>
                        <a:buNone/>
                      </a:pPr>
                      <a:r>
                        <a:rPr lang="nl-NL" sz="1400" b="0" i="0" u="none" strike="noStrike" noProof="0" dirty="0">
                          <a:latin typeface="Arial"/>
                        </a:rPr>
                        <a:t>     Werkpakket 9: Open leermateriaal en lerarenopleidingen</a:t>
                      </a:r>
                      <a:endParaRPr lang="nl-NL" dirty="0"/>
                    </a:p>
                    <a:p>
                      <a:pPr marL="165100" lvl="0" indent="0" algn="l">
                        <a:lnSpc>
                          <a:spcPct val="120000"/>
                        </a:lnSpc>
                        <a:spcBef>
                          <a:spcPts val="0"/>
                        </a:spcBef>
                        <a:spcAft>
                          <a:spcPts val="0"/>
                        </a:spcAft>
                        <a:buNone/>
                      </a:pPr>
                      <a:r>
                        <a:rPr lang="nl-NL" sz="1400" b="0" i="0" u="none" strike="noStrike" noProof="0" dirty="0">
                          <a:latin typeface="Arial"/>
                        </a:rPr>
                        <a:t>  Werkpakket 10: Onderbouwen met Kennis en Kunde</a:t>
                      </a:r>
                      <a:endParaRPr lang="nl-NL"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706310">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a:lnSpc>
                          <a:spcPct val="120000"/>
                        </a:lnSpc>
                        <a:spcBef>
                          <a:spcPts val="0"/>
                        </a:spcBef>
                        <a:spcAft>
                          <a:spcPts val="0"/>
                        </a:spcAft>
                        <a:buNone/>
                      </a:pPr>
                      <a:endParaRPr lang="nl-NL"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80649298"/>
                  </a:ext>
                </a:extLst>
              </a:tr>
            </a:tbl>
          </a:graphicData>
        </a:graphic>
      </p:graphicFrame>
    </p:spTree>
    <p:extLst>
      <p:ext uri="{BB962C8B-B14F-4D97-AF65-F5344CB8AC3E}">
        <p14:creationId xmlns:p14="http://schemas.microsoft.com/office/powerpoint/2010/main" val="353172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extLst>
              <p:ext uri="{D42A27DB-BD31-4B8C-83A1-F6EECF244321}">
                <p14:modId xmlns:p14="http://schemas.microsoft.com/office/powerpoint/2010/main" val="1209441446"/>
              </p:ext>
            </p:extLst>
          </p:nvPr>
        </p:nvGraphicFramePr>
        <p:xfrm>
          <a:off x="335360" y="1085850"/>
          <a:ext cx="11521280" cy="5723305"/>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a:t>Welke afsprakenkaders zijn nodig en op welke doelgroepen zijn deze gericht?</a:t>
                      </a:r>
                      <a:br>
                        <a:rPr lang="nl-NL" sz="1600" b="1"/>
                      </a:br>
                      <a:br>
                        <a:rPr lang="nl-NL" sz="1600" b="1"/>
                      </a:br>
                      <a:r>
                        <a:rPr lang="nl-NL" sz="1600" b="1"/>
                        <a:t>Bijvoorbeeld </a:t>
                      </a:r>
                      <a:r>
                        <a:rPr lang="nl-NL" sz="1600" b="1" err="1"/>
                        <a:t>techreuzen</a:t>
                      </a:r>
                      <a:r>
                        <a:rPr lang="nl-NL" sz="1600" b="1"/>
                        <a:t>, startups, </a:t>
                      </a:r>
                      <a:r>
                        <a:rPr lang="nl-NL" sz="1600" b="1" err="1"/>
                        <a:t>lerenden</a:t>
                      </a:r>
                      <a:r>
                        <a:rPr lang="nl-NL" sz="1600" b="1"/>
                        <a:t>, instellingen, </a:t>
                      </a:r>
                      <a:r>
                        <a:rPr lang="nl-NL" sz="1600" b="1" err="1"/>
                        <a:t>etc</a:t>
                      </a: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t>Definiëren en toepassen van kwaliteitsmodel</a:t>
                      </a:r>
                    </a:p>
                    <a:p>
                      <a:pPr marL="165100" lvl="0" indent="0" algn="l" rtl="0">
                        <a:spcBef>
                          <a:spcPts val="0"/>
                        </a:spcBef>
                        <a:spcAft>
                          <a:spcPts val="0"/>
                        </a:spcAft>
                        <a:buSzPts val="1000"/>
                        <a:buNone/>
                      </a:pPr>
                      <a:endParaRPr lang="nl-NL" sz="1400" dirty="0"/>
                    </a:p>
                    <a:p>
                      <a:pPr marL="165100" lvl="0" indent="0" algn="l" rtl="0">
                        <a:spcBef>
                          <a:spcPts val="0"/>
                        </a:spcBef>
                        <a:spcAft>
                          <a:spcPts val="0"/>
                        </a:spcAft>
                        <a:buSzPts val="1000"/>
                        <a:buNone/>
                      </a:pPr>
                      <a:r>
                        <a:rPr lang="nl-NL" sz="1400" dirty="0"/>
                        <a:t>Herziening metadata structuren voor labelen leermiddelen</a:t>
                      </a:r>
                    </a:p>
                    <a:p>
                      <a:pPr marL="165100" lvl="0" indent="0" algn="l" rtl="0">
                        <a:spcBef>
                          <a:spcPts val="0"/>
                        </a:spcBef>
                        <a:spcAft>
                          <a:spcPts val="0"/>
                        </a:spcAft>
                        <a:buSzPts val="1000"/>
                        <a:buNone/>
                      </a:pPr>
                      <a:endParaRPr lang="nl-NL" sz="1400" dirty="0"/>
                    </a:p>
                    <a:p>
                      <a:pPr marL="165100" lvl="0" indent="0" algn="l" rtl="0">
                        <a:spcBef>
                          <a:spcPts val="0"/>
                        </a:spcBef>
                        <a:spcAft>
                          <a:spcPts val="0"/>
                        </a:spcAft>
                        <a:buSzPts val="1000"/>
                        <a:buNone/>
                      </a:pPr>
                      <a:endParaRPr lang="nl-NL"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r>
                        <a:rPr lang="nl-NL" sz="1600" b="1" i="0" u="none" strike="noStrike" cap="none">
                          <a:solidFill>
                            <a:srgbClr val="000000"/>
                          </a:solidFill>
                          <a:latin typeface="Arial"/>
                          <a:cs typeface="Arial"/>
                          <a:sym typeface="Arial"/>
                        </a:rPr>
                        <a:t>Welke applicatieplatforms worden </a:t>
                      </a:r>
                      <a:r>
                        <a:rPr lang="nl-NL" sz="1600" b="1" i="0" u="none" strike="noStrike" cap="none">
                          <a:solidFill>
                            <a:srgbClr val="000000"/>
                          </a:solidFill>
                          <a:latin typeface="Arial"/>
                          <a:cs typeface="Arial"/>
                        </a:rPr>
                        <a:t>geïntroduceerd</a:t>
                      </a:r>
                      <a:r>
                        <a:rPr lang="nl-NL" sz="1600" b="1" i="0" u="none" strike="noStrike" cap="none">
                          <a:solidFill>
                            <a:srgbClr val="000000"/>
                          </a:solidFill>
                          <a:latin typeface="Arial"/>
                          <a:cs typeface="Arial"/>
                          <a:sym typeface="Arial"/>
                        </a:rPr>
                        <a:t>?</a:t>
                      </a:r>
                    </a:p>
                    <a:p>
                      <a:pPr algn="ctr"/>
                      <a:endParaRPr lang="nl-NL" sz="1600" b="1" i="0" u="none" strike="noStrike" cap="none">
                        <a:solidFill>
                          <a:srgbClr val="000000"/>
                        </a:solidFill>
                        <a:latin typeface="Arial"/>
                        <a:cs typeface="Arial"/>
                        <a:sym typeface="Arial"/>
                      </a:endParaRPr>
                    </a:p>
                    <a:p>
                      <a:pPr algn="ctr"/>
                      <a:r>
                        <a:rPr lang="nl-NL" sz="1600" b="1" i="0" u="none" strike="noStrike" cap="none">
                          <a:solidFill>
                            <a:srgbClr val="000000"/>
                          </a:solidFill>
                          <a:latin typeface="Arial"/>
                          <a:cs typeface="Arial"/>
                          <a:sym typeface="Arial"/>
                        </a:rPr>
                        <a:t>Bijvoorbeeld portals, service bus, </a:t>
                      </a:r>
                      <a:r>
                        <a:rPr lang="nl-NL" sz="1600" b="1" i="0" u="none" strike="noStrike" cap="none" err="1">
                          <a:solidFill>
                            <a:srgbClr val="000000"/>
                          </a:solidFill>
                          <a:latin typeface="Arial"/>
                          <a:cs typeface="Arial"/>
                          <a:sym typeface="Arial"/>
                        </a:rPr>
                        <a:t>wallets</a:t>
                      </a:r>
                      <a:r>
                        <a:rPr lang="nl-NL" sz="1600" b="1" i="0" u="none" strike="noStrike" cap="none">
                          <a:solidFill>
                            <a:srgbClr val="000000"/>
                          </a:solidFill>
                          <a:latin typeface="Arial"/>
                          <a:cs typeface="Arial"/>
                          <a:sym typeface="Arial"/>
                        </a:rPr>
                        <a:t>, IAM, BI &amp; Analytics, </a:t>
                      </a:r>
                      <a:r>
                        <a:rPr lang="nl-NL" sz="1600" b="1" i="0" u="none" strike="noStrike" cap="none" err="1">
                          <a:solidFill>
                            <a:srgbClr val="000000"/>
                          </a:solidFill>
                          <a:latin typeface="Arial"/>
                          <a:cs typeface="Arial"/>
                          <a:sym typeface="Arial"/>
                        </a:rPr>
                        <a:t>etc</a:t>
                      </a: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r>
                        <a:rPr lang="nl-NL" sz="1400" dirty="0"/>
                        <a:t>Diensten:</a:t>
                      </a:r>
                    </a:p>
                    <a:p>
                      <a:pPr marL="450850" lvl="0" indent="-285750" algn="l" rtl="0">
                        <a:lnSpc>
                          <a:spcPct val="120000"/>
                        </a:lnSpc>
                        <a:spcBef>
                          <a:spcPts val="0"/>
                        </a:spcBef>
                        <a:spcAft>
                          <a:spcPts val="0"/>
                        </a:spcAft>
                        <a:buSzPts val="1000"/>
                        <a:buFont typeface="Arial" panose="020B0604020202020204" pitchFamily="34" charset="0"/>
                        <a:buChar char="•"/>
                      </a:pPr>
                      <a:r>
                        <a:rPr lang="nl-NL" sz="1400" dirty="0"/>
                        <a:t>Wikiwijs</a:t>
                      </a:r>
                    </a:p>
                    <a:p>
                      <a:pPr marL="450850" lvl="0" indent="-285750" algn="l" rtl="0">
                        <a:lnSpc>
                          <a:spcPct val="120000"/>
                        </a:lnSpc>
                        <a:spcBef>
                          <a:spcPts val="0"/>
                        </a:spcBef>
                        <a:spcAft>
                          <a:spcPts val="0"/>
                        </a:spcAft>
                        <a:buSzPts val="1000"/>
                        <a:buFont typeface="Arial" panose="020B0604020202020204" pitchFamily="34" charset="0"/>
                        <a:buChar char="•"/>
                      </a:pPr>
                      <a:r>
                        <a:rPr lang="nl-NL" sz="1400" dirty="0"/>
                        <a:t>Metaplus</a:t>
                      </a:r>
                    </a:p>
                    <a:p>
                      <a:pPr marL="450850" lvl="0" indent="-285750" algn="l" rtl="0">
                        <a:lnSpc>
                          <a:spcPct val="120000"/>
                        </a:lnSpc>
                        <a:spcBef>
                          <a:spcPts val="0"/>
                        </a:spcBef>
                        <a:spcAft>
                          <a:spcPts val="0"/>
                        </a:spcAft>
                        <a:buSzPts val="1000"/>
                        <a:buFont typeface="Arial" panose="020B0604020202020204" pitchFamily="34" charset="0"/>
                        <a:buChar char="•"/>
                      </a:pPr>
                      <a:r>
                        <a:rPr lang="nl-NL" sz="1400" dirty="0"/>
                        <a:t>Wikiwijs Toetsen</a:t>
                      </a:r>
                    </a:p>
                    <a:p>
                      <a:pPr marL="450850" lvl="0" indent="-285750" algn="l" rtl="0">
                        <a:lnSpc>
                          <a:spcPct val="120000"/>
                        </a:lnSpc>
                        <a:spcBef>
                          <a:spcPts val="0"/>
                        </a:spcBef>
                        <a:spcAft>
                          <a:spcPts val="0"/>
                        </a:spcAft>
                        <a:buSzPts val="1000"/>
                        <a:buFont typeface="Arial" panose="020B0604020202020204" pitchFamily="34" charset="0"/>
                        <a:buChar char="•"/>
                      </a:pPr>
                      <a:r>
                        <a:rPr lang="nl-NL" sz="1400" dirty="0"/>
                        <a:t>Edurep</a:t>
                      </a:r>
                    </a:p>
                    <a:p>
                      <a:pPr marL="450850" lvl="0" indent="-285750" algn="l" rtl="0">
                        <a:lnSpc>
                          <a:spcPct val="120000"/>
                        </a:lnSpc>
                        <a:spcBef>
                          <a:spcPts val="0"/>
                        </a:spcBef>
                        <a:spcAft>
                          <a:spcPts val="0"/>
                        </a:spcAft>
                        <a:buSzPts val="1000"/>
                        <a:buFont typeface="Arial" panose="020B0604020202020204" pitchFamily="34" charset="0"/>
                        <a:buChar char="•"/>
                      </a:pPr>
                      <a:r>
                        <a:rPr lang="nl-NL" sz="1400" dirty="0"/>
                        <a:t>Zoekportal as a service</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r>
                        <a:rPr lang="nl-NL" sz="1600" b="1"/>
                        <a:t>Welke infrastructurele voorzieningen zijn nodig?</a:t>
                      </a:r>
                    </a:p>
                    <a:p>
                      <a:pPr marL="0" lvl="0" indent="0" algn="ctr" rtl="0">
                        <a:spcBef>
                          <a:spcPts val="0"/>
                        </a:spcBef>
                        <a:spcAft>
                          <a:spcPts val="0"/>
                        </a:spcAft>
                        <a:buNone/>
                      </a:pPr>
                      <a:endParaRPr lang="nl-NL" sz="1600" b="1"/>
                    </a:p>
                    <a:p>
                      <a:pPr marL="0" lvl="0" indent="0" algn="ctr" rtl="0">
                        <a:spcBef>
                          <a:spcPts val="0"/>
                        </a:spcBef>
                        <a:spcAft>
                          <a:spcPts val="0"/>
                        </a:spcAft>
                        <a:buNone/>
                      </a:pPr>
                      <a:r>
                        <a:rPr lang="nl-NL" sz="1600" b="1"/>
                        <a:t>Bijvoorbeeld ontwikkelstraten, datacenters, voorzieningen voor monitoring, </a:t>
                      </a:r>
                      <a:r>
                        <a:rPr lang="nl-NL" sz="1600" b="1" err="1"/>
                        <a:t>etc</a:t>
                      </a: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712906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extLst>
              <p:ext uri="{D42A27DB-BD31-4B8C-83A1-F6EECF244321}">
                <p14:modId xmlns:p14="http://schemas.microsoft.com/office/powerpoint/2010/main" val="4197915174"/>
              </p:ext>
            </p:extLst>
          </p:nvPr>
        </p:nvGraphicFramePr>
        <p:xfrm>
          <a:off x="335360" y="1085850"/>
          <a:ext cx="11521280" cy="5737132"/>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1667182">
                <a:tc>
                  <a:txBody>
                    <a:bodyPr/>
                    <a:lstStyle/>
                    <a:p>
                      <a:pPr marL="0" lvl="0" indent="0" algn="ctr" rtl="0">
                        <a:spcBef>
                          <a:spcPts val="0"/>
                        </a:spcBef>
                        <a:spcAft>
                          <a:spcPts val="0"/>
                        </a:spcAft>
                        <a:buNone/>
                      </a:pPr>
                      <a:r>
                        <a:rPr lang="nl-NL" sz="1600" b="1"/>
                        <a:t>Over welke objecten gaat gegevensuitwisseling plaatsvinden en in welke patronen?</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t>Dataobjecten:</a:t>
                      </a:r>
                    </a:p>
                    <a:p>
                      <a:pPr marL="450850" lvl="0" indent="-285750" algn="l" rtl="0">
                        <a:spcBef>
                          <a:spcPts val="0"/>
                        </a:spcBef>
                        <a:spcAft>
                          <a:spcPts val="0"/>
                        </a:spcAft>
                        <a:buSzPts val="1000"/>
                        <a:buFont typeface="Arial" panose="020B0604020202020204" pitchFamily="34" charset="0"/>
                        <a:buChar char="•"/>
                      </a:pPr>
                      <a:r>
                        <a:rPr lang="nl-NL" sz="1400" dirty="0"/>
                        <a:t>Leermateriaal, </a:t>
                      </a:r>
                    </a:p>
                    <a:p>
                      <a:pPr marL="450850" marR="0" lvl="0" indent="-285750" algn="l" defTabSz="914400" rtl="0" eaLnBrk="1" fontAlgn="auto" latinLnBrk="0" hangingPunct="1">
                        <a:lnSpc>
                          <a:spcPct val="100000"/>
                        </a:lnSpc>
                        <a:spcBef>
                          <a:spcPts val="0"/>
                        </a:spcBef>
                        <a:spcAft>
                          <a:spcPts val="0"/>
                        </a:spcAft>
                        <a:buClr>
                          <a:srgbClr val="000000"/>
                        </a:buClr>
                        <a:buSzPts val="1000"/>
                        <a:buFont typeface="Arial" panose="020B0604020202020204" pitchFamily="34" charset="0"/>
                        <a:buChar char="•"/>
                        <a:tabLst/>
                        <a:defRPr/>
                      </a:pPr>
                      <a:r>
                        <a:rPr lang="nl-NL" sz="1400" dirty="0"/>
                        <a:t>Leermateriaal-metadata</a:t>
                      </a:r>
                    </a:p>
                    <a:p>
                      <a:pPr marL="450850" marR="0" lvl="2" indent="-285750" algn="l" defTabSz="914400" rtl="0" eaLnBrk="1" fontAlgn="auto" latinLnBrk="0" hangingPunct="1">
                        <a:lnSpc>
                          <a:spcPct val="100000"/>
                        </a:lnSpc>
                        <a:spcBef>
                          <a:spcPts val="0"/>
                        </a:spcBef>
                        <a:spcAft>
                          <a:spcPts val="0"/>
                        </a:spcAft>
                        <a:buClr>
                          <a:srgbClr val="000000"/>
                        </a:buClr>
                        <a:buSzPts val="1000"/>
                        <a:buFont typeface="Arial" panose="020B0604020202020204" pitchFamily="34" charset="0"/>
                        <a:buChar char="•"/>
                        <a:tabLst/>
                        <a:defRPr/>
                      </a:pPr>
                      <a:r>
                        <a:rPr lang="nl-NL" sz="1400" dirty="0"/>
                        <a:t>Vak/niveau/doel</a:t>
                      </a:r>
                    </a:p>
                    <a:p>
                      <a:pPr marL="450850" lvl="0" indent="-285750" algn="l" rtl="0">
                        <a:spcBef>
                          <a:spcPts val="0"/>
                        </a:spcBef>
                        <a:spcAft>
                          <a:spcPts val="0"/>
                        </a:spcAft>
                        <a:buSzPts val="1000"/>
                        <a:buFont typeface="Arial" panose="020B0604020202020204" pitchFamily="34" charset="0"/>
                        <a:buChar char="•"/>
                      </a:pPr>
                      <a:r>
                        <a:rPr lang="nl-NL" sz="1400" dirty="0"/>
                        <a:t>Vocabulaires</a:t>
                      </a:r>
                    </a:p>
                    <a:p>
                      <a:pPr marL="450850" lvl="0" indent="-285750" algn="l" rtl="0">
                        <a:spcBef>
                          <a:spcPts val="0"/>
                        </a:spcBef>
                        <a:spcAft>
                          <a:spcPts val="0"/>
                        </a:spcAft>
                        <a:buSzPts val="1000"/>
                        <a:buFont typeface="Arial" panose="020B0604020202020204" pitchFamily="34" charset="0"/>
                        <a:buChar char="•"/>
                      </a:pPr>
                      <a:r>
                        <a:rPr lang="nl-NL" sz="1400" dirty="0"/>
                        <a:t>Personen/organisaties</a:t>
                      </a:r>
                    </a:p>
                    <a:p>
                      <a:pPr marL="450850" lvl="0" indent="-285750" algn="l" rtl="0">
                        <a:spcBef>
                          <a:spcPts val="0"/>
                        </a:spcBef>
                        <a:spcAft>
                          <a:spcPts val="0"/>
                        </a:spcAft>
                        <a:buSzPts val="1000"/>
                        <a:buFont typeface="Arial" panose="020B0604020202020204" pitchFamily="34" charset="0"/>
                        <a:buChar char="•"/>
                      </a:pPr>
                      <a:r>
                        <a:rPr lang="nl-NL" sz="1400" dirty="0"/>
                        <a:t>Beoordelingen</a:t>
                      </a:r>
                    </a:p>
                    <a:p>
                      <a:pPr marL="450850" lvl="0" indent="-285750" algn="l" rtl="0">
                        <a:spcBef>
                          <a:spcPts val="0"/>
                        </a:spcBef>
                        <a:spcAft>
                          <a:spcPts val="0"/>
                        </a:spcAft>
                        <a:buSzPts val="1000"/>
                        <a:buFont typeface="Arial" panose="020B0604020202020204" pitchFamily="34" charset="0"/>
                        <a:buChar char="•"/>
                      </a:pPr>
                      <a:r>
                        <a:rPr lang="nl-NL" sz="1400" dirty="0"/>
                        <a:t>Verzamelingen/collecties</a:t>
                      </a:r>
                    </a:p>
                    <a:p>
                      <a:pPr marL="450850" lvl="0" indent="-285750" algn="l" rtl="0">
                        <a:spcBef>
                          <a:spcPts val="0"/>
                        </a:spcBef>
                        <a:spcAft>
                          <a:spcPts val="0"/>
                        </a:spcAft>
                        <a:buSzPts val="1000"/>
                        <a:buFont typeface="Arial" panose="020B0604020202020204" pitchFamily="34" charset="0"/>
                        <a:buChar char="•"/>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928244">
                <a:tc>
                  <a:txBody>
                    <a:bodyPr/>
                    <a:lstStyle/>
                    <a:p>
                      <a:pPr algn="ctr"/>
                      <a:r>
                        <a:rPr lang="nl-NL" sz="1600" b="1" i="0" u="none" strike="noStrike" cap="none" dirty="0">
                          <a:solidFill>
                            <a:srgbClr val="000000"/>
                          </a:solidFill>
                          <a:latin typeface="Arial"/>
                          <a:cs typeface="Arial"/>
                          <a:sym typeface="Arial"/>
                        </a:rPr>
                        <a:t>Van welke soort architecturen maakt het initiatief gebruik en welke zijn dat dan?</a:t>
                      </a:r>
                    </a:p>
                    <a:p>
                      <a:pPr algn="ctr"/>
                      <a:endParaRPr lang="nl-NL" sz="1600" b="1" i="0" u="none" strike="noStrike" cap="none" dirty="0">
                        <a:solidFill>
                          <a:srgbClr val="000000"/>
                        </a:solidFill>
                        <a:latin typeface="Arial"/>
                        <a:cs typeface="Arial"/>
                        <a:sym typeface="Arial"/>
                      </a:endParaRPr>
                    </a:p>
                    <a:p>
                      <a:pPr algn="ctr"/>
                      <a:r>
                        <a:rPr lang="nl-NL" sz="1600" b="1" i="0" u="none" strike="noStrike" cap="none" dirty="0">
                          <a:solidFill>
                            <a:srgbClr val="000000"/>
                          </a:solidFill>
                          <a:latin typeface="Arial"/>
                          <a:cs typeface="Arial"/>
                          <a:sym typeface="Arial"/>
                        </a:rPr>
                        <a:t>Bijvoorbeeld </a:t>
                      </a:r>
                      <a:r>
                        <a:rPr lang="nl-NL" sz="1600" b="1" i="0" u="none" strike="noStrike" cap="none" dirty="0" err="1">
                          <a:solidFill>
                            <a:srgbClr val="000000"/>
                          </a:solidFill>
                          <a:latin typeface="Arial"/>
                          <a:cs typeface="Arial"/>
                          <a:sym typeface="Arial"/>
                        </a:rPr>
                        <a:t>kaderstellende</a:t>
                      </a:r>
                      <a:r>
                        <a:rPr lang="nl-NL" sz="1600" b="1" i="0" u="none" strike="noStrike" cap="none" dirty="0">
                          <a:solidFill>
                            <a:srgbClr val="000000"/>
                          </a:solidFill>
                          <a:latin typeface="Arial"/>
                          <a:cs typeface="Arial"/>
                          <a:sym typeface="Arial"/>
                        </a:rPr>
                        <a:t> voor de sector, sectorale referentie, solutionarchitecturen etc. </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r>
                        <a:rPr lang="nl-NL" sz="1400" dirty="0"/>
                        <a:t>Referentiecomponenten:</a:t>
                      </a:r>
                    </a:p>
                    <a:p>
                      <a:pPr marL="450850" lvl="0" indent="-285750" algn="l" rtl="0">
                        <a:lnSpc>
                          <a:spcPct val="120000"/>
                        </a:lnSpc>
                        <a:spcBef>
                          <a:spcPts val="0"/>
                        </a:spcBef>
                        <a:spcAft>
                          <a:spcPts val="0"/>
                        </a:spcAft>
                        <a:buSzPts val="1000"/>
                        <a:buFont typeface="Arial" panose="020B0604020202020204" pitchFamily="34" charset="0"/>
                        <a:buChar char="•"/>
                      </a:pPr>
                      <a:r>
                        <a:rPr lang="nl-NL" sz="1400" dirty="0"/>
                        <a:t>Gebruiksomgeving educatieve leermateriaal</a:t>
                      </a:r>
                    </a:p>
                    <a:p>
                      <a:pPr marL="450850" lvl="0" indent="-285750" algn="l" rtl="0">
                        <a:lnSpc>
                          <a:spcPct val="120000"/>
                        </a:lnSpc>
                        <a:spcBef>
                          <a:spcPts val="0"/>
                        </a:spcBef>
                        <a:spcAft>
                          <a:spcPts val="0"/>
                        </a:spcAft>
                        <a:buSzPts val="1000"/>
                        <a:buFont typeface="Arial" panose="020B0604020202020204" pitchFamily="34" charset="0"/>
                        <a:buChar char="•"/>
                      </a:pPr>
                      <a:r>
                        <a:rPr lang="nl-NL" sz="1400" dirty="0" err="1"/>
                        <a:t>Metadatarepository</a:t>
                      </a:r>
                      <a:r>
                        <a:rPr lang="nl-NL" sz="1400" dirty="0"/>
                        <a:t> Educatieve content</a:t>
                      </a:r>
                    </a:p>
                    <a:p>
                      <a:pPr marL="450850" lvl="0" indent="-285750" algn="l" rtl="0">
                        <a:lnSpc>
                          <a:spcPct val="120000"/>
                        </a:lnSpc>
                        <a:spcBef>
                          <a:spcPts val="0"/>
                        </a:spcBef>
                        <a:spcAft>
                          <a:spcPts val="0"/>
                        </a:spcAft>
                        <a:buSzPts val="1000"/>
                        <a:buFont typeface="Arial" panose="020B0604020202020204" pitchFamily="34" charset="0"/>
                        <a:buChar char="•"/>
                      </a:pPr>
                      <a:r>
                        <a:rPr lang="nl-NL" sz="1400" dirty="0" err="1"/>
                        <a:t>Ketenidentiteitsvoorziening</a:t>
                      </a:r>
                      <a:r>
                        <a:rPr lang="nl-NL" sz="1400" dirty="0"/>
                        <a:t>/ Federatieve hub</a:t>
                      </a:r>
                    </a:p>
                    <a:p>
                      <a:pPr marL="450850" lvl="0" indent="-285750" algn="l" rtl="0">
                        <a:lnSpc>
                          <a:spcPct val="120000"/>
                        </a:lnSpc>
                        <a:spcBef>
                          <a:spcPts val="0"/>
                        </a:spcBef>
                        <a:spcAft>
                          <a:spcPts val="0"/>
                        </a:spcAft>
                        <a:buSzPts val="1000"/>
                        <a:buFont typeface="Arial" panose="020B0604020202020204" pitchFamily="34" charset="0"/>
                        <a:buChar char="•"/>
                      </a:pPr>
                      <a:endParaRPr lang="nl-NL" sz="1400" dirty="0"/>
                    </a:p>
                    <a:p>
                      <a:pPr marL="165100" lvl="0" indent="0" algn="l" rtl="0">
                        <a:lnSpc>
                          <a:spcPct val="120000"/>
                        </a:lnSpc>
                        <a:spcBef>
                          <a:spcPts val="0"/>
                        </a:spcBef>
                        <a:spcAft>
                          <a:spcPts val="0"/>
                        </a:spcAft>
                        <a:buSzPts val="1000"/>
                        <a:buFont typeface="Arial" panose="020B0604020202020204" pitchFamily="34" charset="0"/>
                        <a:buNone/>
                      </a:pPr>
                      <a:r>
                        <a:rPr lang="nl-NL" sz="1400" dirty="0"/>
                        <a:t>H2M: </a:t>
                      </a:r>
                    </a:p>
                    <a:p>
                      <a:pPr marL="450850" lvl="0" indent="-285750" algn="l" rtl="0">
                        <a:lnSpc>
                          <a:spcPct val="120000"/>
                        </a:lnSpc>
                        <a:spcBef>
                          <a:spcPts val="0"/>
                        </a:spcBef>
                        <a:spcAft>
                          <a:spcPts val="0"/>
                        </a:spcAft>
                        <a:buSzPts val="1000"/>
                        <a:buFont typeface="Arial" panose="020B0604020202020204" pitchFamily="34" charset="0"/>
                        <a:buChar char="•"/>
                      </a:pPr>
                      <a:r>
                        <a:rPr lang="nl-NL" sz="1400" dirty="0"/>
                        <a:t>patroon federatieve toegang</a:t>
                      </a:r>
                    </a:p>
                    <a:p>
                      <a:pPr marL="450850" lvl="0" indent="-285750" algn="l" rtl="0">
                        <a:lnSpc>
                          <a:spcPct val="120000"/>
                        </a:lnSpc>
                        <a:spcBef>
                          <a:spcPts val="0"/>
                        </a:spcBef>
                        <a:spcAft>
                          <a:spcPts val="0"/>
                        </a:spcAft>
                        <a:buSzPts val="1000"/>
                        <a:buFont typeface="Arial" panose="020B0604020202020204" pitchFamily="34" charset="0"/>
                        <a:buChar char="•"/>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240861">
                <a:tc>
                  <a:txBody>
                    <a:bodyPr/>
                    <a:lstStyle/>
                    <a:p>
                      <a:pPr algn="ctr"/>
                      <a:r>
                        <a:rPr lang="nl-NL" sz="1600" b="1" i="0" u="none" strike="noStrike" cap="none">
                          <a:solidFill>
                            <a:srgbClr val="000000"/>
                          </a:solidFill>
                          <a:latin typeface="Arial"/>
                          <a:cs typeface="Arial"/>
                          <a:sym typeface="Arial"/>
                        </a:rPr>
                        <a:t>Welke soort architecturen en standaarden worden tijdens/in het initiatief </a:t>
                      </a:r>
                      <a:r>
                        <a:rPr lang="nl-NL" sz="1600" b="1" i="0" u="none" strike="noStrike" cap="none">
                          <a:solidFill>
                            <a:srgbClr val="000000"/>
                          </a:solidFill>
                          <a:latin typeface="Arial"/>
                          <a:cs typeface="Arial"/>
                        </a:rPr>
                        <a:t>ontwikkeld</a:t>
                      </a:r>
                      <a:r>
                        <a:rPr lang="nl-NL" sz="1600" b="1" i="0" u="none" strike="noStrike" cap="none">
                          <a:solidFill>
                            <a:srgbClr val="000000"/>
                          </a:solidFill>
                          <a:latin typeface="Arial"/>
                          <a:cs typeface="Arial"/>
                          <a:sym typeface="Arial"/>
                        </a:rPr>
                        <a:t>?</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r>
                        <a:rPr lang="nl-NL" sz="1400" dirty="0"/>
                        <a:t>Standaarden:</a:t>
                      </a:r>
                    </a:p>
                    <a:p>
                      <a:pPr marL="450850" lvl="0" indent="-285750" algn="l" rtl="0">
                        <a:lnSpc>
                          <a:spcPct val="120000"/>
                        </a:lnSpc>
                        <a:spcBef>
                          <a:spcPts val="0"/>
                        </a:spcBef>
                        <a:spcAft>
                          <a:spcPts val="0"/>
                        </a:spcAft>
                        <a:buClr>
                          <a:schemeClr val="dk1"/>
                        </a:buClr>
                        <a:buSzPts val="1000"/>
                        <a:buFont typeface="Arial" panose="020B0604020202020204" pitchFamily="34" charset="0"/>
                        <a:buChar char="•"/>
                      </a:pPr>
                      <a:r>
                        <a:rPr lang="nl-NL" sz="1400" dirty="0"/>
                        <a:t>OAI-MPH</a:t>
                      </a:r>
                    </a:p>
                    <a:p>
                      <a:pPr marL="450850" lvl="0" indent="-285750" algn="l" rtl="0">
                        <a:lnSpc>
                          <a:spcPct val="120000"/>
                        </a:lnSpc>
                        <a:spcBef>
                          <a:spcPts val="0"/>
                        </a:spcBef>
                        <a:spcAft>
                          <a:spcPts val="0"/>
                        </a:spcAft>
                        <a:buClr>
                          <a:schemeClr val="dk1"/>
                        </a:buClr>
                        <a:buSzPts val="1000"/>
                        <a:buFont typeface="Arial" panose="020B0604020202020204" pitchFamily="34" charset="0"/>
                        <a:buChar char="•"/>
                      </a:pPr>
                      <a:r>
                        <a:rPr lang="nl-NL" sz="1400" dirty="0"/>
                        <a:t>NL-LOM</a:t>
                      </a:r>
                    </a:p>
                    <a:p>
                      <a:pPr marL="450850" lvl="0" indent="-285750" algn="l" rtl="0">
                        <a:lnSpc>
                          <a:spcPct val="120000"/>
                        </a:lnSpc>
                        <a:spcBef>
                          <a:spcPts val="0"/>
                        </a:spcBef>
                        <a:spcAft>
                          <a:spcPts val="0"/>
                        </a:spcAft>
                        <a:buClr>
                          <a:schemeClr val="dk1"/>
                        </a:buClr>
                        <a:buSzPts val="1000"/>
                        <a:buFont typeface="Arial" panose="020B0604020202020204" pitchFamily="34" charset="0"/>
                        <a:buChar char="•"/>
                      </a:pPr>
                      <a:r>
                        <a:rPr lang="nl-NL" sz="1400" dirty="0"/>
                        <a:t>Schema.org</a:t>
                      </a:r>
                    </a:p>
                    <a:p>
                      <a:pPr marL="165100" lvl="0" indent="0" algn="l" rtl="0">
                        <a:lnSpc>
                          <a:spcPct val="120000"/>
                        </a:lnSpc>
                        <a:spcBef>
                          <a:spcPts val="0"/>
                        </a:spcBef>
                        <a:spcAft>
                          <a:spcPts val="0"/>
                        </a:spcAft>
                        <a:buClr>
                          <a:schemeClr val="dk1"/>
                        </a:buClr>
                        <a:buSzPts val="1000"/>
                        <a:buNone/>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385853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extLst>
              <p:ext uri="{D42A27DB-BD31-4B8C-83A1-F6EECF244321}">
                <p14:modId xmlns:p14="http://schemas.microsoft.com/office/powerpoint/2010/main" val="2950353295"/>
              </p:ext>
            </p:extLst>
          </p:nvPr>
        </p:nvGraphicFramePr>
        <p:xfrm>
          <a:off x="335360" y="1085850"/>
          <a:ext cx="11521280" cy="4836287"/>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1667182">
                <a:tc>
                  <a:txBody>
                    <a:bodyPr/>
                    <a:lstStyle/>
                    <a:p>
                      <a:pPr marL="0" lvl="0" indent="0" algn="ctr" rtl="0">
                        <a:spcBef>
                          <a:spcPts val="0"/>
                        </a:spcBef>
                        <a:spcAft>
                          <a:spcPts val="0"/>
                        </a:spcAft>
                        <a:buNone/>
                      </a:pPr>
                      <a:r>
                        <a:rPr lang="nl-NL" sz="1600" b="1"/>
                        <a:t>Wordt er verbonden met ketens </a:t>
                      </a:r>
                      <a:r>
                        <a:rPr lang="nl-NL" sz="1600" b="1" i="1"/>
                        <a:t>buiten</a:t>
                      </a:r>
                      <a:r>
                        <a:rPr lang="nl-NL" sz="1600" b="1"/>
                        <a:t> het onderwijs?</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a:t>Nee</a:t>
                      </a: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928244">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240861">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117609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Overige informatie</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extLst>
              <p:ext uri="{D42A27DB-BD31-4B8C-83A1-F6EECF244321}">
                <p14:modId xmlns:p14="http://schemas.microsoft.com/office/powerpoint/2010/main" val="2069924560"/>
              </p:ext>
            </p:extLst>
          </p:nvPr>
        </p:nvGraphicFramePr>
        <p:xfrm>
          <a:off x="335360" y="1085850"/>
          <a:ext cx="11521280" cy="5550924"/>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1921120">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928244">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701560">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145039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Google Shape;219;p17"/>
          <p:cNvSpPr txBox="1">
            <a:spLocks noGrp="1"/>
          </p:cNvSpPr>
          <p:nvPr>
            <p:ph type="title"/>
          </p:nvPr>
        </p:nvSpPr>
        <p:spPr>
          <a:prstGeom prst="rect">
            <a:avLst/>
          </a:prstGeom>
        </p:spPr>
        <p:txBody>
          <a:bodyPr spcFirstLastPara="1" wrap="square" lIns="91425" tIns="91425" rIns="91425" bIns="91425" anchor="b" anchorCtr="0">
            <a:noAutofit/>
          </a:bodyPr>
          <a:lstStyle/>
          <a:p>
            <a:r>
              <a:rPr lang="nl-NL"/>
              <a:t>Vergelijkingsraamwerk Overzicht</a:t>
            </a:r>
            <a:endParaRPr/>
          </a:p>
        </p:txBody>
      </p:sp>
      <p:sp>
        <p:nvSpPr>
          <p:cNvPr id="3" name="Tijdelijke aanduiding voor tekst 2">
            <a:extLst>
              <a:ext uri="{FF2B5EF4-FFF2-40B4-BE49-F238E27FC236}">
                <a16:creationId xmlns:a16="http://schemas.microsoft.com/office/drawing/2014/main" id="{9C79A73F-71FD-6BCD-DC54-BEFFAF0E167E}"/>
              </a:ext>
            </a:extLst>
          </p:cNvPr>
          <p:cNvSpPr>
            <a:spLocks noGrp="1"/>
          </p:cNvSpPr>
          <p:nvPr>
            <p:ph type="body" sz="quarter" idx="13"/>
          </p:nvPr>
        </p:nvSpPr>
        <p:spPr/>
        <p:txBody>
          <a:bodyPr/>
          <a:lstStyle/>
          <a:p>
            <a:r>
              <a:rPr lang="nl-NL" sz="1800" b="1"/>
              <a:t>&lt;Naam initiatief&gt;</a:t>
            </a:r>
            <a:endParaRPr lang="nl-NL"/>
          </a:p>
        </p:txBody>
      </p:sp>
      <p:graphicFrame>
        <p:nvGraphicFramePr>
          <p:cNvPr id="220" name="Google Shape;220;p17"/>
          <p:cNvGraphicFramePr/>
          <p:nvPr>
            <p:extLst>
              <p:ext uri="{D42A27DB-BD31-4B8C-83A1-F6EECF244321}">
                <p14:modId xmlns:p14="http://schemas.microsoft.com/office/powerpoint/2010/main" val="1273753150"/>
              </p:ext>
            </p:extLst>
          </p:nvPr>
        </p:nvGraphicFramePr>
        <p:xfrm>
          <a:off x="0" y="980729"/>
          <a:ext cx="12192000" cy="5920680"/>
        </p:xfrm>
        <a:graphic>
          <a:graphicData uri="http://schemas.openxmlformats.org/drawingml/2006/table">
            <a:tbl>
              <a:tblPr firstCol="1">
                <a:tableStyleId>{00A15C55-8517-42AA-B614-E9B94910E393}</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gridCol w="3048000">
                  <a:extLst>
                    <a:ext uri="{9D8B030D-6E8A-4147-A177-3AD203B41FA5}">
                      <a16:colId xmlns:a16="http://schemas.microsoft.com/office/drawing/2014/main" val="20003"/>
                    </a:ext>
                  </a:extLst>
                </a:gridCol>
              </a:tblGrid>
              <a:tr h="422056">
                <a:tc>
                  <a:txBody>
                    <a:bodyPr/>
                    <a:lstStyle/>
                    <a:p>
                      <a:pPr marL="0" lvl="0" indent="0" algn="ctr" rtl="0">
                        <a:spcBef>
                          <a:spcPts val="0"/>
                        </a:spcBef>
                        <a:spcAft>
                          <a:spcPts val="0"/>
                        </a:spcAft>
                        <a:buNone/>
                      </a:pPr>
                      <a:r>
                        <a:rPr lang="nl-NL" b="1"/>
                        <a:t>Projectfase</a:t>
                      </a:r>
                      <a:endParaRPr b="1"/>
                    </a:p>
                  </a:txBody>
                  <a:tcPr marL="91425" marR="91425" marT="91425" marB="91425" anchor="ctr"/>
                </a:tc>
                <a:tc>
                  <a:txBody>
                    <a:bodyPr/>
                    <a:lstStyle/>
                    <a:p>
                      <a:pPr marL="0" lvl="0" indent="0" algn="ctr" rtl="0">
                        <a:spcBef>
                          <a:spcPts val="0"/>
                        </a:spcBef>
                        <a:spcAft>
                          <a:spcPts val="0"/>
                        </a:spcAft>
                        <a:buClr>
                          <a:schemeClr val="dk1"/>
                        </a:buClr>
                        <a:buSzPts val="1100"/>
                        <a:buFont typeface="Arial"/>
                        <a:buNone/>
                      </a:pPr>
                      <a:r>
                        <a:rPr lang="nl-NL" sz="1000" b="0">
                          <a:solidFill>
                            <a:schemeClr val="tx1"/>
                          </a:solidFill>
                        </a:rPr>
                        <a:t>Afgerond / </a:t>
                      </a:r>
                      <a:r>
                        <a:rPr lang="nl-NL" sz="1000" b="0" err="1">
                          <a:solidFill>
                            <a:schemeClr val="tx1"/>
                          </a:solidFill>
                        </a:rPr>
                        <a:t>inbeheername</a:t>
                      </a:r>
                      <a:endParaRPr sz="1000" b="0" err="1">
                        <a:solidFill>
                          <a:schemeClr val="tx1"/>
                        </a:solidFill>
                      </a:endParaRPr>
                    </a:p>
                  </a:txBody>
                  <a:tcPr marL="91425" marR="91425" marT="91425" marB="91425" anchor="ctr"/>
                </a:tc>
                <a:tc>
                  <a:txBody>
                    <a:bodyPr/>
                    <a:lstStyle/>
                    <a:p>
                      <a:pPr marL="0" lvl="0" indent="0" algn="ctr" rtl="0">
                        <a:spcBef>
                          <a:spcPts val="0"/>
                        </a:spcBef>
                        <a:spcAft>
                          <a:spcPts val="0"/>
                        </a:spcAft>
                        <a:buNone/>
                      </a:pPr>
                      <a:r>
                        <a:rPr lang="nl-NL" sz="1000" b="0">
                          <a:solidFill>
                            <a:schemeClr val="tx1"/>
                          </a:solidFill>
                        </a:rPr>
                        <a:t>Al even op weg</a:t>
                      </a:r>
                      <a:endParaRPr sz="1000" b="0">
                        <a:solidFill>
                          <a:schemeClr val="tx1"/>
                        </a:solidFill>
                      </a:endParaRPr>
                    </a:p>
                  </a:txBody>
                  <a:tcPr marL="91425" marR="91425" marT="91425" marB="91425" anchor="ctr"/>
                </a:tc>
                <a:tc>
                  <a:txBody>
                    <a:bodyPr/>
                    <a:lstStyle/>
                    <a:p>
                      <a:pPr marL="0" lvl="0" indent="0" algn="ctr" rtl="0">
                        <a:spcBef>
                          <a:spcPts val="0"/>
                        </a:spcBef>
                        <a:spcAft>
                          <a:spcPts val="0"/>
                        </a:spcAft>
                        <a:buClr>
                          <a:schemeClr val="dk1"/>
                        </a:buClr>
                        <a:buSzPts val="1100"/>
                        <a:buFont typeface="Arial"/>
                        <a:buNone/>
                      </a:pPr>
                      <a:r>
                        <a:rPr lang="nl-NL" sz="1000" b="0">
                          <a:solidFill>
                            <a:schemeClr val="dk1"/>
                          </a:solidFill>
                        </a:rPr>
                        <a:t>Prille begin</a:t>
                      </a:r>
                      <a:endParaRPr sz="1000" b="0"/>
                    </a:p>
                  </a:txBody>
                  <a:tcPr marL="91425" marR="91425" marT="91425" marB="91425" anchor="ctr"/>
                </a:tc>
                <a:extLst>
                  <a:ext uri="{0D108BD9-81ED-4DB2-BD59-A6C34878D82A}">
                    <a16:rowId xmlns:a16="http://schemas.microsoft.com/office/drawing/2014/main" val="10001"/>
                  </a:ext>
                </a:extLst>
              </a:tr>
              <a:tr h="422056">
                <a:tc>
                  <a:txBody>
                    <a:bodyPr/>
                    <a:lstStyle/>
                    <a:p>
                      <a:pPr marL="0" lvl="0" indent="0" algn="ctr" rtl="0">
                        <a:spcBef>
                          <a:spcPts val="0"/>
                        </a:spcBef>
                        <a:spcAft>
                          <a:spcPts val="0"/>
                        </a:spcAft>
                        <a:buNone/>
                      </a:pPr>
                      <a:r>
                        <a:rPr lang="nl-NL" b="1"/>
                        <a:t>Werkingsgebied</a:t>
                      </a:r>
                      <a:endParaRPr b="1"/>
                    </a:p>
                  </a:txBody>
                  <a:tcPr marL="91425" marR="91425" marT="91425" marB="91425" anchor="ctr"/>
                </a:tc>
                <a:tc>
                  <a:txBody>
                    <a:bodyPr/>
                    <a:lstStyle/>
                    <a:p>
                      <a:pPr marL="0" lvl="0" indent="0" algn="ctr" rtl="0">
                        <a:spcBef>
                          <a:spcPts val="0"/>
                        </a:spcBef>
                        <a:spcAft>
                          <a:spcPts val="0"/>
                        </a:spcAft>
                        <a:buNone/>
                      </a:pPr>
                      <a:r>
                        <a:rPr lang="nl-NL" sz="1000" b="0">
                          <a:solidFill>
                            <a:schemeClr val="tx1"/>
                          </a:solidFill>
                        </a:rPr>
                        <a:t>Eén werkingsgebied</a:t>
                      </a:r>
                      <a:endParaRPr sz="1000" b="0">
                        <a:solidFill>
                          <a:schemeClr val="tx1"/>
                        </a:solidFill>
                      </a:endParaRPr>
                    </a:p>
                  </a:txBody>
                  <a:tcPr marL="91425" marR="91425" marT="91425" marB="91425" anchor="ctr"/>
                </a:tc>
                <a:tc>
                  <a:txBody>
                    <a:bodyPr/>
                    <a:lstStyle/>
                    <a:p>
                      <a:pPr marL="0" lvl="0" indent="0" algn="ctr" rtl="0">
                        <a:spcBef>
                          <a:spcPts val="0"/>
                        </a:spcBef>
                        <a:spcAft>
                          <a:spcPts val="0"/>
                        </a:spcAft>
                        <a:buNone/>
                      </a:pPr>
                      <a:r>
                        <a:rPr lang="nl-NL" sz="1000" b="0">
                          <a:solidFill>
                            <a:schemeClr val="tx1"/>
                          </a:solidFill>
                        </a:rPr>
                        <a:t>Meerdere werkingsgebieden</a:t>
                      </a:r>
                      <a:endParaRPr sz="1000" b="0">
                        <a:solidFill>
                          <a:schemeClr val="tx1"/>
                        </a:solidFill>
                      </a:endParaRPr>
                    </a:p>
                  </a:txBody>
                  <a:tcPr marL="91425" marR="91425" marT="91425" marB="91425" anchor="ctr"/>
                </a:tc>
                <a:tc>
                  <a:txBody>
                    <a:bodyPr/>
                    <a:lstStyle/>
                    <a:p>
                      <a:pPr marL="0" lvl="0" indent="0" algn="ctr" rtl="0">
                        <a:spcBef>
                          <a:spcPts val="0"/>
                        </a:spcBef>
                        <a:spcAft>
                          <a:spcPts val="0"/>
                        </a:spcAft>
                        <a:buNone/>
                      </a:pPr>
                      <a:r>
                        <a:rPr lang="nl-NL" sz="1000" b="0"/>
                        <a:t>Gehele onderwijsdomein</a:t>
                      </a:r>
                      <a:endParaRPr sz="1000" b="0"/>
                    </a:p>
                  </a:txBody>
                  <a:tcPr marL="91425" marR="91425" marT="91425" marB="91425" anchor="ctr"/>
                </a:tc>
                <a:extLst>
                  <a:ext uri="{0D108BD9-81ED-4DB2-BD59-A6C34878D82A}">
                    <a16:rowId xmlns:a16="http://schemas.microsoft.com/office/drawing/2014/main" val="10002"/>
                  </a:ext>
                </a:extLst>
              </a:tr>
              <a:tr h="475675">
                <a:tc>
                  <a:txBody>
                    <a:bodyPr/>
                    <a:lstStyle/>
                    <a:p>
                      <a:pPr marL="0" lvl="0" indent="0" algn="ctr" rtl="0">
                        <a:spcBef>
                          <a:spcPts val="0"/>
                        </a:spcBef>
                        <a:spcAft>
                          <a:spcPts val="0"/>
                        </a:spcAft>
                        <a:buNone/>
                      </a:pPr>
                      <a:r>
                        <a:rPr lang="nl-NL" b="1"/>
                        <a:t>Ketendomeinen</a:t>
                      </a:r>
                      <a:endParaRPr b="1"/>
                    </a:p>
                  </a:txBody>
                  <a:tcPr marL="91425" marR="91425" marT="91425" marB="91425" anchor="ctr"/>
                </a:tc>
                <a:tc>
                  <a:txBody>
                    <a:bodyPr/>
                    <a:lstStyle/>
                    <a:p>
                      <a:pPr marL="0" lvl="0" indent="0" algn="ctr" rtl="0">
                        <a:spcBef>
                          <a:spcPts val="0"/>
                        </a:spcBef>
                        <a:spcAft>
                          <a:spcPts val="0"/>
                        </a:spcAft>
                        <a:buNone/>
                      </a:pPr>
                      <a:r>
                        <a:rPr lang="nl-NL" sz="1000" b="0"/>
                        <a:t>Beperkt aantal ketenprocessen binnen één ketendomein</a:t>
                      </a:r>
                      <a:endParaRPr sz="1000" b="0"/>
                    </a:p>
                  </a:txBody>
                  <a:tcPr marL="91425" marR="91425" marT="91425" marB="91425" anchor="ctr"/>
                </a:tc>
                <a:tc>
                  <a:txBody>
                    <a:bodyPr/>
                    <a:lstStyle/>
                    <a:p>
                      <a:pPr marL="0" lvl="0" indent="0" algn="ctr" rtl="0">
                        <a:spcBef>
                          <a:spcPts val="0"/>
                        </a:spcBef>
                        <a:spcAft>
                          <a:spcPts val="0"/>
                        </a:spcAft>
                        <a:buNone/>
                      </a:pPr>
                      <a:r>
                        <a:rPr lang="nl-NL" sz="1000" b="0"/>
                        <a:t>Meerdere </a:t>
                      </a:r>
                      <a:r>
                        <a:rPr lang="nl-NL" sz="1000" b="0" u="none" strike="noStrike" noProof="0"/>
                        <a:t>ketenprocessen in meerdere ketendomeinen</a:t>
                      </a:r>
                      <a:endParaRPr sz="1000" b="0"/>
                    </a:p>
                  </a:txBody>
                  <a:tcPr marL="91425" marR="91425" marT="91425" marB="91425" anchor="ctr"/>
                </a:tc>
                <a:tc>
                  <a:txBody>
                    <a:bodyPr/>
                    <a:lstStyle/>
                    <a:p>
                      <a:pPr marL="0" lvl="0" indent="0" algn="ctr" rtl="0">
                        <a:spcBef>
                          <a:spcPts val="0"/>
                        </a:spcBef>
                        <a:spcAft>
                          <a:spcPts val="0"/>
                        </a:spcAft>
                        <a:buNone/>
                      </a:pPr>
                      <a:r>
                        <a:rPr lang="nl-NL" sz="1000" b="0"/>
                        <a:t>(Vrijwel) alle </a:t>
                      </a:r>
                      <a:r>
                        <a:rPr lang="nl-NL" sz="1000" b="0" u="none" strike="noStrike" noProof="0"/>
                        <a:t>ketenprocessen; raakt alle ketendomeinen</a:t>
                      </a:r>
                      <a:endParaRPr sz="1000" b="0"/>
                    </a:p>
                  </a:txBody>
                  <a:tcPr marL="91425" marR="91425" marT="91425" marB="91425" anchor="ctr"/>
                </a:tc>
                <a:extLst>
                  <a:ext uri="{0D108BD9-81ED-4DB2-BD59-A6C34878D82A}">
                    <a16:rowId xmlns:a16="http://schemas.microsoft.com/office/drawing/2014/main" val="10003"/>
                  </a:ext>
                </a:extLst>
              </a:tr>
              <a:tr h="422056">
                <a:tc>
                  <a:txBody>
                    <a:bodyPr/>
                    <a:lstStyle/>
                    <a:p>
                      <a:pPr marL="0" lvl="0" indent="0" algn="ctr" rtl="0">
                        <a:spcBef>
                          <a:spcPts val="0"/>
                        </a:spcBef>
                        <a:spcAft>
                          <a:spcPts val="0"/>
                        </a:spcAft>
                        <a:buNone/>
                      </a:pPr>
                      <a:r>
                        <a:rPr lang="nl-NL" b="1"/>
                        <a:t>Privacy</a:t>
                      </a:r>
                      <a:endParaRPr b="1"/>
                    </a:p>
                  </a:txBody>
                  <a:tcPr marL="91425" marR="91425" marT="91425" marB="91425" anchor="ctr"/>
                </a:tc>
                <a:tc>
                  <a:txBody>
                    <a:bodyPr/>
                    <a:lstStyle/>
                    <a:p>
                      <a:pPr marL="0" lvl="0" indent="0" algn="ctr" rtl="0">
                        <a:spcBef>
                          <a:spcPts val="0"/>
                        </a:spcBef>
                        <a:spcAft>
                          <a:spcPts val="0"/>
                        </a:spcAft>
                        <a:buNone/>
                      </a:pPr>
                      <a:r>
                        <a:rPr lang="nl-NL" sz="1000" b="0"/>
                        <a:t>Geen persoonsgegevens</a:t>
                      </a:r>
                      <a:endParaRPr sz="1000" b="0"/>
                    </a:p>
                  </a:txBody>
                  <a:tcPr marL="91425" marR="91425" marT="91425" marB="91425" anchor="ctr"/>
                </a:tc>
                <a:tc>
                  <a:txBody>
                    <a:bodyPr/>
                    <a:lstStyle/>
                    <a:p>
                      <a:pPr marL="0" lvl="0" indent="0" algn="ctr" rtl="0">
                        <a:spcBef>
                          <a:spcPts val="0"/>
                        </a:spcBef>
                        <a:spcAft>
                          <a:spcPts val="0"/>
                        </a:spcAft>
                        <a:buNone/>
                      </a:pPr>
                      <a:r>
                        <a:rPr lang="nl-NL" sz="1000" b="0"/>
                        <a:t>Enkele persoonsgegevens</a:t>
                      </a:r>
                      <a:endParaRPr sz="1000" b="0"/>
                    </a:p>
                  </a:txBody>
                  <a:tcPr marL="91425" marR="91425" marT="91425" marB="91425" anchor="ctr"/>
                </a:tc>
                <a:tc>
                  <a:txBody>
                    <a:bodyPr/>
                    <a:lstStyle/>
                    <a:p>
                      <a:pPr marL="0" lvl="0" indent="0" algn="ctr" rtl="0">
                        <a:spcBef>
                          <a:spcPts val="0"/>
                        </a:spcBef>
                        <a:spcAft>
                          <a:spcPts val="0"/>
                        </a:spcAft>
                        <a:buNone/>
                      </a:pPr>
                      <a:r>
                        <a:rPr lang="nl-NL" sz="1000" b="0"/>
                        <a:t>Veel / bijzondere </a:t>
                      </a:r>
                      <a:r>
                        <a:rPr lang="nl-NL" sz="1000" b="0" err="1"/>
                        <a:t>persoonsgeg</a:t>
                      </a:r>
                      <a:r>
                        <a:rPr lang="nl-NL" sz="1000" b="0"/>
                        <a:t>.</a:t>
                      </a:r>
                      <a:endParaRPr sz="1000" b="0"/>
                    </a:p>
                  </a:txBody>
                  <a:tcPr marL="91425" marR="91425" marT="91425" marB="91425" anchor="ctr"/>
                </a:tc>
                <a:extLst>
                  <a:ext uri="{0D108BD9-81ED-4DB2-BD59-A6C34878D82A}">
                    <a16:rowId xmlns:a16="http://schemas.microsoft.com/office/drawing/2014/main" val="10004"/>
                  </a:ext>
                </a:extLst>
              </a:tr>
              <a:tr h="422056">
                <a:tc>
                  <a:txBody>
                    <a:bodyPr/>
                    <a:lstStyle/>
                    <a:p>
                      <a:pPr marL="0" lvl="0" indent="0" algn="ctr" rtl="0">
                        <a:spcBef>
                          <a:spcPts val="0"/>
                        </a:spcBef>
                        <a:spcAft>
                          <a:spcPts val="0"/>
                        </a:spcAft>
                        <a:buNone/>
                      </a:pPr>
                      <a:r>
                        <a:rPr lang="nl-NL" b="1"/>
                        <a:t>Informatiebeveiliging</a:t>
                      </a:r>
                      <a:endParaRPr b="1"/>
                    </a:p>
                  </a:txBody>
                  <a:tcPr marL="91425" marR="91425" marT="91425" marB="91425" anchor="ctr"/>
                </a:tc>
                <a:tc>
                  <a:txBody>
                    <a:bodyPr/>
                    <a:lstStyle/>
                    <a:p>
                      <a:pPr marL="0" lvl="0" indent="0" algn="ctr" rtl="0">
                        <a:spcBef>
                          <a:spcPts val="0"/>
                        </a:spcBef>
                        <a:spcAft>
                          <a:spcPts val="0"/>
                        </a:spcAft>
                        <a:buNone/>
                      </a:pPr>
                      <a:r>
                        <a:rPr lang="nl-NL" sz="1000" b="0"/>
                        <a:t>Geen BIV-eisen</a:t>
                      </a:r>
                      <a:endParaRPr sz="1000" b="0"/>
                    </a:p>
                  </a:txBody>
                  <a:tcPr marL="91425" marR="91425" marT="91425" marB="91425" anchor="ctr"/>
                </a:tc>
                <a:tc>
                  <a:txBody>
                    <a:bodyPr/>
                    <a:lstStyle/>
                    <a:p>
                      <a:pPr marL="0" lvl="0" indent="0" algn="ctr" rtl="0">
                        <a:spcBef>
                          <a:spcPts val="0"/>
                        </a:spcBef>
                        <a:spcAft>
                          <a:spcPts val="0"/>
                        </a:spcAft>
                        <a:buNone/>
                      </a:pPr>
                      <a:r>
                        <a:rPr lang="nl-NL" sz="1000" b="0"/>
                        <a:t>Enkele BIV-eisen</a:t>
                      </a:r>
                      <a:endParaRPr sz="1000" b="0"/>
                    </a:p>
                  </a:txBody>
                  <a:tcPr marL="91425" marR="91425" marT="91425" marB="91425" anchor="ctr"/>
                </a:tc>
                <a:tc>
                  <a:txBody>
                    <a:bodyPr/>
                    <a:lstStyle/>
                    <a:p>
                      <a:pPr marL="0" lvl="0" indent="0" algn="ctr" rtl="0">
                        <a:spcBef>
                          <a:spcPts val="0"/>
                        </a:spcBef>
                        <a:spcAft>
                          <a:spcPts val="0"/>
                        </a:spcAft>
                        <a:buNone/>
                      </a:pPr>
                      <a:r>
                        <a:rPr lang="nl-NL" sz="1000" b="0"/>
                        <a:t>Strikte BIV-eisen</a:t>
                      </a:r>
                      <a:endParaRPr sz="1000" b="0"/>
                    </a:p>
                  </a:txBody>
                  <a:tcPr marL="91425" marR="91425" marT="91425" marB="91425" anchor="ctr"/>
                </a:tc>
                <a:extLst>
                  <a:ext uri="{0D108BD9-81ED-4DB2-BD59-A6C34878D82A}">
                    <a16:rowId xmlns:a16="http://schemas.microsoft.com/office/drawing/2014/main" val="10005"/>
                  </a:ext>
                </a:extLst>
              </a:tr>
              <a:tr h="475675">
                <a:tc>
                  <a:txBody>
                    <a:bodyPr/>
                    <a:lstStyle/>
                    <a:p>
                      <a:pPr marL="0" lvl="0" indent="0" algn="ctr" rtl="0">
                        <a:spcBef>
                          <a:spcPts val="0"/>
                        </a:spcBef>
                        <a:spcAft>
                          <a:spcPts val="0"/>
                        </a:spcAft>
                        <a:buNone/>
                      </a:pPr>
                      <a:r>
                        <a:rPr lang="nl-NL" b="1"/>
                        <a:t>Interoperabiliteit</a:t>
                      </a:r>
                      <a:endParaRPr b="1"/>
                    </a:p>
                  </a:txBody>
                  <a:tcPr marL="91425" marR="91425" marT="91425" marB="91425" anchor="ctr"/>
                </a:tc>
                <a:tc>
                  <a:txBody>
                    <a:bodyPr/>
                    <a:lstStyle/>
                    <a:p>
                      <a:pPr marL="0" lvl="0" indent="0" algn="ctr" rtl="0">
                        <a:spcBef>
                          <a:spcPts val="0"/>
                        </a:spcBef>
                        <a:spcAft>
                          <a:spcPts val="0"/>
                        </a:spcAft>
                        <a:buNone/>
                      </a:pPr>
                      <a:r>
                        <a:rPr lang="nl-NL" sz="1000" b="0"/>
                        <a:t>Technische interoperabiliteit</a:t>
                      </a:r>
                      <a:endParaRPr sz="1000" b="0"/>
                    </a:p>
                  </a:txBody>
                  <a:tcPr marL="91425" marR="91425" marT="91425" marB="91425" anchor="ctr"/>
                </a:tc>
                <a:tc>
                  <a:txBody>
                    <a:bodyPr/>
                    <a:lstStyle/>
                    <a:p>
                      <a:pPr marL="0" lvl="0" indent="0" algn="ctr" rtl="0">
                        <a:spcBef>
                          <a:spcPts val="0"/>
                        </a:spcBef>
                        <a:spcAft>
                          <a:spcPts val="0"/>
                        </a:spcAft>
                        <a:buNone/>
                      </a:pPr>
                      <a:r>
                        <a:rPr lang="nl-NL" sz="1000" b="0"/>
                        <a:t>Technische + Semantische interoperabiliteit</a:t>
                      </a:r>
                      <a:endParaRPr sz="1000" b="0"/>
                    </a:p>
                  </a:txBody>
                  <a:tcPr marL="91425" marR="91425" marT="91425" marB="91425" anchor="ctr"/>
                </a:tc>
                <a:tc>
                  <a:txBody>
                    <a:bodyPr/>
                    <a:lstStyle/>
                    <a:p>
                      <a:pPr marL="0" lvl="0" indent="0" algn="ctr" rtl="0">
                        <a:spcBef>
                          <a:spcPts val="0"/>
                        </a:spcBef>
                        <a:spcAft>
                          <a:spcPts val="0"/>
                        </a:spcAft>
                        <a:buNone/>
                      </a:pPr>
                      <a:r>
                        <a:rPr lang="nl-NL" sz="1000" b="0"/>
                        <a:t>Technische, Semantische &amp; Procesinteroperabiliteit</a:t>
                      </a:r>
                      <a:endParaRPr sz="1000" b="0"/>
                    </a:p>
                  </a:txBody>
                  <a:tcPr marL="91425" marR="91425" marT="91425" marB="91425" anchor="ctr"/>
                </a:tc>
                <a:extLst>
                  <a:ext uri="{0D108BD9-81ED-4DB2-BD59-A6C34878D82A}">
                    <a16:rowId xmlns:a16="http://schemas.microsoft.com/office/drawing/2014/main" val="414585822"/>
                  </a:ext>
                </a:extLst>
              </a:tr>
              <a:tr h="422056">
                <a:tc>
                  <a:txBody>
                    <a:bodyPr/>
                    <a:lstStyle/>
                    <a:p>
                      <a:pPr marL="0" lvl="0" indent="0" algn="ctr" rtl="0">
                        <a:spcBef>
                          <a:spcPts val="0"/>
                        </a:spcBef>
                        <a:spcAft>
                          <a:spcPts val="0"/>
                        </a:spcAft>
                        <a:buNone/>
                      </a:pPr>
                      <a:r>
                        <a:rPr lang="nl-NL" b="1"/>
                        <a:t>IAA</a:t>
                      </a:r>
                      <a:endParaRPr b="1"/>
                    </a:p>
                  </a:txBody>
                  <a:tcPr marL="91425" marR="91425" marT="91425" marB="91425" anchor="ctr"/>
                </a:tc>
                <a:tc>
                  <a:txBody>
                    <a:bodyPr/>
                    <a:lstStyle/>
                    <a:p>
                      <a:pPr marL="0" lvl="0" indent="0" algn="ctr" rtl="0">
                        <a:spcBef>
                          <a:spcPts val="0"/>
                        </a:spcBef>
                        <a:spcAft>
                          <a:spcPts val="0"/>
                        </a:spcAft>
                        <a:buNone/>
                      </a:pPr>
                      <a:r>
                        <a:rPr lang="nl-NL" sz="1000" b="0"/>
                        <a:t>Openbaar / publiek</a:t>
                      </a:r>
                      <a:endParaRPr sz="1000" b="0"/>
                    </a:p>
                  </a:txBody>
                  <a:tcPr marL="91425" marR="91425" marT="91425" marB="91425" anchor="ctr"/>
                </a:tc>
                <a:tc>
                  <a:txBody>
                    <a:bodyPr/>
                    <a:lstStyle/>
                    <a:p>
                      <a:pPr marL="0" lvl="0" indent="0" algn="ctr" rtl="0">
                        <a:spcBef>
                          <a:spcPts val="0"/>
                        </a:spcBef>
                        <a:spcAft>
                          <a:spcPts val="0"/>
                        </a:spcAft>
                        <a:buNone/>
                      </a:pPr>
                      <a:r>
                        <a:rPr lang="nl-NL" sz="1000" b="0" err="1"/>
                        <a:t>Obv</a:t>
                      </a:r>
                      <a:r>
                        <a:rPr lang="nl-NL" sz="1000" b="0"/>
                        <a:t> groepslidmaatschap / rol</a:t>
                      </a:r>
                      <a:endParaRPr sz="1000" b="0"/>
                    </a:p>
                  </a:txBody>
                  <a:tcPr marL="91425" marR="91425" marT="91425" marB="91425" anchor="ctr"/>
                </a:tc>
                <a:tc>
                  <a:txBody>
                    <a:bodyPr/>
                    <a:lstStyle/>
                    <a:p>
                      <a:pPr marL="0" lvl="0" indent="0" algn="ctr" rtl="0">
                        <a:spcBef>
                          <a:spcPts val="0"/>
                        </a:spcBef>
                        <a:spcAft>
                          <a:spcPts val="0"/>
                        </a:spcAft>
                        <a:buNone/>
                      </a:pPr>
                      <a:r>
                        <a:rPr lang="nl-NL" sz="1000" b="0" err="1"/>
                        <a:t>Obv</a:t>
                      </a:r>
                      <a:r>
                        <a:rPr lang="nl-NL" sz="1000" b="0"/>
                        <a:t> identiteit</a:t>
                      </a:r>
                      <a:endParaRPr sz="1000" b="0"/>
                    </a:p>
                  </a:txBody>
                  <a:tcPr marL="91425" marR="91425" marT="91425" marB="91425" anchor="ctr"/>
                </a:tc>
                <a:extLst>
                  <a:ext uri="{0D108BD9-81ED-4DB2-BD59-A6C34878D82A}">
                    <a16:rowId xmlns:a16="http://schemas.microsoft.com/office/drawing/2014/main" val="10006"/>
                  </a:ext>
                </a:extLst>
              </a:tr>
              <a:tr h="540198">
                <a:tc>
                  <a:txBody>
                    <a:bodyPr/>
                    <a:lstStyle/>
                    <a:p>
                      <a:pPr marL="0" lvl="0" indent="0" algn="ctr" rtl="0">
                        <a:spcBef>
                          <a:spcPts val="0"/>
                        </a:spcBef>
                        <a:spcAft>
                          <a:spcPts val="0"/>
                        </a:spcAft>
                        <a:buNone/>
                      </a:pPr>
                      <a:r>
                        <a:rPr lang="nl-NL" b="1"/>
                        <a:t>M2M-interactie</a:t>
                      </a:r>
                      <a:endParaRPr b="1"/>
                    </a:p>
                  </a:txBody>
                  <a:tcPr marL="91425" marR="91425" marT="91425" marB="91425" anchor="ctr"/>
                </a:tc>
                <a:tc>
                  <a:txBody>
                    <a:bodyPr/>
                    <a:lstStyle/>
                    <a:p>
                      <a:pPr marL="0" lvl="0" indent="0" algn="ctr" rtl="0">
                        <a:spcBef>
                          <a:spcPts val="0"/>
                        </a:spcBef>
                        <a:spcAft>
                          <a:spcPts val="0"/>
                        </a:spcAft>
                        <a:buNone/>
                      </a:pPr>
                      <a:r>
                        <a:rPr lang="nl-NL" sz="1000" b="0"/>
                        <a:t>Geen m2m-koppelingen</a:t>
                      </a:r>
                      <a:endParaRPr sz="1000" b="0"/>
                    </a:p>
                  </a:txBody>
                  <a:tcPr marL="91425" marR="91425" marT="91425" marB="91425" anchor="ctr"/>
                </a:tc>
                <a:tc>
                  <a:txBody>
                    <a:bodyPr/>
                    <a:lstStyle/>
                    <a:p>
                      <a:pPr marL="0" lvl="0" indent="0" algn="ctr" rtl="0">
                        <a:spcBef>
                          <a:spcPts val="0"/>
                        </a:spcBef>
                        <a:spcAft>
                          <a:spcPts val="0"/>
                        </a:spcAft>
                        <a:buNone/>
                      </a:pPr>
                      <a:r>
                        <a:rPr lang="nl-NL" sz="1000" b="0"/>
                        <a:t>Enkele koppelingen, meerdere gelijksoortige partijen</a:t>
                      </a:r>
                      <a:endParaRPr sz="1000" b="0"/>
                    </a:p>
                  </a:txBody>
                  <a:tcPr marL="91425" marR="91425" marT="91425" marB="91425" anchor="ctr"/>
                </a:tc>
                <a:tc>
                  <a:txBody>
                    <a:bodyPr/>
                    <a:lstStyle/>
                    <a:p>
                      <a:pPr marL="0" lvl="0" indent="0" algn="ctr" rtl="0">
                        <a:spcBef>
                          <a:spcPts val="0"/>
                        </a:spcBef>
                        <a:spcAft>
                          <a:spcPts val="0"/>
                        </a:spcAft>
                        <a:buNone/>
                      </a:pPr>
                      <a:r>
                        <a:rPr lang="nl-NL" sz="1000" b="0"/>
                        <a:t>Veel koppelingen, veel verschillende partijen</a:t>
                      </a:r>
                      <a:endParaRPr sz="1000" b="0"/>
                    </a:p>
                  </a:txBody>
                  <a:tcPr marL="91425" marR="91425" marT="91425" marB="91425" anchor="ctr"/>
                </a:tc>
                <a:extLst>
                  <a:ext uri="{0D108BD9-81ED-4DB2-BD59-A6C34878D82A}">
                    <a16:rowId xmlns:a16="http://schemas.microsoft.com/office/drawing/2014/main" val="10007"/>
                  </a:ext>
                </a:extLst>
              </a:tr>
              <a:tr h="540198">
                <a:tc>
                  <a:txBody>
                    <a:bodyPr/>
                    <a:lstStyle/>
                    <a:p>
                      <a:pPr marL="0" lvl="0" indent="0" algn="ctr" rtl="0">
                        <a:spcBef>
                          <a:spcPts val="0"/>
                        </a:spcBef>
                        <a:spcAft>
                          <a:spcPts val="0"/>
                        </a:spcAft>
                        <a:buNone/>
                      </a:pPr>
                      <a:r>
                        <a:rPr lang="nl-NL" b="1"/>
                        <a:t>H2M-interactie</a:t>
                      </a:r>
                      <a:endParaRPr b="1"/>
                    </a:p>
                  </a:txBody>
                  <a:tcPr marL="91425" marR="91425" marT="91425" marB="91425" anchor="ctr"/>
                </a:tc>
                <a:tc>
                  <a:txBody>
                    <a:bodyPr/>
                    <a:lstStyle/>
                    <a:p>
                      <a:pPr marL="0" lvl="0" indent="0" algn="ctr" rtl="0">
                        <a:spcBef>
                          <a:spcPts val="0"/>
                        </a:spcBef>
                        <a:spcAft>
                          <a:spcPts val="0"/>
                        </a:spcAft>
                        <a:buNone/>
                      </a:pPr>
                      <a:r>
                        <a:rPr lang="nl-NL" sz="1000" b="0"/>
                        <a:t>Geen gebruikersinteractie</a:t>
                      </a:r>
                      <a:endParaRPr sz="1000" b="0"/>
                    </a:p>
                  </a:txBody>
                  <a:tcPr marL="91425" marR="91425" marT="91425" marB="91425" anchor="ctr"/>
                </a:tc>
                <a:tc>
                  <a:txBody>
                    <a:bodyPr/>
                    <a:lstStyle/>
                    <a:p>
                      <a:pPr marL="0" lvl="0" indent="0" algn="ctr" rtl="0">
                        <a:spcBef>
                          <a:spcPts val="0"/>
                        </a:spcBef>
                        <a:spcAft>
                          <a:spcPts val="0"/>
                        </a:spcAft>
                        <a:buNone/>
                      </a:pPr>
                      <a:r>
                        <a:rPr lang="nl-NL" sz="1000" b="0"/>
                        <a:t>Gebruikersinteractie door een beperkte/homogene groep mensen</a:t>
                      </a:r>
                      <a:endParaRPr sz="1000" b="0"/>
                    </a:p>
                  </a:txBody>
                  <a:tcPr marL="91425" marR="91425" marT="91425" marB="91425" anchor="ctr"/>
                </a:tc>
                <a:tc>
                  <a:txBody>
                    <a:bodyPr/>
                    <a:lstStyle/>
                    <a:p>
                      <a:pPr marL="0" lvl="0" indent="0" algn="ctr">
                        <a:spcBef>
                          <a:spcPts val="0"/>
                        </a:spcBef>
                        <a:spcAft>
                          <a:spcPts val="0"/>
                        </a:spcAft>
                        <a:buNone/>
                      </a:pPr>
                      <a:r>
                        <a:rPr lang="nl-NL" sz="1000" b="0"/>
                        <a:t>Gebruikersinteractie door een grote/diverse groep mensen.</a:t>
                      </a:r>
                      <a:endParaRPr sz="1000" b="0"/>
                    </a:p>
                  </a:txBody>
                  <a:tcPr marL="91425" marR="91425" marT="91425" marB="91425" anchor="ctr"/>
                </a:tc>
                <a:extLst>
                  <a:ext uri="{0D108BD9-81ED-4DB2-BD59-A6C34878D82A}">
                    <a16:rowId xmlns:a16="http://schemas.microsoft.com/office/drawing/2014/main" val="287774830"/>
                  </a:ext>
                </a:extLst>
              </a:tr>
              <a:tr h="422056">
                <a:tc>
                  <a:txBody>
                    <a:bodyPr/>
                    <a:lstStyle/>
                    <a:p>
                      <a:pPr marL="0" lvl="0" indent="0" algn="ctr" rtl="0">
                        <a:spcBef>
                          <a:spcPts val="0"/>
                        </a:spcBef>
                        <a:spcAft>
                          <a:spcPts val="0"/>
                        </a:spcAft>
                        <a:buNone/>
                      </a:pPr>
                      <a:r>
                        <a:rPr lang="nl-NL" b="1"/>
                        <a:t>Realisatie / </a:t>
                      </a:r>
                      <a:r>
                        <a:rPr lang="nl-NL" b="1" err="1"/>
                        <a:t>impl</a:t>
                      </a:r>
                      <a:r>
                        <a:rPr lang="nl-NL" b="1"/>
                        <a:t>. / uitrol</a:t>
                      </a:r>
                      <a:endParaRPr b="1"/>
                    </a:p>
                  </a:txBody>
                  <a:tcPr marL="91425" marR="91425" marT="91425" marB="91425" anchor="ctr"/>
                </a:tc>
                <a:tc>
                  <a:txBody>
                    <a:bodyPr/>
                    <a:lstStyle/>
                    <a:p>
                      <a:pPr marL="0" lvl="0" indent="0" algn="ctr" rtl="0">
                        <a:spcBef>
                          <a:spcPts val="0"/>
                        </a:spcBef>
                        <a:spcAft>
                          <a:spcPts val="0"/>
                        </a:spcAft>
                        <a:buNone/>
                      </a:pPr>
                      <a:r>
                        <a:rPr lang="nl-NL" sz="1000" b="0"/>
                        <a:t>Triviaal</a:t>
                      </a:r>
                      <a:endParaRPr sz="1000" b="0"/>
                    </a:p>
                  </a:txBody>
                  <a:tcPr marL="91425" marR="91425" marT="91425" marB="91425" anchor="ctr"/>
                </a:tc>
                <a:tc>
                  <a:txBody>
                    <a:bodyPr/>
                    <a:lstStyle/>
                    <a:p>
                      <a:pPr marL="0" lvl="0" indent="0" algn="ctr" rtl="0">
                        <a:spcBef>
                          <a:spcPts val="0"/>
                        </a:spcBef>
                        <a:spcAft>
                          <a:spcPts val="0"/>
                        </a:spcAft>
                        <a:buNone/>
                      </a:pPr>
                      <a:r>
                        <a:rPr lang="nl-NL" sz="1000" b="0"/>
                        <a:t>Gemiddeld</a:t>
                      </a:r>
                      <a:endParaRPr sz="1000" b="0"/>
                    </a:p>
                  </a:txBody>
                  <a:tcPr marL="91425" marR="91425" marT="91425" marB="91425" anchor="ctr"/>
                </a:tc>
                <a:tc>
                  <a:txBody>
                    <a:bodyPr/>
                    <a:lstStyle/>
                    <a:p>
                      <a:pPr marL="0" lvl="0" indent="0" algn="ctr" rtl="0">
                        <a:spcBef>
                          <a:spcPts val="0"/>
                        </a:spcBef>
                        <a:spcAft>
                          <a:spcPts val="0"/>
                        </a:spcAft>
                        <a:buNone/>
                      </a:pPr>
                      <a:r>
                        <a:rPr lang="nl-NL" sz="1000" b="0"/>
                        <a:t>Complex</a:t>
                      </a:r>
                      <a:endParaRPr sz="1000" b="0"/>
                    </a:p>
                  </a:txBody>
                  <a:tcPr marL="91425" marR="91425" marT="91425" marB="91425" anchor="ctr"/>
                </a:tc>
                <a:extLst>
                  <a:ext uri="{0D108BD9-81ED-4DB2-BD59-A6C34878D82A}">
                    <a16:rowId xmlns:a16="http://schemas.microsoft.com/office/drawing/2014/main" val="10008"/>
                  </a:ext>
                </a:extLst>
              </a:tr>
              <a:tr h="540198">
                <a:tc>
                  <a:txBody>
                    <a:bodyPr/>
                    <a:lstStyle/>
                    <a:p>
                      <a:pPr marL="0" lvl="0" indent="0" algn="ctr" rtl="0">
                        <a:spcBef>
                          <a:spcPts val="0"/>
                        </a:spcBef>
                        <a:spcAft>
                          <a:spcPts val="0"/>
                        </a:spcAft>
                        <a:buNone/>
                      </a:pPr>
                      <a:r>
                        <a:rPr lang="nl-NL" b="1"/>
                        <a:t>Beheer</a:t>
                      </a:r>
                      <a:endParaRPr b="1"/>
                    </a:p>
                  </a:txBody>
                  <a:tcPr marL="91425" marR="91425" marT="91425" marB="91425" anchor="ctr"/>
                </a:tc>
                <a:tc>
                  <a:txBody>
                    <a:bodyPr/>
                    <a:lstStyle/>
                    <a:p>
                      <a:pPr marL="0" lvl="0" indent="0" algn="ctr" rtl="0">
                        <a:spcBef>
                          <a:spcPts val="0"/>
                        </a:spcBef>
                        <a:spcAft>
                          <a:spcPts val="0"/>
                        </a:spcAft>
                        <a:buNone/>
                      </a:pPr>
                      <a:r>
                        <a:rPr lang="nl-NL" sz="1000" b="0">
                          <a:solidFill>
                            <a:schemeClr val="dk1"/>
                          </a:solidFill>
                        </a:rPr>
                        <a:t>Beheer en doorontwikkeling is belegd</a:t>
                      </a:r>
                      <a:endParaRPr sz="1000" b="0"/>
                    </a:p>
                  </a:txBody>
                  <a:tcPr marL="91425" marR="91425" marT="91425" marB="91425" anchor="ctr"/>
                </a:tc>
                <a:tc>
                  <a:txBody>
                    <a:bodyPr/>
                    <a:lstStyle/>
                    <a:p>
                      <a:pPr marL="0" lvl="0" indent="0" algn="ctr" rtl="0">
                        <a:spcBef>
                          <a:spcPts val="0"/>
                        </a:spcBef>
                        <a:spcAft>
                          <a:spcPts val="0"/>
                        </a:spcAft>
                        <a:buNone/>
                      </a:pPr>
                      <a:r>
                        <a:rPr lang="nl-NL" sz="1000" b="0"/>
                        <a:t>Beoogde beheerpartij bekend, nadere afspraken maken</a:t>
                      </a:r>
                      <a:endParaRPr sz="1000" b="0"/>
                    </a:p>
                  </a:txBody>
                  <a:tcPr marL="91425" marR="91425" marT="91425" marB="91425" anchor="ctr"/>
                </a:tc>
                <a:tc>
                  <a:txBody>
                    <a:bodyPr/>
                    <a:lstStyle/>
                    <a:p>
                      <a:pPr marL="0" lvl="0" indent="0" algn="ctr" rtl="0">
                        <a:spcBef>
                          <a:spcPts val="0"/>
                        </a:spcBef>
                        <a:spcAft>
                          <a:spcPts val="0"/>
                        </a:spcAft>
                        <a:buClr>
                          <a:schemeClr val="dk1"/>
                        </a:buClr>
                        <a:buSzPts val="1100"/>
                        <a:buFont typeface="Arial"/>
                        <a:buNone/>
                      </a:pPr>
                      <a:r>
                        <a:rPr lang="nl-NL" sz="1000" b="0">
                          <a:solidFill>
                            <a:schemeClr val="dk1"/>
                          </a:solidFill>
                        </a:rPr>
                        <a:t>Nog onduidelijk / onbekend</a:t>
                      </a:r>
                      <a:endParaRPr sz="1000" b="0"/>
                    </a:p>
                  </a:txBody>
                  <a:tcPr marL="91425" marR="91425" marT="91425" marB="91425" anchor="ctr"/>
                </a:tc>
                <a:extLst>
                  <a:ext uri="{0D108BD9-81ED-4DB2-BD59-A6C34878D82A}">
                    <a16:rowId xmlns:a16="http://schemas.microsoft.com/office/drawing/2014/main" val="10009"/>
                  </a:ext>
                </a:extLst>
              </a:tr>
              <a:tr h="772991">
                <a:tc>
                  <a:txBody>
                    <a:bodyPr/>
                    <a:lstStyle/>
                    <a:p>
                      <a:pPr marL="0" lvl="0" indent="0" algn="ctr">
                        <a:spcBef>
                          <a:spcPts val="0"/>
                        </a:spcBef>
                        <a:spcAft>
                          <a:spcPts val="0"/>
                        </a:spcAft>
                        <a:buNone/>
                      </a:pPr>
                      <a:r>
                        <a:rPr lang="nl-NL" b="1" err="1"/>
                        <a:t>Governance</a:t>
                      </a:r>
                      <a:endParaRPr b="1"/>
                    </a:p>
                  </a:txBody>
                  <a:tcPr marL="91425" marR="91425" marT="91425" marB="91425" anchor="ctr"/>
                </a:tc>
                <a:tc>
                  <a:txBody>
                    <a:bodyPr/>
                    <a:lstStyle/>
                    <a:p>
                      <a:pPr marL="0" lvl="0" indent="0" algn="ctr">
                        <a:spcBef>
                          <a:spcPts val="0"/>
                        </a:spcBef>
                        <a:spcAft>
                          <a:spcPts val="0"/>
                        </a:spcAft>
                        <a:buNone/>
                      </a:pPr>
                      <a:r>
                        <a:rPr lang="nl-NL" sz="1000" b="0">
                          <a:solidFill>
                            <a:schemeClr val="dk1"/>
                          </a:solidFill>
                        </a:rPr>
                        <a:t>Alle belangen bekend &amp; vertegenwoordigd; betrokkenheid alle belanghebbenden georganiseerd</a:t>
                      </a:r>
                      <a:endParaRPr sz="1000" b="0">
                        <a:solidFill>
                          <a:schemeClr val="dk1"/>
                        </a:solidFill>
                      </a:endParaRPr>
                    </a:p>
                  </a:txBody>
                  <a:tcPr marL="91425" marR="91425" marT="91425" marB="91425" anchor="ctr"/>
                </a:tc>
                <a:tc>
                  <a:txBody>
                    <a:bodyPr/>
                    <a:lstStyle/>
                    <a:p>
                      <a:pPr lvl="0" algn="ctr">
                        <a:lnSpc>
                          <a:spcPct val="100000"/>
                        </a:lnSpc>
                        <a:spcBef>
                          <a:spcPts val="0"/>
                        </a:spcBef>
                        <a:spcAft>
                          <a:spcPts val="0"/>
                        </a:spcAft>
                        <a:buNone/>
                      </a:pPr>
                      <a:r>
                        <a:rPr lang="nl-NL" sz="1000" b="0" u="none" strike="noStrike" noProof="0">
                          <a:solidFill>
                            <a:schemeClr val="dk1"/>
                          </a:solidFill>
                        </a:rPr>
                        <a:t>Belangen voldoende bekend &amp; vertegenwoordigd; betrokkenheid belanghebbenden voldoende georganiseerd.</a:t>
                      </a:r>
                    </a:p>
                    <a:p>
                      <a:pPr marL="0" lvl="0" indent="0" algn="ctr">
                        <a:spcBef>
                          <a:spcPts val="0"/>
                        </a:spcBef>
                        <a:spcAft>
                          <a:spcPts val="0"/>
                        </a:spcAft>
                        <a:buNone/>
                      </a:pPr>
                      <a:endParaRPr sz="1000" b="0"/>
                    </a:p>
                  </a:txBody>
                  <a:tcPr marL="91425" marR="91425" marT="91425" marB="91425" anchor="ctr"/>
                </a:tc>
                <a:tc>
                  <a:txBody>
                    <a:bodyPr/>
                    <a:lstStyle/>
                    <a:p>
                      <a:pPr marL="0" lvl="0" indent="0" algn="ctr">
                        <a:spcBef>
                          <a:spcPts val="0"/>
                        </a:spcBef>
                        <a:spcAft>
                          <a:spcPts val="0"/>
                        </a:spcAft>
                        <a:buNone/>
                      </a:pPr>
                      <a:r>
                        <a:rPr lang="nl-NL" sz="1000" b="0">
                          <a:solidFill>
                            <a:schemeClr val="dk1"/>
                          </a:solidFill>
                        </a:rPr>
                        <a:t>Nog niet alle belangen in beeld / betrokkenheid belanghebbenden nog niet of onvoldoende georganiseerd.</a:t>
                      </a:r>
                      <a:endParaRPr sz="1000" b="0">
                        <a:solidFill>
                          <a:schemeClr val="dk1"/>
                        </a:solidFill>
                      </a:endParaRPr>
                    </a:p>
                  </a:txBody>
                  <a:tcPr marL="91425" marR="91425" marT="91425" marB="91425" anchor="ctr"/>
                </a:tc>
                <a:extLst>
                  <a:ext uri="{0D108BD9-81ED-4DB2-BD59-A6C34878D82A}">
                    <a16:rowId xmlns:a16="http://schemas.microsoft.com/office/drawing/2014/main" val="1411661068"/>
                  </a:ext>
                </a:extLst>
              </a:tr>
            </a:tbl>
          </a:graphicData>
        </a:graphic>
      </p:graphicFrame>
      <p:sp>
        <p:nvSpPr>
          <p:cNvPr id="2" name="Rechthoek 1">
            <a:extLst>
              <a:ext uri="{FF2B5EF4-FFF2-40B4-BE49-F238E27FC236}">
                <a16:creationId xmlns:a16="http://schemas.microsoft.com/office/drawing/2014/main" id="{CC27ED28-5C29-2039-2361-1809AD713DB5}"/>
              </a:ext>
            </a:extLst>
          </p:cNvPr>
          <p:cNvSpPr/>
          <p:nvPr/>
        </p:nvSpPr>
        <p:spPr>
          <a:xfrm>
            <a:off x="6096000" y="980728"/>
            <a:ext cx="3041515" cy="432895"/>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Rechthoek 3">
            <a:extLst>
              <a:ext uri="{FF2B5EF4-FFF2-40B4-BE49-F238E27FC236}">
                <a16:creationId xmlns:a16="http://schemas.microsoft.com/office/drawing/2014/main" id="{E4B859D2-EA8F-8CD7-6EEE-7D2EBA5B219E}"/>
              </a:ext>
            </a:extLst>
          </p:cNvPr>
          <p:cNvSpPr/>
          <p:nvPr/>
        </p:nvSpPr>
        <p:spPr>
          <a:xfrm>
            <a:off x="6095647" y="1413624"/>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Rechthoek 4">
            <a:extLst>
              <a:ext uri="{FF2B5EF4-FFF2-40B4-BE49-F238E27FC236}">
                <a16:creationId xmlns:a16="http://schemas.microsoft.com/office/drawing/2014/main" id="{21B3422D-1C8A-002B-12F4-841C4831D6DA}"/>
              </a:ext>
            </a:extLst>
          </p:cNvPr>
          <p:cNvSpPr/>
          <p:nvPr/>
        </p:nvSpPr>
        <p:spPr>
          <a:xfrm>
            <a:off x="6102308" y="1846519"/>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Rechthoek 5">
            <a:extLst>
              <a:ext uri="{FF2B5EF4-FFF2-40B4-BE49-F238E27FC236}">
                <a16:creationId xmlns:a16="http://schemas.microsoft.com/office/drawing/2014/main" id="{42D3EB55-DE39-9F5F-5F4F-F987C1E7BED7}"/>
              </a:ext>
            </a:extLst>
          </p:cNvPr>
          <p:cNvSpPr/>
          <p:nvPr/>
        </p:nvSpPr>
        <p:spPr>
          <a:xfrm>
            <a:off x="6102308" y="2326387"/>
            <a:ext cx="3041515" cy="409407"/>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Rechthoek 6">
            <a:extLst>
              <a:ext uri="{FF2B5EF4-FFF2-40B4-BE49-F238E27FC236}">
                <a16:creationId xmlns:a16="http://schemas.microsoft.com/office/drawing/2014/main" id="{10D6D63D-3511-D07F-DA8F-D39C163A6C77}"/>
              </a:ext>
            </a:extLst>
          </p:cNvPr>
          <p:cNvSpPr/>
          <p:nvPr/>
        </p:nvSpPr>
        <p:spPr>
          <a:xfrm>
            <a:off x="6095646" y="2759283"/>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hthoek 7">
            <a:extLst>
              <a:ext uri="{FF2B5EF4-FFF2-40B4-BE49-F238E27FC236}">
                <a16:creationId xmlns:a16="http://schemas.microsoft.com/office/drawing/2014/main" id="{F50DF0DF-0D59-E756-871A-1C6F8BAB71E3}"/>
              </a:ext>
            </a:extLst>
          </p:cNvPr>
          <p:cNvSpPr/>
          <p:nvPr/>
        </p:nvSpPr>
        <p:spPr>
          <a:xfrm>
            <a:off x="6095645" y="3192178"/>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Rechthoek 8">
            <a:extLst>
              <a:ext uri="{FF2B5EF4-FFF2-40B4-BE49-F238E27FC236}">
                <a16:creationId xmlns:a16="http://schemas.microsoft.com/office/drawing/2014/main" id="{F09E4528-F8C9-5F75-6482-847C88EB18B5}"/>
              </a:ext>
            </a:extLst>
          </p:cNvPr>
          <p:cNvSpPr/>
          <p:nvPr/>
        </p:nvSpPr>
        <p:spPr>
          <a:xfrm>
            <a:off x="6095644" y="3625073"/>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Rechthoek 9">
            <a:extLst>
              <a:ext uri="{FF2B5EF4-FFF2-40B4-BE49-F238E27FC236}">
                <a16:creationId xmlns:a16="http://schemas.microsoft.com/office/drawing/2014/main" id="{A5BE3DE1-D3F7-7F90-B2DC-EF529DDF7A32}"/>
              </a:ext>
            </a:extLst>
          </p:cNvPr>
          <p:cNvSpPr/>
          <p:nvPr/>
        </p:nvSpPr>
        <p:spPr>
          <a:xfrm>
            <a:off x="6108972" y="4098717"/>
            <a:ext cx="3041515" cy="490995"/>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Rechthoek 10">
            <a:extLst>
              <a:ext uri="{FF2B5EF4-FFF2-40B4-BE49-F238E27FC236}">
                <a16:creationId xmlns:a16="http://schemas.microsoft.com/office/drawing/2014/main" id="{3F71667A-A2BB-7EDC-D727-BCB7EED54650}"/>
              </a:ext>
            </a:extLst>
          </p:cNvPr>
          <p:cNvSpPr/>
          <p:nvPr/>
        </p:nvSpPr>
        <p:spPr>
          <a:xfrm>
            <a:off x="6108972" y="4589715"/>
            <a:ext cx="3041515" cy="591239"/>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Rechthoek 11">
            <a:extLst>
              <a:ext uri="{FF2B5EF4-FFF2-40B4-BE49-F238E27FC236}">
                <a16:creationId xmlns:a16="http://schemas.microsoft.com/office/drawing/2014/main" id="{E69980BD-81A4-6488-073F-8DEEC91D24A4}"/>
              </a:ext>
            </a:extLst>
          </p:cNvPr>
          <p:cNvSpPr/>
          <p:nvPr/>
        </p:nvSpPr>
        <p:spPr>
          <a:xfrm>
            <a:off x="6108972" y="5180956"/>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Rechthoek 12">
            <a:extLst>
              <a:ext uri="{FF2B5EF4-FFF2-40B4-BE49-F238E27FC236}">
                <a16:creationId xmlns:a16="http://schemas.microsoft.com/office/drawing/2014/main" id="{58681950-4042-61A5-62ED-7CA3B422C838}"/>
              </a:ext>
            </a:extLst>
          </p:cNvPr>
          <p:cNvSpPr/>
          <p:nvPr/>
        </p:nvSpPr>
        <p:spPr>
          <a:xfrm>
            <a:off x="6108972" y="5598683"/>
            <a:ext cx="3041515" cy="495035"/>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Rechthoek 13">
            <a:extLst>
              <a:ext uri="{FF2B5EF4-FFF2-40B4-BE49-F238E27FC236}">
                <a16:creationId xmlns:a16="http://schemas.microsoft.com/office/drawing/2014/main" id="{F257B02C-CAC4-0888-D125-9EB6C8132E5C}"/>
              </a:ext>
            </a:extLst>
          </p:cNvPr>
          <p:cNvSpPr/>
          <p:nvPr/>
        </p:nvSpPr>
        <p:spPr>
          <a:xfrm>
            <a:off x="6108972" y="6093719"/>
            <a:ext cx="3041515" cy="807690"/>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5" name="Rechthoek 14">
            <a:extLst>
              <a:ext uri="{FF2B5EF4-FFF2-40B4-BE49-F238E27FC236}">
                <a16:creationId xmlns:a16="http://schemas.microsoft.com/office/drawing/2014/main" id="{C3C9619D-4C9B-84F4-5A98-590CA94F3D38}"/>
              </a:ext>
            </a:extLst>
          </p:cNvPr>
          <p:cNvSpPr/>
          <p:nvPr/>
        </p:nvSpPr>
        <p:spPr>
          <a:xfrm>
            <a:off x="6034034" y="936812"/>
            <a:ext cx="3178059" cy="479868"/>
          </a:xfrm>
          <a:prstGeom prst="rect">
            <a:avLst/>
          </a:prstGeom>
          <a:noFill/>
          <a:ln w="381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Rechthoek 15">
            <a:extLst>
              <a:ext uri="{FF2B5EF4-FFF2-40B4-BE49-F238E27FC236}">
                <a16:creationId xmlns:a16="http://schemas.microsoft.com/office/drawing/2014/main" id="{C7D6AFAE-18C5-8524-1007-9C65C59772BB}"/>
              </a:ext>
            </a:extLst>
          </p:cNvPr>
          <p:cNvSpPr/>
          <p:nvPr/>
        </p:nvSpPr>
        <p:spPr>
          <a:xfrm>
            <a:off x="6050068" y="5118813"/>
            <a:ext cx="3178059" cy="479868"/>
          </a:xfrm>
          <a:prstGeom prst="rect">
            <a:avLst/>
          </a:prstGeom>
          <a:noFill/>
          <a:ln w="381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Rechthoek 16">
            <a:extLst>
              <a:ext uri="{FF2B5EF4-FFF2-40B4-BE49-F238E27FC236}">
                <a16:creationId xmlns:a16="http://schemas.microsoft.com/office/drawing/2014/main" id="{657FF5C5-6AE1-4727-F7BD-BA02874251EC}"/>
              </a:ext>
            </a:extLst>
          </p:cNvPr>
          <p:cNvSpPr/>
          <p:nvPr/>
        </p:nvSpPr>
        <p:spPr>
          <a:xfrm>
            <a:off x="6050068" y="4098714"/>
            <a:ext cx="3178059" cy="479868"/>
          </a:xfrm>
          <a:prstGeom prst="rect">
            <a:avLst/>
          </a:prstGeom>
          <a:noFill/>
          <a:ln w="381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8" name="Rechthoek 17">
            <a:extLst>
              <a:ext uri="{FF2B5EF4-FFF2-40B4-BE49-F238E27FC236}">
                <a16:creationId xmlns:a16="http://schemas.microsoft.com/office/drawing/2014/main" id="{8584E977-13EE-30E8-C548-81E9A1BA5856}"/>
              </a:ext>
            </a:extLst>
          </p:cNvPr>
          <p:cNvSpPr/>
          <p:nvPr/>
        </p:nvSpPr>
        <p:spPr>
          <a:xfrm>
            <a:off x="9198765" y="3665649"/>
            <a:ext cx="2993235" cy="432896"/>
          </a:xfrm>
          <a:prstGeom prst="rect">
            <a:avLst/>
          </a:prstGeom>
          <a:noFill/>
          <a:ln w="381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9" name="Rechthoek 18">
            <a:extLst>
              <a:ext uri="{FF2B5EF4-FFF2-40B4-BE49-F238E27FC236}">
                <a16:creationId xmlns:a16="http://schemas.microsoft.com/office/drawing/2014/main" id="{11543BE3-D065-5F48-4879-BAC56E36BB73}"/>
              </a:ext>
            </a:extLst>
          </p:cNvPr>
          <p:cNvSpPr/>
          <p:nvPr/>
        </p:nvSpPr>
        <p:spPr>
          <a:xfrm>
            <a:off x="9212093" y="3157656"/>
            <a:ext cx="2986571" cy="507991"/>
          </a:xfrm>
          <a:prstGeom prst="rect">
            <a:avLst/>
          </a:prstGeom>
          <a:noFill/>
          <a:ln w="381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 name="Rechthoek 19">
            <a:extLst>
              <a:ext uri="{FF2B5EF4-FFF2-40B4-BE49-F238E27FC236}">
                <a16:creationId xmlns:a16="http://schemas.microsoft.com/office/drawing/2014/main" id="{015E58AD-61B4-C0C6-0EC8-5EB16CDDE298}"/>
              </a:ext>
            </a:extLst>
          </p:cNvPr>
          <p:cNvSpPr/>
          <p:nvPr/>
        </p:nvSpPr>
        <p:spPr>
          <a:xfrm>
            <a:off x="6053312" y="2729570"/>
            <a:ext cx="3178059" cy="479868"/>
          </a:xfrm>
          <a:prstGeom prst="rect">
            <a:avLst/>
          </a:prstGeom>
          <a:noFill/>
          <a:ln w="381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1" name="Rechthoek 20">
            <a:extLst>
              <a:ext uri="{FF2B5EF4-FFF2-40B4-BE49-F238E27FC236}">
                <a16:creationId xmlns:a16="http://schemas.microsoft.com/office/drawing/2014/main" id="{963DD647-8DC7-209C-B2C2-B6C24662ABBB}"/>
              </a:ext>
            </a:extLst>
          </p:cNvPr>
          <p:cNvSpPr/>
          <p:nvPr/>
        </p:nvSpPr>
        <p:spPr>
          <a:xfrm>
            <a:off x="6040699" y="2285640"/>
            <a:ext cx="3178059" cy="479868"/>
          </a:xfrm>
          <a:prstGeom prst="rect">
            <a:avLst/>
          </a:prstGeom>
          <a:noFill/>
          <a:ln w="381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2" name="Rechthoek 21">
            <a:extLst>
              <a:ext uri="{FF2B5EF4-FFF2-40B4-BE49-F238E27FC236}">
                <a16:creationId xmlns:a16="http://schemas.microsoft.com/office/drawing/2014/main" id="{2400E24D-033D-5461-D909-E8CBCD441C21}"/>
              </a:ext>
            </a:extLst>
          </p:cNvPr>
          <p:cNvSpPr/>
          <p:nvPr/>
        </p:nvSpPr>
        <p:spPr>
          <a:xfrm>
            <a:off x="9228127" y="4592524"/>
            <a:ext cx="2986571" cy="507991"/>
          </a:xfrm>
          <a:prstGeom prst="rect">
            <a:avLst/>
          </a:prstGeom>
          <a:noFill/>
          <a:ln w="381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3" name="Rechthoek 22">
            <a:extLst>
              <a:ext uri="{FF2B5EF4-FFF2-40B4-BE49-F238E27FC236}">
                <a16:creationId xmlns:a16="http://schemas.microsoft.com/office/drawing/2014/main" id="{5EAD2FA1-DC76-E01E-C850-224ACA7E3C88}"/>
              </a:ext>
            </a:extLst>
          </p:cNvPr>
          <p:cNvSpPr/>
          <p:nvPr/>
        </p:nvSpPr>
        <p:spPr>
          <a:xfrm>
            <a:off x="3054128" y="5578165"/>
            <a:ext cx="2986571" cy="507991"/>
          </a:xfrm>
          <a:prstGeom prst="rect">
            <a:avLst/>
          </a:prstGeom>
          <a:noFill/>
          <a:ln w="381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4" name="Rechthoek 23">
            <a:extLst>
              <a:ext uri="{FF2B5EF4-FFF2-40B4-BE49-F238E27FC236}">
                <a16:creationId xmlns:a16="http://schemas.microsoft.com/office/drawing/2014/main" id="{56E68DAB-CE18-44F8-E74B-B1402583B7BD}"/>
              </a:ext>
            </a:extLst>
          </p:cNvPr>
          <p:cNvSpPr/>
          <p:nvPr/>
        </p:nvSpPr>
        <p:spPr>
          <a:xfrm>
            <a:off x="6050068" y="6098044"/>
            <a:ext cx="3178059" cy="759956"/>
          </a:xfrm>
          <a:prstGeom prst="rect">
            <a:avLst/>
          </a:prstGeom>
          <a:noFill/>
          <a:ln w="381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5" name="Rechthoek 24">
            <a:extLst>
              <a:ext uri="{FF2B5EF4-FFF2-40B4-BE49-F238E27FC236}">
                <a16:creationId xmlns:a16="http://schemas.microsoft.com/office/drawing/2014/main" id="{26A9997C-B5BA-1DE8-60C7-EE9F49EC6C83}"/>
              </a:ext>
            </a:extLst>
          </p:cNvPr>
          <p:cNvSpPr/>
          <p:nvPr/>
        </p:nvSpPr>
        <p:spPr>
          <a:xfrm>
            <a:off x="6050067" y="1396678"/>
            <a:ext cx="3178059" cy="470271"/>
          </a:xfrm>
          <a:prstGeom prst="rect">
            <a:avLst/>
          </a:prstGeom>
          <a:noFill/>
          <a:ln w="381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6" name="Rechthoek 25">
            <a:extLst>
              <a:ext uri="{FF2B5EF4-FFF2-40B4-BE49-F238E27FC236}">
                <a16:creationId xmlns:a16="http://schemas.microsoft.com/office/drawing/2014/main" id="{1C6A8407-3A62-27E0-A6CE-C14A55AB81B5}"/>
              </a:ext>
            </a:extLst>
          </p:cNvPr>
          <p:cNvSpPr/>
          <p:nvPr/>
        </p:nvSpPr>
        <p:spPr>
          <a:xfrm>
            <a:off x="6040697" y="1832630"/>
            <a:ext cx="3178059" cy="470271"/>
          </a:xfrm>
          <a:prstGeom prst="rect">
            <a:avLst/>
          </a:prstGeom>
          <a:noFill/>
          <a:ln w="381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sld>
</file>

<file path=ppt/theme/theme1.xml><?xml version="1.0" encoding="utf-8"?>
<a:theme xmlns:a="http://schemas.openxmlformats.org/drawingml/2006/main" name="Edustandaard">
  <a:themeElements>
    <a:clrScheme name="Edustandaard">
      <a:dk1>
        <a:srgbClr val="1C1C22"/>
      </a:dk1>
      <a:lt1>
        <a:srgbClr val="FFFFFF"/>
      </a:lt1>
      <a:dk2>
        <a:srgbClr val="1C1C22"/>
      </a:dk2>
      <a:lt2>
        <a:srgbClr val="FFFFFF"/>
      </a:lt2>
      <a:accent1>
        <a:srgbClr val="0FA67E"/>
      </a:accent1>
      <a:accent2>
        <a:srgbClr val="EDEDE5"/>
      </a:accent2>
      <a:accent3>
        <a:srgbClr val="84B496"/>
      </a:accent3>
      <a:accent4>
        <a:srgbClr val="5C7373"/>
      </a:accent4>
      <a:accent5>
        <a:srgbClr val="4A7A5C"/>
      </a:accent5>
      <a:accent6>
        <a:srgbClr val="ABAA84"/>
      </a:accent6>
      <a:hlink>
        <a:srgbClr val="718E8D"/>
      </a:hlink>
      <a:folHlink>
        <a:srgbClr val="0FA67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Edustandaard" id="{5067ECD2-29F3-4E30-8A1A-EA84840A594B}" vid="{70763739-9299-462F-BE8C-44AA4D2D7EB0}"/>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ab8e3964-0583-4d76-8741-ab414fa70b15">
      <UserInfo>
        <DisplayName>Theo Zijlmans</DisplayName>
        <AccountId>14</AccountId>
        <AccountType/>
      </UserInfo>
      <UserInfo>
        <DisplayName>Office 365 Beheerder Kennisnet</DisplayName>
        <AccountId>12</AccountId>
        <AccountType/>
      </UserInfo>
      <UserInfo>
        <DisplayName>Wikiwijs Maken Publicaties</DisplayName>
        <AccountId>7</AccountId>
        <AccountType/>
      </UserInfo>
    </SharedWithUsers>
    <TaxCatchAll xmlns="ab8e3964-0583-4d76-8741-ab414fa70b15" xsi:nil="true"/>
    <lcf76f155ced4ddcb4097134ff3c332f xmlns="7d65efcd-a0e8-46e5-8fce-0a0c8062aa65">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D2789EBA4FE004CB1A47FE84E6C0BD2" ma:contentTypeVersion="12" ma:contentTypeDescription="Een nieuw document maken." ma:contentTypeScope="" ma:versionID="93fc251f1ffc9d7a6ddb0107d19ebdcb">
  <xsd:schema xmlns:xsd="http://www.w3.org/2001/XMLSchema" xmlns:xs="http://www.w3.org/2001/XMLSchema" xmlns:p="http://schemas.microsoft.com/office/2006/metadata/properties" xmlns:ns2="7d65efcd-a0e8-46e5-8fce-0a0c8062aa65" xmlns:ns3="ab8e3964-0583-4d76-8741-ab414fa70b15" targetNamespace="http://schemas.microsoft.com/office/2006/metadata/properties" ma:root="true" ma:fieldsID="9faf437883072d6c7f97591488b708e7" ns2:_="" ns3:_="">
    <xsd:import namespace="7d65efcd-a0e8-46e5-8fce-0a0c8062aa65"/>
    <xsd:import namespace="ab8e3964-0583-4d76-8741-ab414fa70b1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d65efcd-a0e8-46e5-8fce-0a0c8062aa6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Afbeeldingtags" ma:readOnly="false" ma:fieldId="{5cf76f15-5ced-4ddc-b409-7134ff3c332f}" ma:taxonomyMulti="true" ma:sspId="199ab15d-996d-49bb-af37-1ae2e5a9148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b8e3964-0583-4d76-8741-ab414fa70b15"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element name="TaxCatchAll" ma:index="14" nillable="true" ma:displayName="Taxonomy Catch All Column" ma:hidden="true" ma:list="{bc7853f7-d37c-4107-97cb-635d54fdb30a}" ma:internalName="TaxCatchAll" ma:showField="CatchAllData" ma:web="ab8e3964-0583-4d76-8741-ab414fa70b1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1C6B94B-8513-403D-8598-F53B03FED975}">
  <ds:schemaRefs>
    <ds:schemaRef ds:uri="http://schemas.microsoft.com/sharepoint/v3/contenttype/forms"/>
  </ds:schemaRefs>
</ds:datastoreItem>
</file>

<file path=customXml/itemProps2.xml><?xml version="1.0" encoding="utf-8"?>
<ds:datastoreItem xmlns:ds="http://schemas.openxmlformats.org/officeDocument/2006/customXml" ds:itemID="{0E1A6174-0A85-42E3-B517-C5440709FA05}">
  <ds:schemaRefs>
    <ds:schemaRef ds:uri="http://www.w3.org/XML/1998/namespace"/>
    <ds:schemaRef ds:uri="http://schemas.microsoft.com/office/2006/documentManagement/types"/>
    <ds:schemaRef ds:uri="http://purl.org/dc/dcmitype/"/>
    <ds:schemaRef ds:uri="http://purl.org/dc/elements/1.1/"/>
    <ds:schemaRef ds:uri="http://schemas.microsoft.com/office/2006/metadata/properties"/>
    <ds:schemaRef ds:uri="7d65efcd-a0e8-46e5-8fce-0a0c8062aa65"/>
    <ds:schemaRef ds:uri="http://purl.org/dc/terms/"/>
    <ds:schemaRef ds:uri="http://schemas.microsoft.com/office/infopath/2007/PartnerControls"/>
    <ds:schemaRef ds:uri="http://schemas.openxmlformats.org/package/2006/metadata/core-properties"/>
    <ds:schemaRef ds:uri="ab8e3964-0583-4d76-8741-ab414fa70b15"/>
  </ds:schemaRefs>
</ds:datastoreItem>
</file>

<file path=customXml/itemProps3.xml><?xml version="1.0" encoding="utf-8"?>
<ds:datastoreItem xmlns:ds="http://schemas.openxmlformats.org/officeDocument/2006/customXml" ds:itemID="{5F39C045-D738-4E0C-8DC4-0F17C9546F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d65efcd-a0e8-46e5-8fce-0a0c8062aa65"/>
    <ds:schemaRef ds:uri="ab8e3964-0583-4d76-8741-ab414fa70b1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2100</Words>
  <Application>Microsoft Office PowerPoint</Application>
  <PresentationFormat>Breedbeeld</PresentationFormat>
  <Paragraphs>318</Paragraphs>
  <Slides>30</Slides>
  <Notes>22</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30</vt:i4>
      </vt:variant>
    </vt:vector>
  </HeadingPairs>
  <TitlesOfParts>
    <vt:vector size="34" baseType="lpstr">
      <vt:lpstr>Arial</vt:lpstr>
      <vt:lpstr>Calibri</vt:lpstr>
      <vt:lpstr>Montserrat</vt:lpstr>
      <vt:lpstr>Edustandaard</vt:lpstr>
      <vt:lpstr>Presentatie van het keteninitiatief:  Impuls Open Leermateriaal</vt:lpstr>
      <vt:lpstr>Doel en toelichting vergelijkingsraamwerk</vt:lpstr>
      <vt:lpstr>Samenvatting</vt:lpstr>
      <vt:lpstr>Samenvatting</vt:lpstr>
      <vt:lpstr>Samenvatting</vt:lpstr>
      <vt:lpstr>Samenvatting</vt:lpstr>
      <vt:lpstr>Samenvatting</vt:lpstr>
      <vt:lpstr>Overige informatie</vt:lpstr>
      <vt:lpstr>Vergelijkingsraamwerk Overzicht</vt:lpstr>
      <vt:lpstr>Toelichting</vt:lpstr>
      <vt:lpstr>Toelichting Werkingsgebied</vt:lpstr>
      <vt:lpstr>Toelichting</vt:lpstr>
      <vt:lpstr>Toelichting Ketendomeinen</vt:lpstr>
      <vt:lpstr>Toelichting</vt:lpstr>
      <vt:lpstr>Toelichting Privacy</vt:lpstr>
      <vt:lpstr>Toelichting</vt:lpstr>
      <vt:lpstr>Toelichting Informatiebeveiliging</vt:lpstr>
      <vt:lpstr>Toelichting</vt:lpstr>
      <vt:lpstr>Toelichting Informatiebeveiliging</vt:lpstr>
      <vt:lpstr>Toelichting</vt:lpstr>
      <vt:lpstr>Toelichting Interoperabiliteit</vt:lpstr>
      <vt:lpstr>Toelichting</vt:lpstr>
      <vt:lpstr>Toelichting IAA</vt:lpstr>
      <vt:lpstr>Toelichting</vt:lpstr>
      <vt:lpstr>Toelichting M2M-interactie</vt:lpstr>
      <vt:lpstr>Toelichting</vt:lpstr>
      <vt:lpstr>Toelichting H2M-interactie</vt:lpstr>
      <vt:lpstr>Toelichting</vt:lpstr>
      <vt:lpstr>Toelichting Governance</vt:lpstr>
      <vt:lpstr>Toelichting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Architectuurscan  &lt;Onderwerp&gt;</dc:title>
  <dc:creator>Joeri van Es;joel de bruijn</dc:creator>
  <cp:lastModifiedBy>Dennis Heringa</cp:lastModifiedBy>
  <cp:revision>2</cp:revision>
  <dcterms:modified xsi:type="dcterms:W3CDTF">2024-09-12T14:01:15Z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0x0101004D2789EBA4FE004CB1A47FE84E6C0BD2</vt:lpwstr>
  </property>
  <property fmtid="{D5CDD505-2E9C-101B-9397-08002B2CF9AE}" pid="3" name="MediaServiceImageTags">
    <vt:lpwstr/>
  </property>
</Properties>
</file>