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4"/>
  </p:sldMasterIdLst>
  <p:notesMasterIdLst>
    <p:notesMasterId r:id="rId33"/>
  </p:notesMasterIdLst>
  <p:sldIdLst>
    <p:sldId id="266" r:id="rId5"/>
    <p:sldId id="294" r:id="rId6"/>
    <p:sldId id="258" r:id="rId7"/>
    <p:sldId id="278" r:id="rId8"/>
    <p:sldId id="279" r:id="rId9"/>
    <p:sldId id="280" r:id="rId10"/>
    <p:sldId id="293" r:id="rId11"/>
    <p:sldId id="260" r:id="rId12"/>
    <p:sldId id="261" r:id="rId13"/>
    <p:sldId id="282" r:id="rId14"/>
    <p:sldId id="262" r:id="rId15"/>
    <p:sldId id="283" r:id="rId16"/>
    <p:sldId id="263" r:id="rId17"/>
    <p:sldId id="284" r:id="rId18"/>
    <p:sldId id="271" r:id="rId19"/>
    <p:sldId id="285" r:id="rId20"/>
    <p:sldId id="275" r:id="rId21"/>
    <p:sldId id="286" r:id="rId22"/>
    <p:sldId id="269" r:id="rId23"/>
    <p:sldId id="287" r:id="rId24"/>
    <p:sldId id="270" r:id="rId25"/>
    <p:sldId id="288" r:id="rId26"/>
    <p:sldId id="272" r:id="rId27"/>
    <p:sldId id="289" r:id="rId28"/>
    <p:sldId id="273" r:id="rId29"/>
    <p:sldId id="290" r:id="rId30"/>
    <p:sldId id="276" r:id="rId31"/>
    <p:sldId id="291" r:id="rId3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F59712-0527-0046-94A6-2F596C6CCF7B}" v="1" dt="2024-09-11T10:05:14.971"/>
  </p1510:revLst>
</p1510:revInfo>
</file>

<file path=ppt/tableStyles.xml><?xml version="1.0" encoding="utf-8"?>
<a:tblStyleLst xmlns:a="http://schemas.openxmlformats.org/drawingml/2006/main" def="{0DC0E91C-5CD2-4B48-AD56-D1AE986D4A0B}">
  <a:tblStyle styleId="{0DC0E91C-5CD2-4B48-AD56-D1AE986D4A0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ijl, gemiddeld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26"/>
  </p:normalViewPr>
  <p:slideViewPr>
    <p:cSldViewPr snapToGrid="0">
      <p:cViewPr varScale="1">
        <p:scale>
          <a:sx n="121" d="100"/>
          <a:sy n="121" d="100"/>
        </p:scale>
        <p:origin x="74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ebe Buising" userId="e4e9a427-14b6-4e9c-9aab-16c20bd32d9c" providerId="ADAL" clId="{C3F59712-0527-0046-94A6-2F596C6CCF7B}"/>
    <pc:docChg chg="undo custSel addSld delSld modSld">
      <pc:chgData name="Wiebe Buising" userId="e4e9a427-14b6-4e9c-9aab-16c20bd32d9c" providerId="ADAL" clId="{C3F59712-0527-0046-94A6-2F596C6CCF7B}" dt="2024-09-11T10:08:14.406" v="187" actId="20577"/>
      <pc:docMkLst>
        <pc:docMk/>
      </pc:docMkLst>
      <pc:sldChg chg="addSp delSp modSp mod">
        <pc:chgData name="Wiebe Buising" userId="e4e9a427-14b6-4e9c-9aab-16c20bd32d9c" providerId="ADAL" clId="{C3F59712-0527-0046-94A6-2F596C6CCF7B}" dt="2024-09-11T10:05:29.011" v="183" actId="1076"/>
        <pc:sldMkLst>
          <pc:docMk/>
          <pc:sldMk cId="0" sldId="260"/>
        </pc:sldMkLst>
        <pc:spChg chg="del">
          <ac:chgData name="Wiebe Buising" userId="e4e9a427-14b6-4e9c-9aab-16c20bd32d9c" providerId="ADAL" clId="{C3F59712-0527-0046-94A6-2F596C6CCF7B}" dt="2024-09-11T10:05:23" v="182" actId="478"/>
          <ac:spMkLst>
            <pc:docMk/>
            <pc:sldMk cId="0" sldId="260"/>
            <ac:spMk id="13" creationId="{58681950-4042-61A5-62ED-7CA3B422C838}"/>
          </ac:spMkLst>
        </pc:spChg>
        <pc:spChg chg="add mod">
          <ac:chgData name="Wiebe Buising" userId="e4e9a427-14b6-4e9c-9aab-16c20bd32d9c" providerId="ADAL" clId="{C3F59712-0527-0046-94A6-2F596C6CCF7B}" dt="2024-09-11T10:05:29.011" v="183" actId="1076"/>
          <ac:spMkLst>
            <pc:docMk/>
            <pc:sldMk cId="0" sldId="260"/>
            <ac:spMk id="15" creationId="{5780C40A-A715-DD07-5770-8EE46C561B2D}"/>
          </ac:spMkLst>
        </pc:spChg>
        <pc:graphicFrameChg chg="mod">
          <ac:chgData name="Wiebe Buising" userId="e4e9a427-14b6-4e9c-9aab-16c20bd32d9c" providerId="ADAL" clId="{C3F59712-0527-0046-94A6-2F596C6CCF7B}" dt="2024-09-11T10:05:03.345" v="179" actId="1076"/>
          <ac:graphicFrameMkLst>
            <pc:docMk/>
            <pc:sldMk cId="0" sldId="260"/>
            <ac:graphicFrameMk id="220" creationId="{00000000-0000-0000-0000-000000000000}"/>
          </ac:graphicFrameMkLst>
        </pc:graphicFrameChg>
      </pc:sldChg>
      <pc:sldChg chg="modSp mod">
        <pc:chgData name="Wiebe Buising" userId="e4e9a427-14b6-4e9c-9aab-16c20bd32d9c" providerId="ADAL" clId="{C3F59712-0527-0046-94A6-2F596C6CCF7B}" dt="2024-09-11T09:59:12.658" v="27" actId="20577"/>
        <pc:sldMkLst>
          <pc:docMk/>
          <pc:sldMk cId="1099589000" sldId="266"/>
        </pc:sldMkLst>
        <pc:spChg chg="mod">
          <ac:chgData name="Wiebe Buising" userId="e4e9a427-14b6-4e9c-9aab-16c20bd32d9c" providerId="ADAL" clId="{C3F59712-0527-0046-94A6-2F596C6CCF7B}" dt="2024-09-11T09:59:12.658" v="27" actId="20577"/>
          <ac:spMkLst>
            <pc:docMk/>
            <pc:sldMk cId="1099589000" sldId="266"/>
            <ac:spMk id="3" creationId="{066B2671-EC06-57E2-4289-6E8E75F8824F}"/>
          </ac:spMkLst>
        </pc:spChg>
      </pc:sldChg>
      <pc:sldChg chg="modSp mod">
        <pc:chgData name="Wiebe Buising" userId="e4e9a427-14b6-4e9c-9aab-16c20bd32d9c" providerId="ADAL" clId="{C3F59712-0527-0046-94A6-2F596C6CCF7B}" dt="2024-09-11T10:03:02.555" v="165" actId="20577"/>
        <pc:sldMkLst>
          <pc:docMk/>
          <pc:sldMk cId="1712906289" sldId="279"/>
        </pc:sldMkLst>
        <pc:graphicFrameChg chg="modGraphic">
          <ac:chgData name="Wiebe Buising" userId="e4e9a427-14b6-4e9c-9aab-16c20bd32d9c" providerId="ADAL" clId="{C3F59712-0527-0046-94A6-2F596C6CCF7B}" dt="2024-09-11T10:03:02.555" v="165" actId="20577"/>
          <ac:graphicFrameMkLst>
            <pc:docMk/>
            <pc:sldMk cId="1712906289" sldId="279"/>
            <ac:graphicFrameMk id="206" creationId="{00000000-0000-0000-0000-000000000000}"/>
          </ac:graphicFrameMkLst>
        </pc:graphicFrameChg>
      </pc:sldChg>
      <pc:sldChg chg="modSp mod">
        <pc:chgData name="Wiebe Buising" userId="e4e9a427-14b6-4e9c-9aab-16c20bd32d9c" providerId="ADAL" clId="{C3F59712-0527-0046-94A6-2F596C6CCF7B}" dt="2024-09-11T10:03:38.493" v="178" actId="20577"/>
        <pc:sldMkLst>
          <pc:docMk/>
          <pc:sldMk cId="1385853684" sldId="280"/>
        </pc:sldMkLst>
        <pc:graphicFrameChg chg="modGraphic">
          <ac:chgData name="Wiebe Buising" userId="e4e9a427-14b6-4e9c-9aab-16c20bd32d9c" providerId="ADAL" clId="{C3F59712-0527-0046-94A6-2F596C6CCF7B}" dt="2024-09-11T10:03:38.493" v="178" actId="20577"/>
          <ac:graphicFrameMkLst>
            <pc:docMk/>
            <pc:sldMk cId="1385853684" sldId="280"/>
            <ac:graphicFrameMk id="206" creationId="{00000000-0000-0000-0000-000000000000}"/>
          </ac:graphicFrameMkLst>
        </pc:graphicFrameChg>
      </pc:sldChg>
      <pc:sldChg chg="add del">
        <pc:chgData name="Wiebe Buising" userId="e4e9a427-14b6-4e9c-9aab-16c20bd32d9c" providerId="ADAL" clId="{C3F59712-0527-0046-94A6-2F596C6CCF7B}" dt="2024-09-11T10:07:50.066" v="185" actId="2696"/>
        <pc:sldMkLst>
          <pc:docMk/>
          <pc:sldMk cId="2161455796" sldId="288"/>
        </pc:sldMkLst>
      </pc:sldChg>
      <pc:sldChg chg="modSp mod">
        <pc:chgData name="Wiebe Buising" userId="e4e9a427-14b6-4e9c-9aab-16c20bd32d9c" providerId="ADAL" clId="{C3F59712-0527-0046-94A6-2F596C6CCF7B}" dt="2024-09-11T10:08:14.406" v="187" actId="20577"/>
        <pc:sldMkLst>
          <pc:docMk/>
          <pc:sldMk cId="2940801497" sldId="291"/>
        </pc:sldMkLst>
        <pc:graphicFrameChg chg="modGraphic">
          <ac:chgData name="Wiebe Buising" userId="e4e9a427-14b6-4e9c-9aab-16c20bd32d9c" providerId="ADAL" clId="{C3F59712-0527-0046-94A6-2F596C6CCF7B}" dt="2024-09-11T10:08:14.406" v="187" actId="20577"/>
          <ac:graphicFrameMkLst>
            <pc:docMk/>
            <pc:sldMk cId="2940801497" sldId="291"/>
            <ac:graphicFrameMk id="206"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91425" rIns="91425" bIns="91425" anchor="t" anchorCtr="0">
            <a:noAutofit/>
          </a:bodyPr>
          <a:lstStyle>
            <a:lvl1pPr marL="0" marR="0" lvl="0" indent="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nl-NL"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2</a:t>
            </a:fld>
            <a:endParaRPr/>
          </a:p>
        </p:txBody>
      </p:sp>
    </p:spTree>
    <p:extLst>
      <p:ext uri="{BB962C8B-B14F-4D97-AF65-F5344CB8AC3E}">
        <p14:creationId xmlns:p14="http://schemas.microsoft.com/office/powerpoint/2010/main" val="40752553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3d0d914e3e_0_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3d0d914e3e_0_17: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1" name="Google Shape;231;g3d0d914e3e_0_1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nl-NL"/>
              <a:t>11</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12</a:t>
            </a:fld>
            <a:endParaRPr/>
          </a:p>
        </p:txBody>
      </p:sp>
    </p:spTree>
    <p:extLst>
      <p:ext uri="{BB962C8B-B14F-4D97-AF65-F5344CB8AC3E}">
        <p14:creationId xmlns:p14="http://schemas.microsoft.com/office/powerpoint/2010/main" val="14714341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3d0d914e3e_0_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3d0d914e3e_0_23: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8" name="Google Shape;238;g3d0d914e3e_0_2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13</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14</a:t>
            </a:fld>
            <a:endParaRPr/>
          </a:p>
        </p:txBody>
      </p:sp>
    </p:spTree>
    <p:extLst>
      <p:ext uri="{BB962C8B-B14F-4D97-AF65-F5344CB8AC3E}">
        <p14:creationId xmlns:p14="http://schemas.microsoft.com/office/powerpoint/2010/main" val="39203990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16</a:t>
            </a:fld>
            <a:endParaRPr/>
          </a:p>
        </p:txBody>
      </p:sp>
    </p:spTree>
    <p:extLst>
      <p:ext uri="{BB962C8B-B14F-4D97-AF65-F5344CB8AC3E}">
        <p14:creationId xmlns:p14="http://schemas.microsoft.com/office/powerpoint/2010/main" val="29212060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18</a:t>
            </a:fld>
            <a:endParaRPr/>
          </a:p>
        </p:txBody>
      </p:sp>
    </p:spTree>
    <p:extLst>
      <p:ext uri="{BB962C8B-B14F-4D97-AF65-F5344CB8AC3E}">
        <p14:creationId xmlns:p14="http://schemas.microsoft.com/office/powerpoint/2010/main" val="2456550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20</a:t>
            </a:fld>
            <a:endParaRPr/>
          </a:p>
        </p:txBody>
      </p:sp>
    </p:spTree>
    <p:extLst>
      <p:ext uri="{BB962C8B-B14F-4D97-AF65-F5344CB8AC3E}">
        <p14:creationId xmlns:p14="http://schemas.microsoft.com/office/powerpoint/2010/main" val="41001423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22</a:t>
            </a:fld>
            <a:endParaRPr/>
          </a:p>
        </p:txBody>
      </p:sp>
    </p:spTree>
    <p:extLst>
      <p:ext uri="{BB962C8B-B14F-4D97-AF65-F5344CB8AC3E}">
        <p14:creationId xmlns:p14="http://schemas.microsoft.com/office/powerpoint/2010/main" val="30336322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24</a:t>
            </a:fld>
            <a:endParaRPr/>
          </a:p>
        </p:txBody>
      </p:sp>
    </p:spTree>
    <p:extLst>
      <p:ext uri="{BB962C8B-B14F-4D97-AF65-F5344CB8AC3E}">
        <p14:creationId xmlns:p14="http://schemas.microsoft.com/office/powerpoint/2010/main" val="30087198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26</a:t>
            </a:fld>
            <a:endParaRPr/>
          </a:p>
        </p:txBody>
      </p:sp>
    </p:spTree>
    <p:extLst>
      <p:ext uri="{BB962C8B-B14F-4D97-AF65-F5344CB8AC3E}">
        <p14:creationId xmlns:p14="http://schemas.microsoft.com/office/powerpoint/2010/main" val="559509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3</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28</a:t>
            </a:fld>
            <a:endParaRPr/>
          </a:p>
        </p:txBody>
      </p:sp>
    </p:spTree>
    <p:extLst>
      <p:ext uri="{BB962C8B-B14F-4D97-AF65-F5344CB8AC3E}">
        <p14:creationId xmlns:p14="http://schemas.microsoft.com/office/powerpoint/2010/main" val="1244757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4</a:t>
            </a:fld>
            <a:endParaRPr/>
          </a:p>
        </p:txBody>
      </p:sp>
    </p:spTree>
    <p:extLst>
      <p:ext uri="{BB962C8B-B14F-4D97-AF65-F5344CB8AC3E}">
        <p14:creationId xmlns:p14="http://schemas.microsoft.com/office/powerpoint/2010/main" val="1811399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5</a:t>
            </a:fld>
            <a:endParaRPr/>
          </a:p>
        </p:txBody>
      </p:sp>
    </p:spTree>
    <p:extLst>
      <p:ext uri="{BB962C8B-B14F-4D97-AF65-F5344CB8AC3E}">
        <p14:creationId xmlns:p14="http://schemas.microsoft.com/office/powerpoint/2010/main" val="720831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6</a:t>
            </a:fld>
            <a:endParaRPr/>
          </a:p>
        </p:txBody>
      </p:sp>
    </p:spTree>
    <p:extLst>
      <p:ext uri="{BB962C8B-B14F-4D97-AF65-F5344CB8AC3E}">
        <p14:creationId xmlns:p14="http://schemas.microsoft.com/office/powerpoint/2010/main" val="2498650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7</a:t>
            </a:fld>
            <a:endParaRPr/>
          </a:p>
        </p:txBody>
      </p:sp>
    </p:spTree>
    <p:extLst>
      <p:ext uri="{BB962C8B-B14F-4D97-AF65-F5344CB8AC3E}">
        <p14:creationId xmlns:p14="http://schemas.microsoft.com/office/powerpoint/2010/main" val="2162758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3d0d914e3e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3d0d914e3e_0_0: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l-NL"/>
              <a:t>Dit gaat over scope</a:t>
            </a:r>
            <a:endParaRPr/>
          </a:p>
        </p:txBody>
      </p:sp>
      <p:sp>
        <p:nvSpPr>
          <p:cNvPr id="217" name="Google Shape;217;g3d0d914e3e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nl-NL"/>
              <a:t>8</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80cb8a1f4_0_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80cb8a1f4_0_8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4" name="Google Shape;224;g380cb8a1f4_0_8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nl-NL"/>
              <a:t>9</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f87987c8f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f87987c8f_0_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g3f87987c8f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10</a:t>
            </a:fld>
            <a:endParaRPr/>
          </a:p>
        </p:txBody>
      </p:sp>
    </p:spTree>
    <p:extLst>
      <p:ext uri="{BB962C8B-B14F-4D97-AF65-F5344CB8AC3E}">
        <p14:creationId xmlns:p14="http://schemas.microsoft.com/office/powerpoint/2010/main" val="9408135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eldia">
    <p:spTree>
      <p:nvGrpSpPr>
        <p:cNvPr id="1" name="Shape 14"/>
        <p:cNvGrpSpPr/>
        <p:nvPr/>
      </p:nvGrpSpPr>
      <p:grpSpPr>
        <a:xfrm>
          <a:off x="0" y="0"/>
          <a:ext cx="0" cy="0"/>
          <a:chOff x="0" y="0"/>
          <a:chExt cx="0" cy="0"/>
        </a:xfrm>
      </p:grpSpPr>
      <p:sp>
        <p:nvSpPr>
          <p:cNvPr id="15" name="Google Shape;15;p34"/>
          <p:cNvSpPr txBox="1">
            <a:spLocks noGrp="1"/>
          </p:cNvSpPr>
          <p:nvPr>
            <p:ph type="ctrTitle"/>
          </p:nvPr>
        </p:nvSpPr>
        <p:spPr>
          <a:xfrm>
            <a:off x="0" y="2710548"/>
            <a:ext cx="12192000" cy="1442591"/>
          </a:xfrm>
          <a:prstGeom prst="rect">
            <a:avLst/>
          </a:prstGeom>
          <a:solidFill>
            <a:srgbClr val="0FA67E"/>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lt1"/>
              </a:buClr>
              <a:buSzPts val="1400"/>
              <a:buFont typeface="Montserrat"/>
              <a:buNone/>
              <a:defRPr sz="2400" b="0" i="0" u="none" strike="noStrike" cap="none">
                <a:solidFill>
                  <a:schemeClr val="lt1"/>
                </a:solidFill>
                <a:latin typeface="Montserrat"/>
                <a:ea typeface="Montserrat"/>
                <a:cs typeface="Montserrat"/>
                <a:sym typeface="Montserrat"/>
              </a:defRPr>
            </a:lvl1pPr>
            <a:lvl2pPr lvl="1" algn="l">
              <a:lnSpc>
                <a:spcPct val="100000"/>
              </a:lnSpc>
              <a:spcBef>
                <a:spcPts val="0"/>
              </a:spcBef>
              <a:spcAft>
                <a:spcPts val="0"/>
              </a:spcAft>
              <a:buSzPts val="1400"/>
              <a:buNone/>
              <a:defRPr sz="1350"/>
            </a:lvl2pPr>
            <a:lvl3pPr lvl="2" algn="l">
              <a:lnSpc>
                <a:spcPct val="100000"/>
              </a:lnSpc>
              <a:spcBef>
                <a:spcPts val="0"/>
              </a:spcBef>
              <a:spcAft>
                <a:spcPts val="0"/>
              </a:spcAft>
              <a:buSzPts val="1400"/>
              <a:buNone/>
              <a:defRPr sz="1350"/>
            </a:lvl3pPr>
            <a:lvl4pPr lvl="3" algn="l">
              <a:lnSpc>
                <a:spcPct val="100000"/>
              </a:lnSpc>
              <a:spcBef>
                <a:spcPts val="0"/>
              </a:spcBef>
              <a:spcAft>
                <a:spcPts val="0"/>
              </a:spcAft>
              <a:buSzPts val="1400"/>
              <a:buNone/>
              <a:defRPr sz="1350"/>
            </a:lvl4pPr>
            <a:lvl5pPr lvl="4" algn="l">
              <a:lnSpc>
                <a:spcPct val="100000"/>
              </a:lnSpc>
              <a:spcBef>
                <a:spcPts val="0"/>
              </a:spcBef>
              <a:spcAft>
                <a:spcPts val="0"/>
              </a:spcAft>
              <a:buSzPts val="1400"/>
              <a:buNone/>
              <a:defRPr sz="1350"/>
            </a:lvl5pPr>
            <a:lvl6pPr lvl="5" algn="l">
              <a:lnSpc>
                <a:spcPct val="100000"/>
              </a:lnSpc>
              <a:spcBef>
                <a:spcPts val="0"/>
              </a:spcBef>
              <a:spcAft>
                <a:spcPts val="0"/>
              </a:spcAft>
              <a:buSzPts val="1400"/>
              <a:buNone/>
              <a:defRPr sz="1350"/>
            </a:lvl6pPr>
            <a:lvl7pPr lvl="6" algn="l">
              <a:lnSpc>
                <a:spcPct val="100000"/>
              </a:lnSpc>
              <a:spcBef>
                <a:spcPts val="0"/>
              </a:spcBef>
              <a:spcAft>
                <a:spcPts val="0"/>
              </a:spcAft>
              <a:buSzPts val="1400"/>
              <a:buNone/>
              <a:defRPr sz="1350"/>
            </a:lvl7pPr>
            <a:lvl8pPr lvl="7" algn="l">
              <a:lnSpc>
                <a:spcPct val="100000"/>
              </a:lnSpc>
              <a:spcBef>
                <a:spcPts val="0"/>
              </a:spcBef>
              <a:spcAft>
                <a:spcPts val="0"/>
              </a:spcAft>
              <a:buSzPts val="1400"/>
              <a:buNone/>
              <a:defRPr sz="1350"/>
            </a:lvl8pPr>
            <a:lvl9pPr lvl="8" algn="l">
              <a:lnSpc>
                <a:spcPct val="100000"/>
              </a:lnSpc>
              <a:spcBef>
                <a:spcPts val="0"/>
              </a:spcBef>
              <a:spcAft>
                <a:spcPts val="0"/>
              </a:spcAft>
              <a:buSzPts val="1400"/>
              <a:buNone/>
              <a:defRPr sz="1350"/>
            </a:lvl9pPr>
          </a:lstStyle>
          <a:p>
            <a:r>
              <a:rPr lang="nl-NL"/>
              <a:t>Klik om stijl te bewerken</a:t>
            </a:r>
            <a:endParaRPr/>
          </a:p>
        </p:txBody>
      </p:sp>
      <p:sp>
        <p:nvSpPr>
          <p:cNvPr id="16" name="Google Shape;16;p34"/>
          <p:cNvSpPr txBox="1">
            <a:spLocks noGrp="1"/>
          </p:cNvSpPr>
          <p:nvPr>
            <p:ph type="subTitle" idx="1"/>
          </p:nvPr>
        </p:nvSpPr>
        <p:spPr>
          <a:xfrm>
            <a:off x="1828800" y="4518627"/>
            <a:ext cx="8534400" cy="1752600"/>
          </a:xfrm>
          <a:prstGeom prst="rect">
            <a:avLst/>
          </a:prstGeom>
          <a:solidFill>
            <a:srgbClr val="F3F3F3"/>
          </a:solidFill>
          <a:ln>
            <a:noFill/>
          </a:ln>
        </p:spPr>
        <p:txBody>
          <a:bodyPr spcFirstLastPara="1" wrap="square" lIns="91425" tIns="91425" rIns="91425" bIns="91425" anchor="t" anchorCtr="0">
            <a:noAutofit/>
          </a:bodyPr>
          <a:lstStyle>
            <a:lvl1pPr marR="0" lvl="0" algn="ctr">
              <a:lnSpc>
                <a:spcPct val="100000"/>
              </a:lnSpc>
              <a:spcBef>
                <a:spcPts val="360"/>
              </a:spcBef>
              <a:spcAft>
                <a:spcPts val="0"/>
              </a:spcAft>
              <a:buClr>
                <a:srgbClr val="333333"/>
              </a:buClr>
              <a:buSzPts val="2800"/>
              <a:buFont typeface="Arial"/>
              <a:buNone/>
              <a:defRPr sz="1800" b="0" i="0" u="none" strike="noStrike" cap="none">
                <a:solidFill>
                  <a:srgbClr val="333333"/>
                </a:solidFill>
                <a:latin typeface="Montserrat"/>
                <a:ea typeface="Montserrat"/>
                <a:cs typeface="Montserrat"/>
                <a:sym typeface="Montserrat"/>
              </a:defRPr>
            </a:lvl1pPr>
            <a:lvl2pPr marR="0" lvl="1" algn="ctr">
              <a:lnSpc>
                <a:spcPct val="100000"/>
              </a:lnSpc>
              <a:spcBef>
                <a:spcPts val="360"/>
              </a:spcBef>
              <a:spcAft>
                <a:spcPts val="0"/>
              </a:spcAft>
              <a:buClr>
                <a:srgbClr val="888888"/>
              </a:buClr>
              <a:buSzPts val="2400"/>
              <a:buFont typeface="Arial"/>
              <a:buNone/>
              <a:defRPr sz="1800" b="0" i="0" u="none" strike="noStrike" cap="none">
                <a:solidFill>
                  <a:srgbClr val="888888"/>
                </a:solidFill>
                <a:latin typeface="Montserrat"/>
                <a:ea typeface="Montserrat"/>
                <a:cs typeface="Montserrat"/>
                <a:sym typeface="Montserrat"/>
              </a:defRPr>
            </a:lvl2pPr>
            <a:lvl3pPr marR="0" lvl="2"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Montserrat"/>
                <a:ea typeface="Montserrat"/>
                <a:cs typeface="Montserrat"/>
                <a:sym typeface="Montserrat"/>
              </a:defRPr>
            </a:lvl3pPr>
            <a:lvl4pPr marR="0" lvl="3"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Montserrat"/>
                <a:ea typeface="Montserrat"/>
                <a:cs typeface="Montserrat"/>
                <a:sym typeface="Montserrat"/>
              </a:defRPr>
            </a:lvl4pPr>
            <a:lvl5pPr marR="0" lvl="4"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Montserrat"/>
                <a:ea typeface="Montserrat"/>
                <a:cs typeface="Montserrat"/>
                <a:sym typeface="Montserrat"/>
              </a:defRPr>
            </a:lvl5pPr>
            <a:lvl6pPr marR="0" lvl="5"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6pPr>
            <a:lvl7pPr marR="0" lvl="6"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7pPr>
            <a:lvl8pPr marR="0" lvl="7"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8pPr>
            <a:lvl9pPr marR="0" lvl="8"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9pPr>
          </a:lstStyle>
          <a:p>
            <a:r>
              <a:rPr lang="nl-NL"/>
              <a:t>Klikken om de ondertitelstijl van het model te bewerken</a:t>
            </a:r>
            <a:endParaRPr/>
          </a:p>
        </p:txBody>
      </p:sp>
      <p:pic>
        <p:nvPicPr>
          <p:cNvPr id="17" name="Google Shape;17;p34" descr="\\fileserver\users$\dommisse01\Edustandaard\Edustandaard logo vrijstaand.png"/>
          <p:cNvPicPr preferRelativeResize="0"/>
          <p:nvPr/>
        </p:nvPicPr>
        <p:blipFill rotWithShape="1">
          <a:blip r:embed="rId2">
            <a:alphaModFix/>
          </a:blip>
          <a:srcRect/>
          <a:stretch/>
        </p:blipFill>
        <p:spPr>
          <a:xfrm>
            <a:off x="9657072" y="116632"/>
            <a:ext cx="2487600" cy="543600"/>
          </a:xfrm>
          <a:prstGeom prst="rect">
            <a:avLst/>
          </a:prstGeom>
          <a:noFill/>
          <a:ln>
            <a:noFill/>
          </a:ln>
        </p:spPr>
      </p:pic>
      <p:sp>
        <p:nvSpPr>
          <p:cNvPr id="18" name="Google Shape;18;p34"/>
          <p:cNvSpPr txBox="1"/>
          <p:nvPr/>
        </p:nvSpPr>
        <p:spPr>
          <a:xfrm>
            <a:off x="9575016" y="6336348"/>
            <a:ext cx="2497647" cy="521651"/>
          </a:xfrm>
          <a:prstGeom prst="rect">
            <a:avLst/>
          </a:prstGeom>
          <a:solidFill>
            <a:schemeClr val="lt1"/>
          </a:solidFill>
          <a:ln>
            <a:noFill/>
          </a:ln>
        </p:spPr>
        <p:txBody>
          <a:bodyPr spcFirstLastPara="1" wrap="square" lIns="68569" tIns="34275" rIns="68569" bIns="34275"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35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90403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userDrawn="1">
  <p:cSld name="Titel en object">
    <p:spTree>
      <p:nvGrpSpPr>
        <p:cNvPr id="1" name="Shape 19"/>
        <p:cNvGrpSpPr/>
        <p:nvPr/>
      </p:nvGrpSpPr>
      <p:grpSpPr>
        <a:xfrm>
          <a:off x="0" y="0"/>
          <a:ext cx="0" cy="0"/>
          <a:chOff x="0" y="0"/>
          <a:chExt cx="0" cy="0"/>
        </a:xfrm>
      </p:grpSpPr>
      <p:sp>
        <p:nvSpPr>
          <p:cNvPr id="20" name="Google Shape;20;p35"/>
          <p:cNvSpPr txBox="1">
            <a:spLocks noGrp="1"/>
          </p:cNvSpPr>
          <p:nvPr>
            <p:ph type="title"/>
          </p:nvPr>
        </p:nvSpPr>
        <p:spPr>
          <a:xfrm>
            <a:off x="335360" y="547833"/>
            <a:ext cx="11521280" cy="432895"/>
          </a:xfrm>
          <a:prstGeom prst="rect">
            <a:avLst/>
          </a:prstGeom>
          <a:solidFill>
            <a:srgbClr val="0FA67E"/>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lt1"/>
              </a:buClr>
              <a:buSzPts val="1400"/>
              <a:buFont typeface="Montserrat"/>
              <a:buNone/>
              <a:defRPr sz="2400" b="0" i="0" u="none" strike="noStrike" cap="none">
                <a:solidFill>
                  <a:schemeClr val="lt1"/>
                </a:solidFill>
                <a:latin typeface="Montserrat"/>
                <a:ea typeface="Montserrat"/>
                <a:cs typeface="Montserrat"/>
                <a:sym typeface="Montserrat"/>
              </a:defRPr>
            </a:lvl1pPr>
            <a:lvl2pPr lvl="1" algn="l">
              <a:lnSpc>
                <a:spcPct val="100000"/>
              </a:lnSpc>
              <a:spcBef>
                <a:spcPts val="0"/>
              </a:spcBef>
              <a:spcAft>
                <a:spcPts val="0"/>
              </a:spcAft>
              <a:buSzPts val="1400"/>
              <a:buNone/>
              <a:defRPr sz="1350"/>
            </a:lvl2pPr>
            <a:lvl3pPr lvl="2" algn="l">
              <a:lnSpc>
                <a:spcPct val="100000"/>
              </a:lnSpc>
              <a:spcBef>
                <a:spcPts val="0"/>
              </a:spcBef>
              <a:spcAft>
                <a:spcPts val="0"/>
              </a:spcAft>
              <a:buSzPts val="1400"/>
              <a:buNone/>
              <a:defRPr sz="1350"/>
            </a:lvl3pPr>
            <a:lvl4pPr lvl="3" algn="l">
              <a:lnSpc>
                <a:spcPct val="100000"/>
              </a:lnSpc>
              <a:spcBef>
                <a:spcPts val="0"/>
              </a:spcBef>
              <a:spcAft>
                <a:spcPts val="0"/>
              </a:spcAft>
              <a:buSzPts val="1400"/>
              <a:buNone/>
              <a:defRPr sz="1350"/>
            </a:lvl4pPr>
            <a:lvl5pPr lvl="4" algn="l">
              <a:lnSpc>
                <a:spcPct val="100000"/>
              </a:lnSpc>
              <a:spcBef>
                <a:spcPts val="0"/>
              </a:spcBef>
              <a:spcAft>
                <a:spcPts val="0"/>
              </a:spcAft>
              <a:buSzPts val="1400"/>
              <a:buNone/>
              <a:defRPr sz="1350"/>
            </a:lvl5pPr>
            <a:lvl6pPr lvl="5" algn="l">
              <a:lnSpc>
                <a:spcPct val="100000"/>
              </a:lnSpc>
              <a:spcBef>
                <a:spcPts val="0"/>
              </a:spcBef>
              <a:spcAft>
                <a:spcPts val="0"/>
              </a:spcAft>
              <a:buSzPts val="1400"/>
              <a:buNone/>
              <a:defRPr sz="1350"/>
            </a:lvl6pPr>
            <a:lvl7pPr lvl="6" algn="l">
              <a:lnSpc>
                <a:spcPct val="100000"/>
              </a:lnSpc>
              <a:spcBef>
                <a:spcPts val="0"/>
              </a:spcBef>
              <a:spcAft>
                <a:spcPts val="0"/>
              </a:spcAft>
              <a:buSzPts val="1400"/>
              <a:buNone/>
              <a:defRPr sz="1350"/>
            </a:lvl7pPr>
            <a:lvl8pPr lvl="7" algn="l">
              <a:lnSpc>
                <a:spcPct val="100000"/>
              </a:lnSpc>
              <a:spcBef>
                <a:spcPts val="0"/>
              </a:spcBef>
              <a:spcAft>
                <a:spcPts val="0"/>
              </a:spcAft>
              <a:buSzPts val="1400"/>
              <a:buNone/>
              <a:defRPr sz="1350"/>
            </a:lvl8pPr>
            <a:lvl9pPr lvl="8" algn="l">
              <a:lnSpc>
                <a:spcPct val="100000"/>
              </a:lnSpc>
              <a:spcBef>
                <a:spcPts val="0"/>
              </a:spcBef>
              <a:spcAft>
                <a:spcPts val="0"/>
              </a:spcAft>
              <a:buSzPts val="1400"/>
              <a:buNone/>
              <a:defRPr sz="1350"/>
            </a:lvl9pPr>
          </a:lstStyle>
          <a:p>
            <a:r>
              <a:rPr lang="nl-NL"/>
              <a:t>Klik om stijl te bewerken</a:t>
            </a:r>
            <a:endParaRPr/>
          </a:p>
        </p:txBody>
      </p:sp>
      <p:sp>
        <p:nvSpPr>
          <p:cNvPr id="21" name="Google Shape;21;p35"/>
          <p:cNvSpPr txBox="1">
            <a:spLocks noGrp="1"/>
          </p:cNvSpPr>
          <p:nvPr>
            <p:ph type="body" idx="1"/>
          </p:nvPr>
        </p:nvSpPr>
        <p:spPr>
          <a:xfrm>
            <a:off x="335359" y="1095669"/>
            <a:ext cx="11521279" cy="5091549"/>
          </a:xfrm>
          <a:prstGeom prst="rect">
            <a:avLst/>
          </a:prstGeom>
          <a:noFill/>
          <a:ln>
            <a:noFill/>
          </a:ln>
        </p:spPr>
        <p:txBody>
          <a:bodyPr spcFirstLastPara="1" wrap="square" lIns="91425" tIns="91425" rIns="91425" bIns="91425" anchor="t" anchorCtr="0">
            <a:noAutofit/>
          </a:bodyPr>
          <a:lstStyle>
            <a:lvl1pPr marL="342900" marR="0" lvl="0" indent="-304800" algn="l">
              <a:lnSpc>
                <a:spcPct val="100000"/>
              </a:lnSpc>
              <a:spcBef>
                <a:spcPts val="420"/>
              </a:spcBef>
              <a:spcAft>
                <a:spcPts val="0"/>
              </a:spcAft>
              <a:buClr>
                <a:schemeClr val="dk1"/>
              </a:buClr>
              <a:buSzPts val="2800"/>
              <a:buFont typeface="Arial"/>
              <a:buChar char="•"/>
              <a:defRPr sz="2100" b="0" i="0" u="none" strike="noStrike" cap="none">
                <a:solidFill>
                  <a:schemeClr val="dk1"/>
                </a:solidFill>
                <a:latin typeface="Montserrat"/>
                <a:ea typeface="Montserrat"/>
                <a:cs typeface="Montserrat"/>
                <a:sym typeface="Montserrat"/>
              </a:defRPr>
            </a:lvl1pPr>
            <a:lvl2pPr marL="685800" marR="0" lvl="1" indent="-285750" algn="l">
              <a:lnSpc>
                <a:spcPct val="100000"/>
              </a:lnSpc>
              <a:spcBef>
                <a:spcPts val="360"/>
              </a:spcBef>
              <a:spcAft>
                <a:spcPts val="0"/>
              </a:spcAft>
              <a:buClr>
                <a:schemeClr val="dk1"/>
              </a:buClr>
              <a:buSzPts val="2400"/>
              <a:buFont typeface="Arial"/>
              <a:buChar char="–"/>
              <a:defRPr sz="1800" b="0" i="0" u="none" strike="noStrike" cap="none">
                <a:solidFill>
                  <a:schemeClr val="dk1"/>
                </a:solidFill>
                <a:latin typeface="Montserrat"/>
                <a:ea typeface="Montserrat"/>
                <a:cs typeface="Montserrat"/>
                <a:sym typeface="Montserrat"/>
              </a:defRPr>
            </a:lvl2pPr>
            <a:lvl3pPr marL="1028700" marR="0" lvl="2"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3pPr>
            <a:lvl4pPr marL="1371600" marR="0" lvl="3"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4pPr>
            <a:lvl5pPr marL="1714500" marR="0" lvl="4"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5pPr>
            <a:lvl6pPr marL="2057400" marR="0" lvl="5"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6pPr>
            <a:lvl7pPr marL="2400300" marR="0" lvl="6"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7pPr>
            <a:lvl8pPr marL="2743200" marR="0" lvl="7"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8pPr>
            <a:lvl9pPr marL="3086100" marR="0" lvl="8"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9pPr>
          </a:lstStyle>
          <a:p>
            <a:pPr lvl="0"/>
            <a:r>
              <a:rPr lang="nl-NL"/>
              <a:t>Klikken om de tekststijl van het model te bewerken</a:t>
            </a:r>
          </a:p>
        </p:txBody>
      </p:sp>
      <p:sp>
        <p:nvSpPr>
          <p:cNvPr id="22" name="Google Shape;22;p35"/>
          <p:cNvSpPr txBox="1">
            <a:spLocks noGrp="1"/>
          </p:cNvSpPr>
          <p:nvPr>
            <p:ph type="sldNum" idx="12"/>
          </p:nvPr>
        </p:nvSpPr>
        <p:spPr>
          <a:xfrm>
            <a:off x="97877" y="6333134"/>
            <a:ext cx="731700" cy="525000"/>
          </a:xfrm>
          <a:prstGeom prst="rect">
            <a:avLst/>
          </a:prstGeom>
          <a:noFill/>
          <a:ln>
            <a:noFill/>
          </a:ln>
        </p:spPr>
        <p:txBody>
          <a:bodyPr spcFirstLastPara="1" wrap="square" lIns="91425" tIns="91425" rIns="91425" bIns="91425" anchor="t" anchorCtr="0">
            <a:noAutofit/>
          </a:bodyPr>
          <a:lstStyle>
            <a:lvl1pPr marL="0" marR="0" lvl="0"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1pPr>
            <a:lvl2pPr marL="0" marR="0" lvl="1"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2pPr>
            <a:lvl3pPr marL="0" marR="0" lvl="2"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3pPr>
            <a:lvl4pPr marL="0" marR="0" lvl="3"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4pPr>
            <a:lvl5pPr marL="0" marR="0" lvl="4"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5pPr>
            <a:lvl6pPr marL="0" marR="0" lvl="5"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6pPr>
            <a:lvl7pPr marL="0" marR="0" lvl="6"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7pPr>
            <a:lvl8pPr marL="0" marR="0" lvl="7"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8pPr>
            <a:lvl9pPr marL="0" marR="0" lvl="8"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9pPr>
          </a:lstStyle>
          <a:p>
            <a:pPr algn="ctr"/>
            <a:fld id="{00000000-1234-1234-1234-123412341234}" type="slidenum">
              <a:rPr lang="nl-NL" smtClean="0"/>
              <a:pPr algn="ctr"/>
              <a:t>‹nr.›</a:t>
            </a:fld>
            <a:endParaRPr lang="nl-NL"/>
          </a:p>
        </p:txBody>
      </p:sp>
      <p:sp>
        <p:nvSpPr>
          <p:cNvPr id="5" name="Google Shape;20;p35">
            <a:extLst>
              <a:ext uri="{FF2B5EF4-FFF2-40B4-BE49-F238E27FC236}">
                <a16:creationId xmlns:a16="http://schemas.microsoft.com/office/drawing/2014/main" id="{9D3DDADD-9D00-1BDB-D3F7-8F0A885A7B88}"/>
              </a:ext>
            </a:extLst>
          </p:cNvPr>
          <p:cNvSpPr txBox="1">
            <a:spLocks/>
          </p:cNvSpPr>
          <p:nvPr userDrawn="1"/>
        </p:nvSpPr>
        <p:spPr>
          <a:xfrm>
            <a:off x="335359" y="113861"/>
            <a:ext cx="11521279" cy="432895"/>
          </a:xfrm>
          <a:prstGeom prst="rect">
            <a:avLst/>
          </a:prstGeom>
          <a:solidFill>
            <a:schemeClr val="accent4"/>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eaLnBrk="1" hangingPunct="1">
              <a:lnSpc>
                <a:spcPct val="100000"/>
              </a:lnSpc>
              <a:spcBef>
                <a:spcPts val="0"/>
              </a:spcBef>
              <a:spcAft>
                <a:spcPts val="0"/>
              </a:spcAft>
              <a:buClr>
                <a:schemeClr val="lt1"/>
              </a:buClr>
              <a:buSzPts val="1400"/>
              <a:buFont typeface="Montserrat"/>
              <a:buNone/>
              <a:defRPr sz="2400" b="0" i="0" u="none" strike="noStrike" cap="none">
                <a:solidFill>
                  <a:schemeClr val="lt1"/>
                </a:solidFill>
                <a:latin typeface="Montserrat"/>
                <a:ea typeface="Montserrat"/>
                <a:cs typeface="Montserrat"/>
                <a:sym typeface="Montserrat"/>
              </a:defRPr>
            </a:lvl1pPr>
            <a:lvl2pPr marR="0" lvl="1" algn="l" rtl="0" eaLnBrk="1" hangingPunct="1">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endParaRPr lang="nl-NL" sz="2000"/>
          </a:p>
        </p:txBody>
      </p:sp>
      <p:sp>
        <p:nvSpPr>
          <p:cNvPr id="8" name="Tijdelijke aanduiding voor tekst 7">
            <a:extLst>
              <a:ext uri="{FF2B5EF4-FFF2-40B4-BE49-F238E27FC236}">
                <a16:creationId xmlns:a16="http://schemas.microsoft.com/office/drawing/2014/main" id="{07137872-9B91-E5F6-ACD5-F89E1558C670}"/>
              </a:ext>
            </a:extLst>
          </p:cNvPr>
          <p:cNvSpPr>
            <a:spLocks noGrp="1"/>
          </p:cNvSpPr>
          <p:nvPr>
            <p:ph type="body" sz="quarter" idx="13" hasCustomPrompt="1"/>
          </p:nvPr>
        </p:nvSpPr>
        <p:spPr>
          <a:xfrm>
            <a:off x="467607" y="63709"/>
            <a:ext cx="11256081" cy="483048"/>
          </a:xfrm>
        </p:spPr>
        <p:txBody>
          <a:bodyPr anchor="ctr"/>
          <a:lstStyle>
            <a:lvl1pPr marL="50800" indent="0" algn="ctr">
              <a:buNone/>
              <a:defRPr sz="1800" b="1">
                <a:solidFill>
                  <a:schemeClr val="bg1"/>
                </a:solidFill>
              </a:defRPr>
            </a:lvl1pPr>
          </a:lstStyle>
          <a:p>
            <a:pPr lvl="0"/>
            <a:r>
              <a:rPr lang="nl-NL"/>
              <a:t>&lt;Onderwerp&gt;</a:t>
            </a:r>
          </a:p>
        </p:txBody>
      </p:sp>
    </p:spTree>
    <p:extLst>
      <p:ext uri="{BB962C8B-B14F-4D97-AF65-F5344CB8AC3E}">
        <p14:creationId xmlns:p14="http://schemas.microsoft.com/office/powerpoint/2010/main" val="2947747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el en object" preserve="1" userDrawn="1">
  <p:cSld name="1_Titel en object">
    <p:spTree>
      <p:nvGrpSpPr>
        <p:cNvPr id="1" name="Shape 19"/>
        <p:cNvGrpSpPr/>
        <p:nvPr/>
      </p:nvGrpSpPr>
      <p:grpSpPr>
        <a:xfrm>
          <a:off x="0" y="0"/>
          <a:ext cx="0" cy="0"/>
          <a:chOff x="0" y="0"/>
          <a:chExt cx="0" cy="0"/>
        </a:xfrm>
      </p:grpSpPr>
      <p:sp>
        <p:nvSpPr>
          <p:cNvPr id="20" name="Google Shape;20;p35"/>
          <p:cNvSpPr txBox="1">
            <a:spLocks noGrp="1"/>
          </p:cNvSpPr>
          <p:nvPr>
            <p:ph type="title"/>
          </p:nvPr>
        </p:nvSpPr>
        <p:spPr>
          <a:xfrm>
            <a:off x="335360" y="274639"/>
            <a:ext cx="11521280" cy="706090"/>
          </a:xfrm>
          <a:prstGeom prst="rect">
            <a:avLst/>
          </a:prstGeom>
          <a:solidFill>
            <a:srgbClr val="0FA67E"/>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lt1"/>
              </a:buClr>
              <a:buSzPts val="1400"/>
              <a:buFont typeface="Montserrat"/>
              <a:buNone/>
              <a:defRPr sz="2400" b="0" i="0" u="none" strike="noStrike" cap="none">
                <a:solidFill>
                  <a:schemeClr val="lt1"/>
                </a:solidFill>
                <a:latin typeface="Montserrat"/>
                <a:ea typeface="Montserrat"/>
                <a:cs typeface="Montserrat"/>
                <a:sym typeface="Montserrat"/>
              </a:defRPr>
            </a:lvl1pPr>
            <a:lvl2pPr lvl="1" algn="l">
              <a:lnSpc>
                <a:spcPct val="100000"/>
              </a:lnSpc>
              <a:spcBef>
                <a:spcPts val="0"/>
              </a:spcBef>
              <a:spcAft>
                <a:spcPts val="0"/>
              </a:spcAft>
              <a:buSzPts val="1400"/>
              <a:buNone/>
              <a:defRPr sz="1350"/>
            </a:lvl2pPr>
            <a:lvl3pPr lvl="2" algn="l">
              <a:lnSpc>
                <a:spcPct val="100000"/>
              </a:lnSpc>
              <a:spcBef>
                <a:spcPts val="0"/>
              </a:spcBef>
              <a:spcAft>
                <a:spcPts val="0"/>
              </a:spcAft>
              <a:buSzPts val="1400"/>
              <a:buNone/>
              <a:defRPr sz="1350"/>
            </a:lvl3pPr>
            <a:lvl4pPr lvl="3" algn="l">
              <a:lnSpc>
                <a:spcPct val="100000"/>
              </a:lnSpc>
              <a:spcBef>
                <a:spcPts val="0"/>
              </a:spcBef>
              <a:spcAft>
                <a:spcPts val="0"/>
              </a:spcAft>
              <a:buSzPts val="1400"/>
              <a:buNone/>
              <a:defRPr sz="1350"/>
            </a:lvl4pPr>
            <a:lvl5pPr lvl="4" algn="l">
              <a:lnSpc>
                <a:spcPct val="100000"/>
              </a:lnSpc>
              <a:spcBef>
                <a:spcPts val="0"/>
              </a:spcBef>
              <a:spcAft>
                <a:spcPts val="0"/>
              </a:spcAft>
              <a:buSzPts val="1400"/>
              <a:buNone/>
              <a:defRPr sz="1350"/>
            </a:lvl5pPr>
            <a:lvl6pPr lvl="5" algn="l">
              <a:lnSpc>
                <a:spcPct val="100000"/>
              </a:lnSpc>
              <a:spcBef>
                <a:spcPts val="0"/>
              </a:spcBef>
              <a:spcAft>
                <a:spcPts val="0"/>
              </a:spcAft>
              <a:buSzPts val="1400"/>
              <a:buNone/>
              <a:defRPr sz="1350"/>
            </a:lvl6pPr>
            <a:lvl7pPr lvl="6" algn="l">
              <a:lnSpc>
                <a:spcPct val="100000"/>
              </a:lnSpc>
              <a:spcBef>
                <a:spcPts val="0"/>
              </a:spcBef>
              <a:spcAft>
                <a:spcPts val="0"/>
              </a:spcAft>
              <a:buSzPts val="1400"/>
              <a:buNone/>
              <a:defRPr sz="1350"/>
            </a:lvl7pPr>
            <a:lvl8pPr lvl="7" algn="l">
              <a:lnSpc>
                <a:spcPct val="100000"/>
              </a:lnSpc>
              <a:spcBef>
                <a:spcPts val="0"/>
              </a:spcBef>
              <a:spcAft>
                <a:spcPts val="0"/>
              </a:spcAft>
              <a:buSzPts val="1400"/>
              <a:buNone/>
              <a:defRPr sz="1350"/>
            </a:lvl8pPr>
            <a:lvl9pPr lvl="8" algn="l">
              <a:lnSpc>
                <a:spcPct val="100000"/>
              </a:lnSpc>
              <a:spcBef>
                <a:spcPts val="0"/>
              </a:spcBef>
              <a:spcAft>
                <a:spcPts val="0"/>
              </a:spcAft>
              <a:buSzPts val="1400"/>
              <a:buNone/>
              <a:defRPr sz="1350"/>
            </a:lvl9pPr>
          </a:lstStyle>
          <a:p>
            <a:r>
              <a:rPr lang="nl-NL"/>
              <a:t>Klik om stijl te bewerken</a:t>
            </a:r>
            <a:endParaRPr/>
          </a:p>
        </p:txBody>
      </p:sp>
      <p:sp>
        <p:nvSpPr>
          <p:cNvPr id="21" name="Google Shape;21;p35"/>
          <p:cNvSpPr txBox="1">
            <a:spLocks noGrp="1"/>
          </p:cNvSpPr>
          <p:nvPr>
            <p:ph type="body" idx="1"/>
          </p:nvPr>
        </p:nvSpPr>
        <p:spPr>
          <a:xfrm>
            <a:off x="335360" y="1051297"/>
            <a:ext cx="5336778" cy="5108203"/>
          </a:xfrm>
          <a:prstGeom prst="rect">
            <a:avLst/>
          </a:prstGeom>
          <a:noFill/>
          <a:ln>
            <a:noFill/>
          </a:ln>
        </p:spPr>
        <p:txBody>
          <a:bodyPr spcFirstLastPara="1" wrap="square" lIns="91425" tIns="91425" rIns="91425" bIns="91425" anchor="t" anchorCtr="0">
            <a:noAutofit/>
          </a:bodyPr>
          <a:lstStyle>
            <a:lvl1pPr marL="342900" marR="0" lvl="0" indent="-304800" algn="l">
              <a:lnSpc>
                <a:spcPct val="100000"/>
              </a:lnSpc>
              <a:spcBef>
                <a:spcPts val="420"/>
              </a:spcBef>
              <a:spcAft>
                <a:spcPts val="0"/>
              </a:spcAft>
              <a:buClr>
                <a:schemeClr val="dk1"/>
              </a:buClr>
              <a:buSzPts val="2800"/>
              <a:buFont typeface="Arial"/>
              <a:buChar char="•"/>
              <a:defRPr sz="2100" b="0" i="0" u="none" strike="noStrike" cap="none">
                <a:solidFill>
                  <a:schemeClr val="dk1"/>
                </a:solidFill>
                <a:latin typeface="Montserrat"/>
                <a:ea typeface="Montserrat"/>
                <a:cs typeface="Montserrat"/>
                <a:sym typeface="Montserrat"/>
              </a:defRPr>
            </a:lvl1pPr>
            <a:lvl2pPr marL="685800" marR="0" lvl="1" indent="-285750" algn="l">
              <a:lnSpc>
                <a:spcPct val="100000"/>
              </a:lnSpc>
              <a:spcBef>
                <a:spcPts val="360"/>
              </a:spcBef>
              <a:spcAft>
                <a:spcPts val="0"/>
              </a:spcAft>
              <a:buClr>
                <a:schemeClr val="dk1"/>
              </a:buClr>
              <a:buSzPts val="2400"/>
              <a:buFont typeface="Arial"/>
              <a:buChar char="–"/>
              <a:defRPr sz="1800" b="0" i="0" u="none" strike="noStrike" cap="none">
                <a:solidFill>
                  <a:schemeClr val="dk1"/>
                </a:solidFill>
                <a:latin typeface="Montserrat"/>
                <a:ea typeface="Montserrat"/>
                <a:cs typeface="Montserrat"/>
                <a:sym typeface="Montserrat"/>
              </a:defRPr>
            </a:lvl2pPr>
            <a:lvl3pPr marL="1028700" marR="0" lvl="2"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3pPr>
            <a:lvl4pPr marL="1371600" marR="0" lvl="3"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4pPr>
            <a:lvl5pPr marL="1714500" marR="0" lvl="4"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5pPr>
            <a:lvl6pPr marL="2057400" marR="0" lvl="5"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6pPr>
            <a:lvl7pPr marL="2400300" marR="0" lvl="6"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7pPr>
            <a:lvl8pPr marL="2743200" marR="0" lvl="7"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8pPr>
            <a:lvl9pPr marL="3086100" marR="0" lvl="8"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9pPr>
          </a:lstStyle>
          <a:p>
            <a:pPr lvl="0"/>
            <a:r>
              <a:rPr lang="nl-NL"/>
              <a:t>Klikken om de tekststijl van het model te bewerken</a:t>
            </a:r>
          </a:p>
        </p:txBody>
      </p:sp>
      <p:sp>
        <p:nvSpPr>
          <p:cNvPr id="22" name="Google Shape;22;p35"/>
          <p:cNvSpPr txBox="1">
            <a:spLocks noGrp="1"/>
          </p:cNvSpPr>
          <p:nvPr>
            <p:ph type="sldNum" idx="12"/>
          </p:nvPr>
        </p:nvSpPr>
        <p:spPr>
          <a:xfrm>
            <a:off x="97877" y="6333134"/>
            <a:ext cx="731700" cy="525000"/>
          </a:xfrm>
          <a:prstGeom prst="rect">
            <a:avLst/>
          </a:prstGeom>
          <a:noFill/>
          <a:ln>
            <a:noFill/>
          </a:ln>
        </p:spPr>
        <p:txBody>
          <a:bodyPr spcFirstLastPara="1" wrap="square" lIns="91425" tIns="91425" rIns="91425" bIns="91425" anchor="t" anchorCtr="0">
            <a:noAutofit/>
          </a:bodyPr>
          <a:lstStyle>
            <a:lvl1pPr marL="0" marR="0" lvl="0"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1pPr>
            <a:lvl2pPr marL="0" marR="0" lvl="1"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2pPr>
            <a:lvl3pPr marL="0" marR="0" lvl="2"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3pPr>
            <a:lvl4pPr marL="0" marR="0" lvl="3"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4pPr>
            <a:lvl5pPr marL="0" marR="0" lvl="4"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5pPr>
            <a:lvl6pPr marL="0" marR="0" lvl="5"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6pPr>
            <a:lvl7pPr marL="0" marR="0" lvl="6"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7pPr>
            <a:lvl8pPr marL="0" marR="0" lvl="7"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8pPr>
            <a:lvl9pPr marL="0" marR="0" lvl="8"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9pPr>
          </a:lstStyle>
          <a:p>
            <a:pPr algn="ctr"/>
            <a:fld id="{00000000-1234-1234-1234-123412341234}" type="slidenum">
              <a:rPr lang="nl-NL" smtClean="0"/>
              <a:pPr algn="ctr"/>
              <a:t>‹nr.›</a:t>
            </a:fld>
            <a:endParaRPr lang="nl-NL"/>
          </a:p>
        </p:txBody>
      </p:sp>
      <p:sp>
        <p:nvSpPr>
          <p:cNvPr id="5" name="Tijdelijke aanduiding voor inhoud 4">
            <a:extLst>
              <a:ext uri="{FF2B5EF4-FFF2-40B4-BE49-F238E27FC236}">
                <a16:creationId xmlns:a16="http://schemas.microsoft.com/office/drawing/2014/main" id="{7898B4A1-3CE3-CEEB-2131-39B8E3F8D2F1}"/>
              </a:ext>
            </a:extLst>
          </p:cNvPr>
          <p:cNvSpPr>
            <a:spLocks noGrp="1"/>
          </p:cNvSpPr>
          <p:nvPr>
            <p:ph sz="quarter" idx="13"/>
          </p:nvPr>
        </p:nvSpPr>
        <p:spPr>
          <a:xfrm>
            <a:off x="5672138" y="1051297"/>
            <a:ext cx="6184502" cy="510820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4195130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3"/>
          <p:cNvSpPr txBox="1">
            <a:spLocks noGrp="1"/>
          </p:cNvSpPr>
          <p:nvPr>
            <p:ph type="title"/>
          </p:nvPr>
        </p:nvSpPr>
        <p:spPr>
          <a:xfrm>
            <a:off x="335360" y="274638"/>
            <a:ext cx="11521280" cy="706092"/>
          </a:xfrm>
          <a:prstGeom prst="rect">
            <a:avLst/>
          </a:prstGeom>
          <a:solidFill>
            <a:srgbClr val="0FA67E"/>
          </a:solid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chemeClr val="lt1"/>
              </a:buClr>
              <a:buSzPts val="1400"/>
              <a:buFont typeface="Montserrat"/>
              <a:buNone/>
              <a:defRPr sz="3200" b="0" i="0" u="none" strike="noStrike" cap="none">
                <a:solidFill>
                  <a:schemeClr val="lt1"/>
                </a:solidFill>
                <a:latin typeface="Montserrat"/>
                <a:ea typeface="Montserrat"/>
                <a:cs typeface="Montserrat"/>
                <a:sym typeface="Montserrat"/>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33"/>
          <p:cNvSpPr txBox="1">
            <a:spLocks noGrp="1"/>
          </p:cNvSpPr>
          <p:nvPr>
            <p:ph type="body" idx="1"/>
          </p:nvPr>
        </p:nvSpPr>
        <p:spPr>
          <a:xfrm>
            <a:off x="609600" y="1600203"/>
            <a:ext cx="10972800" cy="4525963"/>
          </a:xfrm>
          <a:prstGeom prst="rect">
            <a:avLst/>
          </a:prstGeom>
          <a:noFill/>
          <a:ln>
            <a:noFill/>
          </a:ln>
        </p:spPr>
        <p:txBody>
          <a:bodyPr spcFirstLastPara="1" wrap="square" lIns="91425" tIns="91425" rIns="91425" bIns="91425" anchor="t" anchorCtr="0">
            <a:noAutofit/>
          </a:bodyPr>
          <a:lstStyle>
            <a:lvl1pPr marL="457200" marR="0" lvl="0"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Montserrat"/>
                <a:ea typeface="Montserrat"/>
                <a:cs typeface="Montserrat"/>
                <a:sym typeface="Montserrat"/>
              </a:defRPr>
            </a:lvl1pPr>
            <a:lvl2pPr marL="914400" marR="0" lvl="1"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Montserrat"/>
                <a:ea typeface="Montserrat"/>
                <a:cs typeface="Montserrat"/>
                <a:sym typeface="Montserrat"/>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Montserrat"/>
                <a:ea typeface="Montserrat"/>
                <a:cs typeface="Montserrat"/>
                <a:sym typeface="Montserrat"/>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Montserrat"/>
                <a:ea typeface="Montserrat"/>
                <a:cs typeface="Montserrat"/>
                <a:sym typeface="Montserrat"/>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Montserrat"/>
                <a:ea typeface="Montserrat"/>
                <a:cs typeface="Montserrat"/>
                <a:sym typeface="Montserrat"/>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pic>
        <p:nvPicPr>
          <p:cNvPr id="12" name="Google Shape;12;p33" descr="\\fileserver\users$\dommisse01\Edustandaard\Edustandaard logo vrijstaand.png"/>
          <p:cNvPicPr preferRelativeResize="0"/>
          <p:nvPr/>
        </p:nvPicPr>
        <p:blipFill rotWithShape="1">
          <a:blip r:embed="rId5">
            <a:alphaModFix/>
          </a:blip>
          <a:srcRect/>
          <a:stretch/>
        </p:blipFill>
        <p:spPr>
          <a:xfrm>
            <a:off x="9657072" y="6237315"/>
            <a:ext cx="2487600" cy="542553"/>
          </a:xfrm>
          <a:prstGeom prst="rect">
            <a:avLst/>
          </a:prstGeom>
          <a:noFill/>
          <a:ln>
            <a:noFill/>
          </a:ln>
        </p:spPr>
      </p:pic>
      <p:sp>
        <p:nvSpPr>
          <p:cNvPr id="13" name="Google Shape;13;p33"/>
          <p:cNvSpPr txBox="1">
            <a:spLocks noGrp="1"/>
          </p:cNvSpPr>
          <p:nvPr>
            <p:ph type="sldNum" idx="12"/>
          </p:nvPr>
        </p:nvSpPr>
        <p:spPr>
          <a:xfrm>
            <a:off x="11409046" y="6333134"/>
            <a:ext cx="731700" cy="525000"/>
          </a:xfrm>
          <a:prstGeom prst="rect">
            <a:avLst/>
          </a:prstGeom>
          <a:noFill/>
          <a:ln>
            <a:noFill/>
          </a:ln>
        </p:spPr>
        <p:txBody>
          <a:bodyPr spcFirstLastPara="1" wrap="square" lIns="91425" tIns="91425" rIns="91425" bIns="91425" anchor="t" anchorCtr="0">
            <a:noAutofit/>
          </a:bodyPr>
          <a:lstStyle>
            <a:lvl1pPr marL="0" marR="0" lvl="0"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1pPr>
            <a:lvl2pPr marL="0" marR="0" lvl="1"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2pPr>
            <a:lvl3pPr marL="0" marR="0" lvl="2"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3pPr>
            <a:lvl4pPr marL="0" marR="0" lvl="3"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4pPr>
            <a:lvl5pPr marL="0" marR="0" lvl="4"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5pPr>
            <a:lvl6pPr marL="0" marR="0" lvl="5"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6pPr>
            <a:lvl7pPr marL="0" marR="0" lvl="6"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7pPr>
            <a:lvl8pPr marL="0" marR="0" lvl="7"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8pPr>
            <a:lvl9pPr marL="0" marR="0" lvl="8"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9pPr>
          </a:lstStyle>
          <a:p>
            <a:pPr algn="ctr"/>
            <a:fld id="{00000000-1234-1234-1234-123412341234}" type="slidenum">
              <a:rPr lang="nl-NL" smtClean="0"/>
              <a:pPr algn="ctr"/>
              <a:t>‹nr.›</a:t>
            </a:fld>
            <a:endParaRPr lang="nl-NL"/>
          </a:p>
        </p:txBody>
      </p:sp>
    </p:spTree>
    <p:extLst>
      <p:ext uri="{BB962C8B-B14F-4D97-AF65-F5344CB8AC3E}">
        <p14:creationId xmlns:p14="http://schemas.microsoft.com/office/powerpoint/2010/main" val="2583216702"/>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6" r:id="rId3"/>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rosa.wikixl.nl/index.php/Ketenprocessen"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edustandaard.n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rosa.wikixl.nl/index.php/Werkingsgebieden"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1E7AB0-1B76-21CC-2C6E-9A910D71B38D}"/>
              </a:ext>
            </a:extLst>
          </p:cNvPr>
          <p:cNvSpPr>
            <a:spLocks noGrp="1"/>
          </p:cNvSpPr>
          <p:nvPr>
            <p:ph type="ctrTitle"/>
          </p:nvPr>
        </p:nvSpPr>
        <p:spPr/>
        <p:txBody>
          <a:bodyPr/>
          <a:lstStyle/>
          <a:p>
            <a:r>
              <a:rPr lang="nl-NL" sz="2800" b="1" dirty="0"/>
              <a:t>Presentatie van het keteninitiatief: </a:t>
            </a:r>
            <a:br>
              <a:rPr lang="nl-NL" sz="2800" b="1" dirty="0"/>
            </a:br>
            <a:r>
              <a:rPr lang="nl-NL" sz="2800" b="1" dirty="0"/>
              <a:t>Leeroverzicht</a:t>
            </a:r>
          </a:p>
        </p:txBody>
      </p:sp>
      <p:sp>
        <p:nvSpPr>
          <p:cNvPr id="3" name="Ondertitel 2">
            <a:extLst>
              <a:ext uri="{FF2B5EF4-FFF2-40B4-BE49-F238E27FC236}">
                <a16:creationId xmlns:a16="http://schemas.microsoft.com/office/drawing/2014/main" id="{066B2671-EC06-57E2-4289-6E8E75F8824F}"/>
              </a:ext>
            </a:extLst>
          </p:cNvPr>
          <p:cNvSpPr>
            <a:spLocks noGrp="1"/>
          </p:cNvSpPr>
          <p:nvPr>
            <p:ph type="subTitle" idx="1"/>
          </p:nvPr>
        </p:nvSpPr>
        <p:spPr/>
        <p:txBody>
          <a:bodyPr/>
          <a:lstStyle/>
          <a:p>
            <a:r>
              <a:rPr lang="nl-NL" dirty="0"/>
              <a:t>Wiebe Buising</a:t>
            </a:r>
          </a:p>
          <a:p>
            <a:r>
              <a:rPr lang="nl-NL" dirty="0"/>
              <a:t>Ministerie van OCW</a:t>
            </a:r>
          </a:p>
          <a:p>
            <a:endParaRPr lang="nl-NL" dirty="0"/>
          </a:p>
          <a:p>
            <a:r>
              <a:rPr lang="nl-NL" dirty="0"/>
              <a:t>Derde </a:t>
            </a:r>
            <a:r>
              <a:rPr lang="nl-NL" dirty="0" err="1"/>
              <a:t>architectuurdag</a:t>
            </a:r>
            <a:r>
              <a:rPr lang="nl-NL" dirty="0"/>
              <a:t> groeifondsprogramma’s</a:t>
            </a:r>
          </a:p>
          <a:p>
            <a:r>
              <a:rPr lang="nl-NL" dirty="0"/>
              <a:t>3 oktober 2024</a:t>
            </a:r>
          </a:p>
        </p:txBody>
      </p:sp>
    </p:spTree>
    <p:extLst>
      <p:ext uri="{BB962C8B-B14F-4D97-AF65-F5344CB8AC3E}">
        <p14:creationId xmlns:p14="http://schemas.microsoft.com/office/powerpoint/2010/main" val="1099589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1922822805"/>
              </p:ext>
            </p:extLst>
          </p:nvPr>
        </p:nvGraphicFramePr>
        <p:xfrm>
          <a:off x="335360" y="1085850"/>
          <a:ext cx="11521280" cy="5708441"/>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212568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a:t>Leeroverzicht beoogt een zo volledig mogelijk overzicht te bieden van het voor LLO relevante opleidingsaanbod, non-formeel, mbo, hbo en wo.</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0005">
                <a:tc>
                  <a:txBody>
                    <a:bodyPr/>
                    <a:lstStyle/>
                    <a:p>
                      <a:pPr algn="ctr"/>
                      <a:endParaRPr lang="nl-NL" sz="1600" b="1" i="0" u="none" strike="noStrike" cap="none">
                        <a:solidFill>
                          <a:srgbClr val="000000"/>
                        </a:solidFill>
                        <a:latin typeface="Arial"/>
                        <a:cs typeface="Arial"/>
                        <a:sym typeface="Arial"/>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endParaRPr sz="140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88274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599329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19"/>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 Ketendomeinen</a:t>
            </a:r>
          </a:p>
        </p:txBody>
      </p:sp>
      <p:sp>
        <p:nvSpPr>
          <p:cNvPr id="234" name="Google Shape;234;p19"/>
          <p:cNvSpPr txBox="1">
            <a:spLocks noGrp="1"/>
          </p:cNvSpPr>
          <p:nvPr>
            <p:ph type="body" idx="1"/>
          </p:nvPr>
        </p:nvSpPr>
        <p:spPr>
          <a:xfrm>
            <a:off x="335359" y="1095669"/>
            <a:ext cx="4348540" cy="5091549"/>
          </a:xfrm>
          <a:prstGeom prst="rect">
            <a:avLst/>
          </a:prstGeom>
        </p:spPr>
        <p:txBody>
          <a:bodyPr spcFirstLastPara="1" wrap="square" lIns="91425" tIns="91425" rIns="91425" bIns="91425" anchor="t" anchorCtr="0">
            <a:noAutofit/>
          </a:bodyPr>
          <a:lstStyle/>
          <a:p>
            <a:pPr marL="82550" indent="-82550">
              <a:spcBef>
                <a:spcPts val="540"/>
              </a:spcBef>
              <a:buNone/>
            </a:pPr>
            <a:r>
              <a:rPr lang="nl-NL" sz="1800" dirty="0">
                <a:latin typeface="+mn-lt"/>
                <a:cs typeface="Arial"/>
              </a:rPr>
              <a:t>Instructie:</a:t>
            </a:r>
          </a:p>
          <a:p>
            <a:pPr marL="285750" indent="-285750">
              <a:spcBef>
                <a:spcPts val="540"/>
              </a:spcBef>
              <a:buFont typeface="Arial" panose="020B0604020202020204" pitchFamily="34" charset="0"/>
              <a:buChar char="•"/>
            </a:pPr>
            <a:r>
              <a:rPr lang="nl-NL" sz="1600" dirty="0">
                <a:latin typeface="+mn-lt"/>
                <a:cs typeface="Arial"/>
              </a:rPr>
              <a:t>Geef aan op welk(e) ketendomein(en) het keteninitiatief zich richt</a:t>
            </a:r>
            <a:endParaRPr lang="en-US" sz="1600" dirty="0">
              <a:latin typeface="+mn-lt"/>
              <a:cs typeface="Arial"/>
            </a:endParaRPr>
          </a:p>
          <a:p>
            <a:pPr marL="628650" lvl="2">
              <a:spcBef>
                <a:spcPts val="540"/>
              </a:spcBef>
              <a:buFont typeface="Arial" panose="020B0604020202020204" pitchFamily="34" charset="0"/>
              <a:buChar char="•"/>
            </a:pPr>
            <a:r>
              <a:rPr lang="nl-NL" sz="1300" dirty="0">
                <a:latin typeface="+mn-lt"/>
                <a:cs typeface="Arial"/>
              </a:rPr>
              <a:t>De mogelijke ketendomeinen zijn: Organisatie van het onderwijs, Inhoud van het onderwijs, Deelname aan het onderwijs, Uitvoering van het onderwijs (zie afbeelding hiernaast)</a:t>
            </a:r>
          </a:p>
          <a:p>
            <a:pPr marL="628650" lvl="1">
              <a:spcBef>
                <a:spcPts val="540"/>
              </a:spcBef>
              <a:buFont typeface="Arial" panose="020B0604020202020204" pitchFamily="34" charset="0"/>
              <a:buChar char="•"/>
            </a:pPr>
            <a:r>
              <a:rPr lang="nl-NL" sz="1300" dirty="0">
                <a:latin typeface="+mn-lt"/>
                <a:cs typeface="Arial"/>
              </a:rPr>
              <a:t>Geef desgewenst in meer detail aan op welke ketenprocessen het initiatief zich richt</a:t>
            </a:r>
          </a:p>
          <a:p>
            <a:pPr marL="628650" lvl="2">
              <a:spcBef>
                <a:spcPts val="540"/>
              </a:spcBef>
              <a:buSzPts val="2800"/>
              <a:buFont typeface="Arial" panose="020B0604020202020204" pitchFamily="34" charset="0"/>
              <a:buChar char="•"/>
            </a:pPr>
            <a:r>
              <a:rPr lang="nl-NL" sz="1300" dirty="0">
                <a:latin typeface="+mn-lt"/>
                <a:cs typeface="Arial"/>
              </a:rPr>
              <a:t>Zie de afbeelding hiernaast voor het overzicht van ketenprocessen uit ROSA, ingedeeld in de vier ketendomeinen</a:t>
            </a:r>
          </a:p>
          <a:p>
            <a:pPr marL="285750" indent="-285750">
              <a:spcBef>
                <a:spcPts val="540"/>
              </a:spcBef>
              <a:buFont typeface="Arial" panose="020B0604020202020204" pitchFamily="34" charset="0"/>
              <a:buChar char="•"/>
            </a:pPr>
            <a:r>
              <a:rPr lang="nl-NL" sz="1600" dirty="0">
                <a:latin typeface="+mn-lt"/>
                <a:cs typeface="Arial"/>
              </a:rPr>
              <a:t>Geef een toelichting wat de relatie is tussen het initiatief en de genoemde ketendomeinen resp. Ketenprocessen</a:t>
            </a:r>
            <a:endParaRPr lang="nl-NL" dirty="0"/>
          </a:p>
          <a:p>
            <a:pPr marL="285750" indent="-285750">
              <a:spcBef>
                <a:spcPts val="540"/>
              </a:spcBef>
              <a:buFont typeface="Arial" panose="020B0604020202020204" pitchFamily="34" charset="0"/>
              <a:buChar char="•"/>
            </a:pPr>
            <a:r>
              <a:rPr lang="nl-NL" sz="1600" dirty="0">
                <a:latin typeface="+mn-lt"/>
                <a:cs typeface="Arial"/>
              </a:rPr>
              <a:t>Zie</a:t>
            </a:r>
            <a:r>
              <a:rPr lang="nl-NL" sz="1600" i="1" dirty="0">
                <a:latin typeface="+mn-lt"/>
                <a:cs typeface="Arial"/>
              </a:rPr>
              <a:t> </a:t>
            </a:r>
            <a:r>
              <a:rPr lang="nl-NL" sz="1600" dirty="0">
                <a:latin typeface="Arial"/>
                <a:cs typeface="Arial"/>
                <a:hlinkClick r:id="rId3"/>
              </a:rPr>
              <a:t>https://rosa.wikixl.nl/index.php/Ketenprocessen</a:t>
            </a:r>
            <a:r>
              <a:rPr lang="nl-NL" sz="1600" dirty="0">
                <a:latin typeface="Arial"/>
                <a:cs typeface="Arial"/>
              </a:rPr>
              <a:t> voor meer detailinformatie bij de ketenprocessen</a:t>
            </a:r>
          </a:p>
        </p:txBody>
      </p:sp>
      <p:sp>
        <p:nvSpPr>
          <p:cNvPr id="2" name="Tijdelijke aanduiding voor tekst 1">
            <a:extLst>
              <a:ext uri="{FF2B5EF4-FFF2-40B4-BE49-F238E27FC236}">
                <a16:creationId xmlns:a16="http://schemas.microsoft.com/office/drawing/2014/main" id="{F7ACCD48-7805-6A68-33BB-327A0FC81905}"/>
              </a:ext>
            </a:extLst>
          </p:cNvPr>
          <p:cNvSpPr>
            <a:spLocks noGrp="1"/>
          </p:cNvSpPr>
          <p:nvPr>
            <p:ph type="body" sz="quarter" idx="13"/>
          </p:nvPr>
        </p:nvSpPr>
        <p:spPr/>
        <p:txBody>
          <a:bodyPr/>
          <a:lstStyle/>
          <a:p>
            <a:r>
              <a:rPr lang="nl-NL" sz="1800" b="1" dirty="0"/>
              <a:t>Leeroverzicht</a:t>
            </a:r>
            <a:endParaRPr lang="nl-NL" dirty="0"/>
          </a:p>
        </p:txBody>
      </p:sp>
      <p:pic>
        <p:nvPicPr>
          <p:cNvPr id="3" name="Afbeelding 3" descr="Afbeelding met diagram&#10;&#10;Automatisch gegenereerde beschrijving">
            <a:extLst>
              <a:ext uri="{FF2B5EF4-FFF2-40B4-BE49-F238E27FC236}">
                <a16:creationId xmlns:a16="http://schemas.microsoft.com/office/drawing/2014/main" id="{896EE58A-3DCD-8D3B-9AEE-98C901AA1A7D}"/>
              </a:ext>
            </a:extLst>
          </p:cNvPr>
          <p:cNvPicPr>
            <a:picLocks noChangeAspect="1"/>
          </p:cNvPicPr>
          <p:nvPr/>
        </p:nvPicPr>
        <p:blipFill>
          <a:blip r:embed="rId4"/>
          <a:stretch>
            <a:fillRect/>
          </a:stretch>
        </p:blipFill>
        <p:spPr>
          <a:xfrm>
            <a:off x="4699553" y="1141617"/>
            <a:ext cx="7157830" cy="470728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2922554299"/>
              </p:ext>
            </p:extLst>
          </p:nvPr>
        </p:nvGraphicFramePr>
        <p:xfrm>
          <a:off x="335360" y="1085850"/>
          <a:ext cx="11521280" cy="5708441"/>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212568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a:t>Leeroverzicht is gericht op de volgende processen:</a:t>
                      </a:r>
                    </a:p>
                    <a:p>
                      <a:pPr marL="165100" lvl="0" indent="0" algn="l" rtl="0">
                        <a:spcBef>
                          <a:spcPts val="0"/>
                        </a:spcBef>
                        <a:spcAft>
                          <a:spcPts val="0"/>
                        </a:spcAft>
                        <a:buSzPts val="1000"/>
                        <a:buNone/>
                      </a:pPr>
                      <a:r>
                        <a:rPr lang="nl-NL" sz="1400" dirty="0"/>
                        <a:t>-het inwinnen van opleidingsgegevens (via bestaande bronnen)</a:t>
                      </a:r>
                    </a:p>
                    <a:p>
                      <a:pPr marL="165100" lvl="0" indent="0" algn="l" rtl="0">
                        <a:spcBef>
                          <a:spcPts val="0"/>
                        </a:spcBef>
                        <a:spcAft>
                          <a:spcPts val="0"/>
                        </a:spcAft>
                        <a:buSzPts val="1000"/>
                        <a:buNone/>
                      </a:pPr>
                      <a:r>
                        <a:rPr lang="nl-NL" sz="1400" dirty="0"/>
                        <a:t>-het publiceren van opleidingsgegevens</a:t>
                      </a:r>
                    </a:p>
                    <a:p>
                      <a:pPr marL="165100" lvl="0" indent="0" algn="l" rtl="0">
                        <a:spcBef>
                          <a:spcPts val="0"/>
                        </a:spcBef>
                        <a:spcAft>
                          <a:spcPts val="0"/>
                        </a:spcAft>
                        <a:buSzPts val="1000"/>
                        <a:buNone/>
                      </a:pPr>
                      <a:endParaRPr lang="nl-NL" sz="1400" dirty="0"/>
                    </a:p>
                    <a:p>
                      <a:pPr marL="165100" lvl="0" indent="0" algn="l" rtl="0">
                        <a:spcBef>
                          <a:spcPts val="0"/>
                        </a:spcBef>
                        <a:spcAft>
                          <a:spcPts val="0"/>
                        </a:spcAft>
                        <a:buSzPts val="1000"/>
                        <a:buNone/>
                      </a:pPr>
                      <a:r>
                        <a:rPr lang="nl-NL" sz="1400" dirty="0"/>
                        <a:t>Daarnaast maakt Leeroverzicht gebruik van het proces van erkennen (van opleiders en opleidingen) door diverse erkennende organisaties (NVAO, OCW/DUO, brancheorganisaties etc.)</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0005">
                <a:tc>
                  <a:txBody>
                    <a:bodyPr/>
                    <a:lstStyle/>
                    <a:p>
                      <a:pPr algn="ctr"/>
                      <a:endParaRPr lang="nl-NL" sz="1600" b="1" i="0" u="none" strike="noStrike" cap="none">
                        <a:solidFill>
                          <a:srgbClr val="000000"/>
                        </a:solidFill>
                        <a:latin typeface="Arial"/>
                        <a:cs typeface="Arial"/>
                        <a:sym typeface="Arial"/>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endParaRPr sz="140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88274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449378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20"/>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 Privacy</a:t>
            </a:r>
          </a:p>
        </p:txBody>
      </p:sp>
      <p:sp>
        <p:nvSpPr>
          <p:cNvPr id="241" name="Google Shape;241;p20"/>
          <p:cNvSpPr txBox="1">
            <a:spLocks noGrp="1"/>
          </p:cNvSpPr>
          <p:nvPr>
            <p:ph type="body" idx="1"/>
          </p:nvPr>
        </p:nvSpPr>
        <p:spPr>
          <a:prstGeom prst="rect">
            <a:avLst/>
          </a:prstGeom>
        </p:spPr>
        <p:txBody>
          <a:bodyPr spcFirstLastPara="1" wrap="square" lIns="91425" tIns="91425" rIns="91425" bIns="91425" anchor="t" anchorCtr="0">
            <a:noAutofit/>
          </a:bodyPr>
          <a:lstStyle/>
          <a:p>
            <a:pPr marL="274320" indent="-128270">
              <a:spcBef>
                <a:spcPts val="540"/>
              </a:spcBef>
              <a:buNone/>
            </a:pPr>
            <a:r>
              <a:rPr lang="nl-NL">
                <a:latin typeface="+mn-lt"/>
              </a:rPr>
              <a:t>Instructie:</a:t>
            </a:r>
          </a:p>
          <a:p>
            <a:pPr marL="488950" indent="-342900">
              <a:spcBef>
                <a:spcPts val="540"/>
              </a:spcBef>
            </a:pPr>
            <a:r>
              <a:rPr lang="nl-NL">
                <a:latin typeface="+mn-lt"/>
              </a:rPr>
              <a:t>Welke persoonsgegevens worden verwerkt?</a:t>
            </a:r>
          </a:p>
          <a:p>
            <a:pPr marL="488950" indent="-342900">
              <a:spcBef>
                <a:spcPts val="540"/>
              </a:spcBef>
            </a:pPr>
            <a:r>
              <a:rPr lang="nl-NL">
                <a:latin typeface="+mn-lt"/>
              </a:rPr>
              <a:t>Wie is/zijn de betrokkene(n)? (Leerling/student, ouder, medewerker)</a:t>
            </a:r>
          </a:p>
          <a:p>
            <a:pPr marL="488950" indent="-342900">
              <a:spcBef>
                <a:spcPts val="540"/>
              </a:spcBef>
            </a:pPr>
            <a:r>
              <a:rPr lang="nl-NL">
                <a:latin typeface="+mn-lt"/>
              </a:rPr>
              <a:t>Wat zijn de belangrijkste ontwerpbeslissingen die zijn genomen om deze persoonsgegevens te beschermen?</a:t>
            </a:r>
          </a:p>
          <a:p>
            <a:pPr marL="488950" indent="-342900">
              <a:spcBef>
                <a:spcPts val="540"/>
              </a:spcBef>
            </a:pPr>
            <a:r>
              <a:rPr lang="nl-NL">
                <a:latin typeface="+mn-lt"/>
              </a:rPr>
              <a:t>Welke belangrijke uitdagingen en design issues staan nog open?</a:t>
            </a:r>
          </a:p>
          <a:p>
            <a:pPr marL="274320" indent="-128270">
              <a:spcBef>
                <a:spcPts val="540"/>
              </a:spcBef>
              <a:buNone/>
            </a:pPr>
            <a:endParaRPr lang="nl-NL">
              <a:latin typeface="+mn-lt"/>
            </a:endParaRPr>
          </a:p>
        </p:txBody>
      </p:sp>
      <p:sp>
        <p:nvSpPr>
          <p:cNvPr id="2" name="Tijdelijke aanduiding voor tekst 1">
            <a:extLst>
              <a:ext uri="{FF2B5EF4-FFF2-40B4-BE49-F238E27FC236}">
                <a16:creationId xmlns:a16="http://schemas.microsoft.com/office/drawing/2014/main" id="{D5EAC3C3-7436-7E01-BF93-C4764624EA99}"/>
              </a:ext>
            </a:extLst>
          </p:cNvPr>
          <p:cNvSpPr>
            <a:spLocks noGrp="1"/>
          </p:cNvSpPr>
          <p:nvPr>
            <p:ph type="body" sz="quarter" idx="13"/>
          </p:nvPr>
        </p:nvSpPr>
        <p:spPr/>
        <p:txBody>
          <a:bodyPr/>
          <a:lstStyle/>
          <a:p>
            <a:r>
              <a:rPr lang="nl-NL" sz="1800" b="1" dirty="0"/>
              <a:t>Leeroverzicht</a:t>
            </a:r>
            <a:endParaRPr lang="nl-N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2848758916"/>
              </p:ext>
            </p:extLst>
          </p:nvPr>
        </p:nvGraphicFramePr>
        <p:xfrm>
          <a:off x="335360" y="1085850"/>
          <a:ext cx="11521280" cy="5708441"/>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2125688">
                <a:tc>
                  <a:txBody>
                    <a:bodyPr/>
                    <a:lstStyle/>
                    <a:p>
                      <a:pPr marL="0" lvl="0" indent="0" algn="ctr" rtl="0">
                        <a:spcBef>
                          <a:spcPts val="0"/>
                        </a:spcBef>
                        <a:spcAft>
                          <a:spcPts val="0"/>
                        </a:spcAft>
                        <a:buNone/>
                      </a:pPr>
                      <a:r>
                        <a:rPr lang="nl-NL" sz="1600" b="1" dirty="0"/>
                        <a:t>Persoonsgegevens</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r>
                        <a:rPr lang="nl-NL" sz="1400" dirty="0"/>
                        <a:t>Op dit moment worden geen persoonsgegevens verwerkt op Leeroverzicht. Onderdeel van de doorontwikkeling is personalisatie, met het creëren van de mogelijkheid voor de gebruikers om met een persoonlijk account in te loggen. Op dat moment is de bescherming van persoonsgegevens uiteraard van groot belang. </a:t>
                      </a:r>
                    </a:p>
                    <a:p>
                      <a:pPr marL="165100" lvl="0" indent="0" algn="l" rtl="0">
                        <a:spcBef>
                          <a:spcPts val="0"/>
                        </a:spcBef>
                        <a:spcAft>
                          <a:spcPts val="0"/>
                        </a:spcAft>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0005">
                <a:tc>
                  <a:txBody>
                    <a:bodyPr/>
                    <a:lstStyle/>
                    <a:p>
                      <a:pPr algn="ctr"/>
                      <a:endParaRPr lang="nl-NL" sz="1600" b="1" i="0" u="none" strike="noStrike" cap="none" dirty="0">
                        <a:solidFill>
                          <a:srgbClr val="000000"/>
                        </a:solidFill>
                        <a:latin typeface="Arial"/>
                        <a:cs typeface="Arial"/>
                        <a:sym typeface="Arial"/>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88274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20216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05C4C-A917-A0E8-4F0D-C0F131F83718}"/>
              </a:ext>
            </a:extLst>
          </p:cNvPr>
          <p:cNvSpPr>
            <a:spLocks noGrp="1"/>
          </p:cNvSpPr>
          <p:nvPr>
            <p:ph type="title"/>
          </p:nvPr>
        </p:nvSpPr>
        <p:spPr/>
        <p:txBody>
          <a:bodyPr/>
          <a:lstStyle/>
          <a:p>
            <a:r>
              <a:rPr lang="nl-NL"/>
              <a:t>Toelichting Informatiebeveiliging</a:t>
            </a:r>
          </a:p>
        </p:txBody>
      </p:sp>
      <p:sp>
        <p:nvSpPr>
          <p:cNvPr id="4" name="Tijdelijke aanduiding voor tekst 3">
            <a:extLst>
              <a:ext uri="{FF2B5EF4-FFF2-40B4-BE49-F238E27FC236}">
                <a16:creationId xmlns:a16="http://schemas.microsoft.com/office/drawing/2014/main" id="{DA5D1AA6-E628-6043-F09D-5681584C62FD}"/>
              </a:ext>
            </a:extLst>
          </p:cNvPr>
          <p:cNvSpPr>
            <a:spLocks noGrp="1"/>
          </p:cNvSpPr>
          <p:nvPr>
            <p:ph type="body" idx="1"/>
          </p:nvPr>
        </p:nvSpPr>
        <p:spPr/>
        <p:txBody>
          <a:bodyPr/>
          <a:lstStyle/>
          <a:p>
            <a:pPr marL="38100" indent="0">
              <a:buNone/>
            </a:pPr>
            <a:r>
              <a:rPr lang="nl-NL"/>
              <a:t>Beschikbaarheid:</a:t>
            </a:r>
          </a:p>
          <a:p>
            <a:r>
              <a:rPr lang="nl-NL"/>
              <a:t>&lt;Geef een korte toelichting over de belangrijkste beschikbaarheidseisen en –risico's voor het initiatief&gt;</a:t>
            </a:r>
          </a:p>
          <a:p>
            <a:pPr marL="38100" indent="0">
              <a:buNone/>
            </a:pPr>
            <a:endParaRPr lang="nl-NL"/>
          </a:p>
          <a:p>
            <a:pPr marL="38100" indent="0">
              <a:buNone/>
            </a:pPr>
            <a:r>
              <a:rPr lang="nl-NL"/>
              <a:t>Integriteit:</a:t>
            </a:r>
          </a:p>
          <a:p>
            <a:pPr marL="381000" indent="-342900"/>
            <a:r>
              <a:rPr lang="nl-NL"/>
              <a:t>&lt;Geef een korte toelichting over de belangrijkste integriteitseisen en –risico's voor het initiatief&gt;</a:t>
            </a:r>
          </a:p>
          <a:p>
            <a:pPr marL="38100" indent="0">
              <a:buNone/>
            </a:pPr>
            <a:endParaRPr lang="nl-NL"/>
          </a:p>
          <a:p>
            <a:pPr marL="38100" indent="0">
              <a:buNone/>
            </a:pPr>
            <a:r>
              <a:rPr lang="nl-NL"/>
              <a:t>Vertrouwelijkheid:</a:t>
            </a:r>
          </a:p>
          <a:p>
            <a:pPr marL="381000" indent="-342900"/>
            <a:r>
              <a:rPr lang="nl-NL"/>
              <a:t>&lt;Geef een korte toelichting over de belangrijkste vertrouwelijkheidseisen en –risico's voor het initiatief&gt;</a:t>
            </a:r>
          </a:p>
        </p:txBody>
      </p:sp>
      <p:sp>
        <p:nvSpPr>
          <p:cNvPr id="5" name="Tijdelijke aanduiding voor tekst 4">
            <a:extLst>
              <a:ext uri="{FF2B5EF4-FFF2-40B4-BE49-F238E27FC236}">
                <a16:creationId xmlns:a16="http://schemas.microsoft.com/office/drawing/2014/main" id="{C8FDBD97-94EA-6558-7E57-2F57C99E9571}"/>
              </a:ext>
            </a:extLst>
          </p:cNvPr>
          <p:cNvSpPr>
            <a:spLocks noGrp="1"/>
          </p:cNvSpPr>
          <p:nvPr>
            <p:ph type="body" sz="quarter" idx="13"/>
          </p:nvPr>
        </p:nvSpPr>
        <p:spPr/>
        <p:txBody>
          <a:bodyPr/>
          <a:lstStyle/>
          <a:p>
            <a:r>
              <a:rPr lang="nl-NL" sz="1800" b="1" dirty="0"/>
              <a:t>Leeroverzicht</a:t>
            </a:r>
            <a:endParaRPr lang="nl-NL" dirty="0"/>
          </a:p>
        </p:txBody>
      </p:sp>
    </p:spTree>
    <p:extLst>
      <p:ext uri="{BB962C8B-B14F-4D97-AF65-F5344CB8AC3E}">
        <p14:creationId xmlns:p14="http://schemas.microsoft.com/office/powerpoint/2010/main" val="1810921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174638039"/>
              </p:ext>
            </p:extLst>
          </p:nvPr>
        </p:nvGraphicFramePr>
        <p:xfrm>
          <a:off x="335360" y="1085850"/>
          <a:ext cx="11521280" cy="5708441"/>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2125688">
                <a:tc>
                  <a:txBody>
                    <a:bodyPr/>
                    <a:lstStyle/>
                    <a:p>
                      <a:pPr marL="0" lvl="0" indent="0" algn="ctr" rtl="0">
                        <a:spcBef>
                          <a:spcPts val="0"/>
                        </a:spcBef>
                        <a:spcAft>
                          <a:spcPts val="0"/>
                        </a:spcAft>
                        <a:buNone/>
                      </a:pPr>
                      <a:r>
                        <a:rPr lang="nl-NL" sz="1600" b="1" dirty="0"/>
                        <a:t>Beschikbaarheid</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a:t>Leeroverzicht is in principe 24/7 beschikbaar, maar er zijn op dit moment geen keiharde beschikbaarheidseisen omdat er geen processen met fatale data van afhankelijk zijn.</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0005">
                <a:tc>
                  <a:txBody>
                    <a:bodyPr/>
                    <a:lstStyle/>
                    <a:p>
                      <a:pPr algn="ctr"/>
                      <a:r>
                        <a:rPr lang="nl-NL" sz="1600" b="1" i="0" u="none" strike="noStrike" cap="none" dirty="0">
                          <a:solidFill>
                            <a:srgbClr val="000000"/>
                          </a:solidFill>
                          <a:latin typeface="Arial"/>
                          <a:cs typeface="Arial"/>
                          <a:sym typeface="Arial"/>
                        </a:rPr>
                        <a:t>Security</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marR="0" lvl="0" indent="0" algn="l" defTabSz="914400" rtl="0" eaLnBrk="1" fontAlgn="auto" latinLnBrk="0" hangingPunct="1">
                        <a:lnSpc>
                          <a:spcPct val="120000"/>
                        </a:lnSpc>
                        <a:spcBef>
                          <a:spcPts val="0"/>
                        </a:spcBef>
                        <a:spcAft>
                          <a:spcPts val="0"/>
                        </a:spcAft>
                        <a:buClr>
                          <a:srgbClr val="000000"/>
                        </a:buClr>
                        <a:buSzPts val="1000"/>
                        <a:buFont typeface="Arial"/>
                        <a:buNone/>
                        <a:tabLst/>
                        <a:defRPr/>
                      </a:pPr>
                      <a:r>
                        <a:rPr lang="nl-NL" sz="1400" dirty="0"/>
                        <a:t>De security eisen van Leeroverzicht zijn uitgebreid beschreven. </a:t>
                      </a:r>
                    </a:p>
                    <a:p>
                      <a:pPr marL="165100" lvl="0" indent="0" algn="l" rtl="0">
                        <a:lnSpc>
                          <a:spcPct val="120000"/>
                        </a:lnSpc>
                        <a:spcBef>
                          <a:spcPts val="0"/>
                        </a:spcBef>
                        <a:spcAft>
                          <a:spcPts val="0"/>
                        </a:spcAft>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88274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450305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05C4C-A917-A0E8-4F0D-C0F131F83718}"/>
              </a:ext>
            </a:extLst>
          </p:cNvPr>
          <p:cNvSpPr>
            <a:spLocks noGrp="1"/>
          </p:cNvSpPr>
          <p:nvPr>
            <p:ph type="title"/>
          </p:nvPr>
        </p:nvSpPr>
        <p:spPr/>
        <p:txBody>
          <a:bodyPr/>
          <a:lstStyle/>
          <a:p>
            <a:r>
              <a:rPr lang="nl-NL"/>
              <a:t>Toelichting Informatiebeveiliging</a:t>
            </a:r>
          </a:p>
        </p:txBody>
      </p:sp>
      <p:sp>
        <p:nvSpPr>
          <p:cNvPr id="4" name="Tijdelijke aanduiding voor tekst 3">
            <a:extLst>
              <a:ext uri="{FF2B5EF4-FFF2-40B4-BE49-F238E27FC236}">
                <a16:creationId xmlns:a16="http://schemas.microsoft.com/office/drawing/2014/main" id="{DA5D1AA6-E628-6043-F09D-5681584C62FD}"/>
              </a:ext>
            </a:extLst>
          </p:cNvPr>
          <p:cNvSpPr>
            <a:spLocks noGrp="1"/>
          </p:cNvSpPr>
          <p:nvPr>
            <p:ph type="body" idx="1"/>
          </p:nvPr>
        </p:nvSpPr>
        <p:spPr/>
        <p:txBody>
          <a:bodyPr/>
          <a:lstStyle/>
          <a:p>
            <a:pPr marL="38100" indent="0">
              <a:buNone/>
            </a:pPr>
            <a:r>
              <a:rPr lang="nl-NL"/>
              <a:t>Maatregelen:</a:t>
            </a:r>
          </a:p>
          <a:p>
            <a:pPr marL="488950" indent="-342900">
              <a:spcBef>
                <a:spcPts val="540"/>
              </a:spcBef>
            </a:pPr>
            <a:r>
              <a:rPr lang="nl-NL">
                <a:latin typeface="Arial"/>
                <a:cs typeface="Arial"/>
              </a:rPr>
              <a:t>Wat zijn de belangrijkste ontwerpbeslissingen die zijn genomen om de eerder genoemde risico's af te dekken? </a:t>
            </a:r>
          </a:p>
          <a:p>
            <a:pPr marL="488950" indent="-342900">
              <a:spcBef>
                <a:spcPts val="540"/>
              </a:spcBef>
            </a:pPr>
            <a:r>
              <a:rPr lang="nl-NL">
                <a:latin typeface="Arial"/>
                <a:cs typeface="Arial"/>
              </a:rPr>
              <a:t>Welke belangrijke uitdagingen en design issues staan nog open?</a:t>
            </a:r>
            <a:endParaRPr lang="nl-NL"/>
          </a:p>
          <a:p>
            <a:pPr marL="381000" indent="-342900"/>
            <a:endParaRPr lang="nl-NL"/>
          </a:p>
        </p:txBody>
      </p:sp>
      <p:sp>
        <p:nvSpPr>
          <p:cNvPr id="5" name="Tijdelijke aanduiding voor tekst 4">
            <a:extLst>
              <a:ext uri="{FF2B5EF4-FFF2-40B4-BE49-F238E27FC236}">
                <a16:creationId xmlns:a16="http://schemas.microsoft.com/office/drawing/2014/main" id="{C8FDBD97-94EA-6558-7E57-2F57C99E9571}"/>
              </a:ext>
            </a:extLst>
          </p:cNvPr>
          <p:cNvSpPr>
            <a:spLocks noGrp="1"/>
          </p:cNvSpPr>
          <p:nvPr>
            <p:ph type="body" sz="quarter" idx="13"/>
          </p:nvPr>
        </p:nvSpPr>
        <p:spPr/>
        <p:txBody>
          <a:bodyPr/>
          <a:lstStyle/>
          <a:p>
            <a:r>
              <a:rPr lang="nl-NL" sz="1800" b="1"/>
              <a:t>&lt;Naam initiatief&gt;</a:t>
            </a:r>
            <a:endParaRPr lang="nl-NL"/>
          </a:p>
        </p:txBody>
      </p:sp>
    </p:spTree>
    <p:extLst>
      <p:ext uri="{BB962C8B-B14F-4D97-AF65-F5344CB8AC3E}">
        <p14:creationId xmlns:p14="http://schemas.microsoft.com/office/powerpoint/2010/main" val="1115687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2129399203"/>
              </p:ext>
            </p:extLst>
          </p:nvPr>
        </p:nvGraphicFramePr>
        <p:xfrm>
          <a:off x="335360" y="1085850"/>
          <a:ext cx="11521280" cy="5708441"/>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2125688">
                <a:tc>
                  <a:txBody>
                    <a:bodyPr/>
                    <a:lstStyle/>
                    <a:p>
                      <a:pPr marL="0" lvl="0" indent="0" algn="ctr" rtl="0">
                        <a:spcBef>
                          <a:spcPts val="0"/>
                        </a:spcBef>
                        <a:spcAft>
                          <a:spcPts val="0"/>
                        </a:spcAft>
                        <a:buNone/>
                      </a:pPr>
                      <a:r>
                        <a:rPr lang="nl-NL" sz="1600" b="1" dirty="0"/>
                        <a:t>Security risico’s</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a:t>De security risico’s worden gemanaged door security specialisten, op basis van de eisen en door middel van </a:t>
                      </a:r>
                      <a:r>
                        <a:rPr lang="nl-NL" sz="1400" dirty="0" err="1"/>
                        <a:t>controls</a:t>
                      </a:r>
                      <a:r>
                        <a:rPr lang="nl-NL" sz="1400" dirty="0"/>
                        <a:t>, testen en externe audits</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0005">
                <a:tc>
                  <a:txBody>
                    <a:bodyPr/>
                    <a:lstStyle/>
                    <a:p>
                      <a:pPr algn="ctr"/>
                      <a:r>
                        <a:rPr lang="nl-NL" sz="1600" b="1" i="0" u="none" strike="noStrike" cap="none" dirty="0">
                          <a:solidFill>
                            <a:srgbClr val="000000"/>
                          </a:solidFill>
                          <a:latin typeface="Arial"/>
                          <a:cs typeface="Arial"/>
                          <a:sym typeface="Arial"/>
                        </a:rPr>
                        <a:t>Persoonsgegevens</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r>
                        <a:rPr lang="nl-NL" sz="1400" dirty="0"/>
                        <a:t>Zodra persoonsgegevens zullen worden verwerkt, zullen de bijbehorende maatregelen worden genomen.</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88274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14888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05C4C-A917-A0E8-4F0D-C0F131F83718}"/>
              </a:ext>
            </a:extLst>
          </p:cNvPr>
          <p:cNvSpPr>
            <a:spLocks noGrp="1"/>
          </p:cNvSpPr>
          <p:nvPr>
            <p:ph type="title"/>
          </p:nvPr>
        </p:nvSpPr>
        <p:spPr/>
        <p:txBody>
          <a:bodyPr/>
          <a:lstStyle/>
          <a:p>
            <a:r>
              <a:rPr lang="nl-NL"/>
              <a:t>Toelichting Interoperabiliteit</a:t>
            </a:r>
          </a:p>
        </p:txBody>
      </p:sp>
      <p:sp>
        <p:nvSpPr>
          <p:cNvPr id="4" name="Tijdelijke aanduiding voor tekst 3">
            <a:extLst>
              <a:ext uri="{FF2B5EF4-FFF2-40B4-BE49-F238E27FC236}">
                <a16:creationId xmlns:a16="http://schemas.microsoft.com/office/drawing/2014/main" id="{4D6E319F-91F5-8A86-281A-0C9509D09631}"/>
              </a:ext>
            </a:extLst>
          </p:cNvPr>
          <p:cNvSpPr>
            <a:spLocks noGrp="1"/>
          </p:cNvSpPr>
          <p:nvPr>
            <p:ph type="body" idx="1"/>
          </p:nvPr>
        </p:nvSpPr>
        <p:spPr/>
        <p:txBody>
          <a:bodyPr/>
          <a:lstStyle/>
          <a:p>
            <a:r>
              <a:rPr lang="nl-NL"/>
              <a:t>Technische interoperabiliteit</a:t>
            </a:r>
          </a:p>
          <a:p>
            <a:pPr lvl="1"/>
            <a:r>
              <a:rPr lang="nl-NL"/>
              <a:t>Licht toe hoe technische interoperabiliteit wordt gewaarborgd (m.a.w. of en hoe het transport en de uitwisseling van berichten en gegevens op afspraken en standaarden wordt gebaseerd)</a:t>
            </a:r>
          </a:p>
          <a:p>
            <a:pPr lvl="1"/>
            <a:endParaRPr lang="nl-NL"/>
          </a:p>
          <a:p>
            <a:r>
              <a:rPr lang="nl-NL"/>
              <a:t>Semantische interoperabiliteit</a:t>
            </a:r>
          </a:p>
          <a:p>
            <a:pPr lvl="1">
              <a:buSzPts val="2800"/>
            </a:pPr>
            <a:r>
              <a:rPr lang="nl-NL"/>
              <a:t>Licht toe hoe semantische interoperabiliteit wordt gewaarborgd (m.a.w. of en hoe een gemeenschappelijke taal in processen, berichten en gegevens wordt gehanteerd, ook in relatie tot andere afspraken en initiatieven)</a:t>
            </a:r>
          </a:p>
          <a:p>
            <a:pPr lvl="1">
              <a:buSzPts val="2800"/>
            </a:pPr>
            <a:endParaRPr lang="nl-NL"/>
          </a:p>
          <a:p>
            <a:pPr>
              <a:buSzPts val="2800"/>
            </a:pPr>
            <a:r>
              <a:rPr lang="nl-NL"/>
              <a:t>Procesinteroperabiliteit</a:t>
            </a:r>
          </a:p>
          <a:p>
            <a:pPr lvl="1">
              <a:buSzPts val="2800"/>
            </a:pPr>
            <a:r>
              <a:rPr lang="nl-NL"/>
              <a:t>Licht toe hoe procesinteroperabiliteit wordt gewaarborgd (m.a.w. of en hoe ketenpartijen hun deel van een ketenproces zo invullen dat die invulling aansluit op de rest van het ketenproces / andere partijen).</a:t>
            </a:r>
          </a:p>
          <a:p>
            <a:pPr lvl="1">
              <a:buSzPts val="2800"/>
            </a:pPr>
            <a:endParaRPr lang="nl-NL"/>
          </a:p>
          <a:p>
            <a:pPr lvl="1">
              <a:buSzPts val="2800"/>
            </a:pPr>
            <a:endParaRPr lang="nl-NL"/>
          </a:p>
        </p:txBody>
      </p:sp>
      <p:sp>
        <p:nvSpPr>
          <p:cNvPr id="5" name="Tijdelijke aanduiding voor tekst 4">
            <a:extLst>
              <a:ext uri="{FF2B5EF4-FFF2-40B4-BE49-F238E27FC236}">
                <a16:creationId xmlns:a16="http://schemas.microsoft.com/office/drawing/2014/main" id="{E27DFDF1-E9B4-2EF6-A794-8EF7CD17E63D}"/>
              </a:ext>
            </a:extLst>
          </p:cNvPr>
          <p:cNvSpPr>
            <a:spLocks noGrp="1"/>
          </p:cNvSpPr>
          <p:nvPr>
            <p:ph type="body" sz="quarter" idx="13"/>
          </p:nvPr>
        </p:nvSpPr>
        <p:spPr/>
        <p:txBody>
          <a:bodyPr/>
          <a:lstStyle/>
          <a:p>
            <a:r>
              <a:rPr lang="nl-NL" sz="1800" b="1" dirty="0"/>
              <a:t>Leeroverzicht</a:t>
            </a:r>
            <a:endParaRPr lang="nl-NL" dirty="0"/>
          </a:p>
        </p:txBody>
      </p:sp>
    </p:spTree>
    <p:extLst>
      <p:ext uri="{BB962C8B-B14F-4D97-AF65-F5344CB8AC3E}">
        <p14:creationId xmlns:p14="http://schemas.microsoft.com/office/powerpoint/2010/main" val="2652367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ctr" anchorCtr="0">
            <a:noAutofit/>
          </a:bodyPr>
          <a:lstStyle/>
          <a:p>
            <a:r>
              <a:rPr lang="nl-NL"/>
              <a:t>Doel en toelichting vergelijkingsraamwerk</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 initiatief</a:t>
            </a:r>
          </a:p>
        </p:txBody>
      </p:sp>
      <p:sp>
        <p:nvSpPr>
          <p:cNvPr id="2" name="Tekstvak 1">
            <a:extLst>
              <a:ext uri="{FF2B5EF4-FFF2-40B4-BE49-F238E27FC236}">
                <a16:creationId xmlns:a16="http://schemas.microsoft.com/office/drawing/2014/main" id="{E6DEC841-B69D-EB75-2752-1608483438B7}"/>
              </a:ext>
            </a:extLst>
          </p:cNvPr>
          <p:cNvSpPr txBox="1"/>
          <p:nvPr/>
        </p:nvSpPr>
        <p:spPr>
          <a:xfrm>
            <a:off x="335360" y="980729"/>
            <a:ext cx="11521280" cy="5420072"/>
          </a:xfrm>
          <a:prstGeom prst="rect">
            <a:avLst/>
          </a:prstGeom>
          <a:noFill/>
        </p:spPr>
        <p:txBody>
          <a:bodyPr wrap="square" lIns="91440" tIns="45720" rIns="91440" bIns="45720" rtlCol="0" anchor="t">
            <a:noAutofit/>
          </a:bodyPr>
          <a:lstStyle/>
          <a:p>
            <a:pPr marL="285750" indent="-285750">
              <a:buFont typeface="Arial" panose="020B0604020202020204" pitchFamily="34" charset="0"/>
              <a:buChar char="•"/>
            </a:pPr>
            <a:r>
              <a:rPr lang="nl-NL" b="1" dirty="0"/>
              <a:t>Doel:</a:t>
            </a:r>
            <a:br>
              <a:rPr lang="nl-NL" b="1" dirty="0"/>
            </a:br>
            <a:r>
              <a:rPr lang="nl-NL" dirty="0"/>
              <a:t>Het vergelijkingsraamwerk is een middel dat bijdraagt aan </a:t>
            </a:r>
            <a:r>
              <a:rPr lang="nl-NL" b="1" dirty="0"/>
              <a:t>inzicht</a:t>
            </a:r>
            <a:r>
              <a:rPr lang="nl-NL" dirty="0"/>
              <a:t> in een keteninitiatief, soms in de vorm van een groeifondstraject. Door bij verschillende initiatieven hetzelfde raamwerk te gebruiken kunnen ‘karakteristieken’ naast elkaar worden gelegd en zo een hulpmiddel zijn bij het creëren van </a:t>
            </a:r>
            <a:r>
              <a:rPr lang="nl-NL" b="1" dirty="0"/>
              <a:t>overzicht</a:t>
            </a:r>
            <a:r>
              <a:rPr lang="nl-NL" dirty="0"/>
              <a:t>. Op basis van overzicht kunnen onderdelen gerelateerd worden om zo de </a:t>
            </a:r>
            <a:r>
              <a:rPr lang="nl-NL" b="1" dirty="0"/>
              <a:t>samenhang </a:t>
            </a:r>
            <a:r>
              <a:rPr lang="nl-NL" dirty="0"/>
              <a:t>te bevorderen.</a:t>
            </a:r>
            <a:br>
              <a:rPr lang="nl-NL" dirty="0"/>
            </a:br>
            <a:endParaRPr lang="nl-NL" dirty="0"/>
          </a:p>
          <a:p>
            <a:pPr marL="285750" indent="-285750">
              <a:buFont typeface="Arial" panose="020B0604020202020204" pitchFamily="34" charset="0"/>
              <a:buChar char="•"/>
            </a:pPr>
            <a:r>
              <a:rPr lang="nl-NL" b="1" dirty="0"/>
              <a:t>Rol van Edustandaard:</a:t>
            </a:r>
            <a:br>
              <a:rPr lang="nl-NL" dirty="0"/>
            </a:br>
            <a:r>
              <a:rPr lang="nl-NL" dirty="0"/>
              <a:t>Faciliteren van de totstandkoming van inzicht, overzicht en samenhang. Dit helpt onnodig dubbel architectuurwerk en tegenstrijdige standaarden of afspraken voorkomen, en bevordert hergebruik en wederzijdse inspiratie.</a:t>
            </a:r>
            <a:br>
              <a:rPr lang="nl-NL" dirty="0"/>
            </a:br>
            <a:endParaRPr lang="nl-NL" dirty="0"/>
          </a:p>
          <a:p>
            <a:pPr marL="285750" indent="-285750">
              <a:buFont typeface="Arial" panose="020B0604020202020204" pitchFamily="34" charset="0"/>
              <a:buChar char="•"/>
            </a:pPr>
            <a:r>
              <a:rPr lang="nl-NL" b="1" dirty="0"/>
              <a:t>Rol van de invuller:</a:t>
            </a:r>
            <a:br>
              <a:rPr lang="nl-NL" dirty="0"/>
            </a:br>
            <a:r>
              <a:rPr lang="nl-NL" dirty="0"/>
              <a:t>De invuller is iemand die de karakteristieken van het initiatief of groeifondstraject kent, deze kan scoren en toelichten.</a:t>
            </a:r>
            <a:br>
              <a:rPr lang="nl-NL" dirty="0"/>
            </a:br>
            <a:endParaRPr lang="nl-NL" dirty="0"/>
          </a:p>
          <a:p>
            <a:pPr marL="285750" indent="-285750">
              <a:buFont typeface="Arial" panose="020B0604020202020204" pitchFamily="34" charset="0"/>
              <a:buChar char="•"/>
            </a:pPr>
            <a:r>
              <a:rPr lang="nl-NL" b="1" dirty="0"/>
              <a:t>Inhoud van het raamwerk:</a:t>
            </a:r>
            <a:br>
              <a:rPr lang="nl-NL" dirty="0"/>
            </a:br>
            <a:r>
              <a:rPr lang="nl-NL" dirty="0"/>
              <a:t>Het vergelijkingsraamwerk kent een open en een meer gesloten deel.</a:t>
            </a:r>
            <a:br>
              <a:rPr lang="nl-NL" dirty="0"/>
            </a:br>
            <a:r>
              <a:rPr lang="nl-NL" dirty="0"/>
              <a:t>Deels is het gebaseerd op de ROSA maar ook daarmee is niet ‘alles’ goed te profileren.</a:t>
            </a:r>
            <a:br>
              <a:rPr lang="nl-NL" dirty="0"/>
            </a:br>
            <a:r>
              <a:rPr lang="nl-NL" dirty="0"/>
              <a:t>Er is daarom ook plaats voor meer open vragen.</a:t>
            </a:r>
            <a:br>
              <a:rPr lang="nl-NL" dirty="0"/>
            </a:br>
            <a:endParaRPr lang="nl-NL" dirty="0"/>
          </a:p>
          <a:p>
            <a:pPr marL="285750" indent="-285750">
              <a:buFont typeface="Arial" panose="020B0604020202020204" pitchFamily="34" charset="0"/>
              <a:buChar char="•"/>
            </a:pPr>
            <a:r>
              <a:rPr lang="nl-NL" b="1" dirty="0"/>
              <a:t>Invullen:</a:t>
            </a:r>
            <a:br>
              <a:rPr lang="nl-NL" b="1" dirty="0"/>
            </a:br>
            <a:r>
              <a:rPr lang="nl-NL" dirty="0"/>
              <a:t>De dia’s met tabellen en open vragen kunnen direct worden ingevuld. Daarnaast is er tussen elke dia met vraag / toelichting, ook een dia toegevoegd waar het antwoord uitgebreider kan worden ingevuld. Verder de expliciete uitnodiging aan de invuller om aspecten die het raamwerk niet bevat, maar toch cruciaal zijn voor het profiel, te vermelden.</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b="1" dirty="0"/>
              <a:t>Publicatie:</a:t>
            </a:r>
          </a:p>
          <a:p>
            <a:pPr marL="284400" lvl="5"/>
            <a:r>
              <a:rPr lang="nl-NL" dirty="0"/>
              <a:t>Vanwege de beoogde doelen van dit instrument (inzichtelijk maken samenhang en versterken van de samenwerking) is dit document na goedkeuring door de invuller open toegankelijk en wordt gepubliceerd op </a:t>
            </a:r>
            <a:r>
              <a:rPr lang="nl-NL" dirty="0">
                <a:hlinkClick r:id="rId3"/>
              </a:rPr>
              <a:t>www.edustandaard.nl</a:t>
            </a:r>
            <a:r>
              <a:rPr lang="nl-NL" dirty="0"/>
              <a:t>. </a:t>
            </a:r>
            <a:br>
              <a:rPr lang="nl-NL" dirty="0"/>
            </a:br>
            <a:endParaRPr lang="nl-NL" dirty="0"/>
          </a:p>
        </p:txBody>
      </p:sp>
    </p:spTree>
    <p:extLst>
      <p:ext uri="{BB962C8B-B14F-4D97-AF65-F5344CB8AC3E}">
        <p14:creationId xmlns:p14="http://schemas.microsoft.com/office/powerpoint/2010/main" val="28468415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2418346965"/>
              </p:ext>
            </p:extLst>
          </p:nvPr>
        </p:nvGraphicFramePr>
        <p:xfrm>
          <a:off x="335360" y="1085850"/>
          <a:ext cx="11521280" cy="5708441"/>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2125688">
                <a:tc>
                  <a:txBody>
                    <a:bodyPr/>
                    <a:lstStyle/>
                    <a:p>
                      <a:pPr marL="0" lvl="0" indent="0" algn="ctr" rtl="0">
                        <a:spcBef>
                          <a:spcPts val="0"/>
                        </a:spcBef>
                        <a:spcAft>
                          <a:spcPts val="0"/>
                        </a:spcAft>
                        <a:buNone/>
                      </a:pPr>
                      <a:r>
                        <a:rPr lang="nl-NL" sz="1600" b="1" dirty="0"/>
                        <a:t>Technische</a:t>
                      </a:r>
                    </a:p>
                    <a:p>
                      <a:pPr marL="0" lvl="0" indent="0" algn="ctr" rtl="0">
                        <a:spcBef>
                          <a:spcPts val="0"/>
                        </a:spcBef>
                        <a:spcAft>
                          <a:spcPts val="0"/>
                        </a:spcAft>
                        <a:buNone/>
                      </a:pPr>
                      <a:r>
                        <a:rPr lang="nl-NL" sz="1600" b="1" dirty="0"/>
                        <a:t>interoperabiliteit</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a:t>Leeroverzicht maakt gebruik van bestaande gegevensuitwisselingen tussen opleiders en EDU-DEX, opleiders en RIO en opleiders en HOVI</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0005">
                <a:tc>
                  <a:txBody>
                    <a:bodyPr/>
                    <a:lstStyle/>
                    <a:p>
                      <a:pPr algn="ctr"/>
                      <a:r>
                        <a:rPr lang="nl-NL" sz="1600" b="1" i="0" u="none" strike="noStrike" cap="none" dirty="0">
                          <a:solidFill>
                            <a:srgbClr val="000000"/>
                          </a:solidFill>
                          <a:latin typeface="Arial"/>
                          <a:cs typeface="Arial"/>
                          <a:sym typeface="Arial"/>
                        </a:rPr>
                        <a:t>Semantische interoperabiliteit</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r>
                        <a:rPr lang="nl-NL" sz="1400" dirty="0"/>
                        <a:t>Leeroverzicht zorgt voor de </a:t>
                      </a:r>
                      <a:r>
                        <a:rPr lang="nl-NL" sz="1400" dirty="0" err="1"/>
                        <a:t>mapping</a:t>
                      </a:r>
                      <a:r>
                        <a:rPr lang="nl-NL" sz="1400" dirty="0"/>
                        <a:t> van de gegevens die van de verschillende bronnen worden ontvangen. </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88274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5070533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05C4C-A917-A0E8-4F0D-C0F131F83718}"/>
              </a:ext>
            </a:extLst>
          </p:cNvPr>
          <p:cNvSpPr>
            <a:spLocks noGrp="1"/>
          </p:cNvSpPr>
          <p:nvPr>
            <p:ph type="title"/>
          </p:nvPr>
        </p:nvSpPr>
        <p:spPr/>
        <p:txBody>
          <a:bodyPr/>
          <a:lstStyle/>
          <a:p>
            <a:r>
              <a:rPr lang="nl-NL"/>
              <a:t>Toelichting IAA</a:t>
            </a:r>
          </a:p>
        </p:txBody>
      </p:sp>
      <p:sp>
        <p:nvSpPr>
          <p:cNvPr id="4" name="Tijdelijke aanduiding voor tekst 3">
            <a:extLst>
              <a:ext uri="{FF2B5EF4-FFF2-40B4-BE49-F238E27FC236}">
                <a16:creationId xmlns:a16="http://schemas.microsoft.com/office/drawing/2014/main" id="{DB5F42F4-4287-B19B-10B2-6A1E06BF1F0A}"/>
              </a:ext>
            </a:extLst>
          </p:cNvPr>
          <p:cNvSpPr>
            <a:spLocks noGrp="1"/>
          </p:cNvSpPr>
          <p:nvPr>
            <p:ph type="body" idx="1"/>
          </p:nvPr>
        </p:nvSpPr>
        <p:spPr/>
        <p:txBody>
          <a:bodyPr/>
          <a:lstStyle/>
          <a:p>
            <a:pPr marL="488950" indent="-342900">
              <a:spcBef>
                <a:spcPts val="540"/>
              </a:spcBef>
            </a:pPr>
            <a:r>
              <a:rPr lang="nl-NL">
                <a:latin typeface="Arial"/>
                <a:cs typeface="Arial"/>
              </a:rPr>
              <a:t>Wat zijn de belangrijkste ontwerpbeslissingen die zijn genomen t.a.v. Identificatie, Authenticatie en Autorisatie? Licht daarbij (in ieder geval) toe:</a:t>
            </a:r>
            <a:endParaRPr lang="en-US">
              <a:latin typeface="Arial"/>
              <a:cs typeface="Arial"/>
            </a:endParaRPr>
          </a:p>
          <a:p>
            <a:pPr lvl="1"/>
            <a:r>
              <a:rPr lang="nl-NL">
                <a:latin typeface="Arial"/>
                <a:cs typeface="Arial"/>
              </a:rPr>
              <a:t>Hoe entiteiten (personen, organisaties) worden geïdentificeerd</a:t>
            </a:r>
            <a:endParaRPr lang="en-US">
              <a:latin typeface="Arial"/>
              <a:cs typeface="Arial"/>
            </a:endParaRPr>
          </a:p>
          <a:p>
            <a:pPr lvl="2"/>
            <a:r>
              <a:rPr lang="nl-NL">
                <a:latin typeface="Arial"/>
                <a:cs typeface="Arial"/>
              </a:rPr>
              <a:t>In bericht- en gegevensuitwisselingen (M2M)</a:t>
            </a:r>
            <a:endParaRPr lang="en-US">
              <a:latin typeface="Arial"/>
              <a:cs typeface="Arial"/>
            </a:endParaRPr>
          </a:p>
          <a:p>
            <a:pPr lvl="2"/>
            <a:r>
              <a:rPr lang="nl-NL">
                <a:latin typeface="Arial"/>
                <a:cs typeface="Arial"/>
              </a:rPr>
              <a:t>In toegang tot systemen en informatie (H2M)</a:t>
            </a:r>
            <a:endParaRPr lang="en-US">
              <a:latin typeface="Arial"/>
              <a:cs typeface="Arial"/>
            </a:endParaRPr>
          </a:p>
          <a:p>
            <a:pPr lvl="1"/>
            <a:r>
              <a:rPr lang="nl-NL">
                <a:latin typeface="Arial"/>
                <a:cs typeface="Arial"/>
              </a:rPr>
              <a:t>Hoe toegang (tot systemen en informatie) binnen het initiatief wordt georganiseerd</a:t>
            </a:r>
            <a:endParaRPr lang="en-US">
              <a:latin typeface="Arial"/>
              <a:cs typeface="Arial"/>
            </a:endParaRPr>
          </a:p>
          <a:p>
            <a:pPr lvl="2"/>
            <a:r>
              <a:rPr lang="nl-NL">
                <a:latin typeface="Arial"/>
                <a:cs typeface="Arial"/>
              </a:rPr>
              <a:t>M2M</a:t>
            </a:r>
            <a:endParaRPr lang="en-US">
              <a:latin typeface="Arial"/>
              <a:cs typeface="Arial"/>
            </a:endParaRPr>
          </a:p>
          <a:p>
            <a:pPr lvl="3"/>
            <a:r>
              <a:rPr lang="nl-NL">
                <a:latin typeface="Arial"/>
                <a:cs typeface="Arial"/>
              </a:rPr>
              <a:t>Bijv. Toepassing van een bepaald </a:t>
            </a:r>
            <a:r>
              <a:rPr lang="nl-NL" err="1">
                <a:latin typeface="Arial"/>
                <a:cs typeface="Arial"/>
              </a:rPr>
              <a:t>Edukoppeling</a:t>
            </a:r>
            <a:r>
              <a:rPr lang="nl-NL">
                <a:latin typeface="Arial"/>
                <a:cs typeface="Arial"/>
              </a:rPr>
              <a:t>-profiel</a:t>
            </a:r>
            <a:endParaRPr lang="en-US">
              <a:latin typeface="Arial"/>
              <a:cs typeface="Arial"/>
            </a:endParaRPr>
          </a:p>
          <a:p>
            <a:pPr lvl="2"/>
            <a:r>
              <a:rPr lang="nl-NL">
                <a:latin typeface="Arial"/>
                <a:cs typeface="Arial"/>
              </a:rPr>
              <a:t>H2M</a:t>
            </a:r>
            <a:endParaRPr lang="en-US">
              <a:latin typeface="Arial"/>
              <a:cs typeface="Arial"/>
            </a:endParaRPr>
          </a:p>
          <a:p>
            <a:pPr lvl="3"/>
            <a:r>
              <a:rPr lang="nl-NL">
                <a:latin typeface="Arial"/>
                <a:cs typeface="Arial"/>
              </a:rPr>
              <a:t>Bijv. Aansluiting op Entree, </a:t>
            </a:r>
            <a:r>
              <a:rPr lang="nl-NL" err="1">
                <a:latin typeface="Arial"/>
                <a:cs typeface="Arial"/>
              </a:rPr>
              <a:t>SURFConext</a:t>
            </a:r>
          </a:p>
          <a:p>
            <a:pPr marL="488950" indent="-342900">
              <a:spcBef>
                <a:spcPts val="540"/>
              </a:spcBef>
            </a:pPr>
            <a:r>
              <a:rPr lang="nl-NL">
                <a:latin typeface="Arial"/>
                <a:cs typeface="Arial"/>
              </a:rPr>
              <a:t>Welke belangrijke uitdagingen en design issues t.a.v. IAA staan nog open?</a:t>
            </a:r>
            <a:endParaRPr lang="nl-NL"/>
          </a:p>
          <a:p>
            <a:pPr lvl="1">
              <a:buSzPts val="2800"/>
            </a:pPr>
            <a:endParaRPr lang="nl-NL"/>
          </a:p>
          <a:p>
            <a:pPr lvl="1">
              <a:buSzPts val="2800"/>
            </a:pPr>
            <a:endParaRPr lang="nl-NL"/>
          </a:p>
        </p:txBody>
      </p:sp>
      <p:sp>
        <p:nvSpPr>
          <p:cNvPr id="5" name="Tijdelijke aanduiding voor tekst 4">
            <a:extLst>
              <a:ext uri="{FF2B5EF4-FFF2-40B4-BE49-F238E27FC236}">
                <a16:creationId xmlns:a16="http://schemas.microsoft.com/office/drawing/2014/main" id="{5311BE0C-9471-3153-279A-D4CE2D8CB839}"/>
              </a:ext>
            </a:extLst>
          </p:cNvPr>
          <p:cNvSpPr>
            <a:spLocks noGrp="1"/>
          </p:cNvSpPr>
          <p:nvPr>
            <p:ph type="body" sz="quarter" idx="13"/>
          </p:nvPr>
        </p:nvSpPr>
        <p:spPr/>
        <p:txBody>
          <a:bodyPr/>
          <a:lstStyle/>
          <a:p>
            <a:r>
              <a:rPr lang="nl-NL" sz="1800" b="1" dirty="0"/>
              <a:t>Leeroverzicht</a:t>
            </a:r>
            <a:endParaRPr lang="nl-NL" dirty="0"/>
          </a:p>
        </p:txBody>
      </p:sp>
    </p:spTree>
    <p:extLst>
      <p:ext uri="{BB962C8B-B14F-4D97-AF65-F5344CB8AC3E}">
        <p14:creationId xmlns:p14="http://schemas.microsoft.com/office/powerpoint/2010/main" val="667655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252021161"/>
              </p:ext>
            </p:extLst>
          </p:nvPr>
        </p:nvGraphicFramePr>
        <p:xfrm>
          <a:off x="335360" y="1085850"/>
          <a:ext cx="11521280" cy="5708441"/>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2125688">
                <a:tc>
                  <a:txBody>
                    <a:bodyPr/>
                    <a:lstStyle/>
                    <a:p>
                      <a:pPr marL="0" lvl="0" indent="0" algn="ctr" rtl="0">
                        <a:spcBef>
                          <a:spcPts val="0"/>
                        </a:spcBef>
                        <a:spcAft>
                          <a:spcPts val="0"/>
                        </a:spcAft>
                        <a:buNone/>
                      </a:pPr>
                      <a:endParaRPr lang="nl-NL" sz="1600" b="1" dirty="0"/>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0005">
                <a:tc>
                  <a:txBody>
                    <a:bodyPr/>
                    <a:lstStyle/>
                    <a:p>
                      <a:pPr algn="ctr"/>
                      <a:endParaRPr lang="nl-NL" sz="1600" b="1" i="0" u="none" strike="noStrike" cap="none" dirty="0">
                        <a:solidFill>
                          <a:srgbClr val="000000"/>
                        </a:solidFill>
                        <a:latin typeface="Arial"/>
                        <a:cs typeface="Arial"/>
                        <a:sym typeface="Arial"/>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882748">
                <a:tc>
                  <a:txBody>
                    <a:bodyPr/>
                    <a:lstStyle/>
                    <a:p>
                      <a:pPr marL="0" lvl="0" indent="0" algn="ctr" rtl="0">
                        <a:spcBef>
                          <a:spcPts val="0"/>
                        </a:spcBef>
                        <a:spcAft>
                          <a:spcPts val="0"/>
                        </a:spcAft>
                        <a:buNone/>
                      </a:pPr>
                      <a:endParaRPr lang="nl-NL" sz="1600" b="1" dirty="0"/>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61455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05C4C-A917-A0E8-4F0D-C0F131F83718}"/>
              </a:ext>
            </a:extLst>
          </p:cNvPr>
          <p:cNvSpPr>
            <a:spLocks noGrp="1"/>
          </p:cNvSpPr>
          <p:nvPr>
            <p:ph type="title"/>
          </p:nvPr>
        </p:nvSpPr>
        <p:spPr/>
        <p:txBody>
          <a:bodyPr/>
          <a:lstStyle/>
          <a:p>
            <a:r>
              <a:rPr lang="nl-NL"/>
              <a:t>Toelichting M2M-interactie</a:t>
            </a:r>
          </a:p>
        </p:txBody>
      </p:sp>
      <p:sp>
        <p:nvSpPr>
          <p:cNvPr id="4" name="Tijdelijke aanduiding voor tekst 3">
            <a:extLst>
              <a:ext uri="{FF2B5EF4-FFF2-40B4-BE49-F238E27FC236}">
                <a16:creationId xmlns:a16="http://schemas.microsoft.com/office/drawing/2014/main" id="{DB5F42F4-4287-B19B-10B2-6A1E06BF1F0A}"/>
              </a:ext>
            </a:extLst>
          </p:cNvPr>
          <p:cNvSpPr>
            <a:spLocks noGrp="1"/>
          </p:cNvSpPr>
          <p:nvPr>
            <p:ph type="body" idx="1"/>
          </p:nvPr>
        </p:nvSpPr>
        <p:spPr/>
        <p:txBody>
          <a:bodyPr/>
          <a:lstStyle/>
          <a:p>
            <a:pPr marL="488950" indent="-342900">
              <a:spcBef>
                <a:spcPts val="540"/>
              </a:spcBef>
            </a:pPr>
            <a:r>
              <a:rPr lang="nl-NL">
                <a:latin typeface="Arial"/>
                <a:cs typeface="Arial"/>
              </a:rPr>
              <a:t>Wat zijn de belangrijkste ontwerpbeslissingen die zijn genomen t.a.v. M2M-interactie? Licht daarbij (in ieder geval) toe:</a:t>
            </a:r>
            <a:endParaRPr lang="en-US">
              <a:latin typeface="Arial"/>
              <a:cs typeface="Arial"/>
            </a:endParaRPr>
          </a:p>
          <a:p>
            <a:pPr lvl="1"/>
            <a:r>
              <a:rPr lang="nl-NL">
                <a:latin typeface="Arial"/>
                <a:cs typeface="Arial"/>
              </a:rPr>
              <a:t>Wat de belangrijkste transactiepatronen zijn (</a:t>
            </a:r>
            <a:r>
              <a:rPr lang="nl-NL" err="1">
                <a:latin typeface="Arial"/>
                <a:cs typeface="Arial"/>
              </a:rPr>
              <a:t>request</a:t>
            </a:r>
            <a:r>
              <a:rPr lang="nl-NL">
                <a:latin typeface="Arial"/>
                <a:cs typeface="Arial"/>
              </a:rPr>
              <a:t>-response, events, hub-</a:t>
            </a:r>
            <a:r>
              <a:rPr lang="nl-NL" err="1">
                <a:latin typeface="Arial"/>
                <a:cs typeface="Arial"/>
              </a:rPr>
              <a:t>spoke</a:t>
            </a:r>
            <a:r>
              <a:rPr lang="nl-NL">
                <a:latin typeface="Arial"/>
                <a:cs typeface="Arial"/>
              </a:rPr>
              <a:t>, etc.)</a:t>
            </a:r>
            <a:endParaRPr lang="en-US">
              <a:latin typeface="Arial"/>
              <a:cs typeface="Arial"/>
            </a:endParaRPr>
          </a:p>
          <a:p>
            <a:pPr marL="488950" indent="-342900">
              <a:spcBef>
                <a:spcPts val="540"/>
              </a:spcBef>
            </a:pPr>
            <a:r>
              <a:rPr lang="nl-NL">
                <a:latin typeface="Arial"/>
                <a:cs typeface="Arial"/>
              </a:rPr>
              <a:t>Welke belangrijke uitdagingen en design issues t.a.v. M2M-interactie staan nog open?</a:t>
            </a:r>
          </a:p>
          <a:p>
            <a:pPr lvl="1"/>
            <a:endParaRPr lang="nl-NL">
              <a:latin typeface="Arial"/>
              <a:cs typeface="Arial"/>
            </a:endParaRPr>
          </a:p>
          <a:p>
            <a:endParaRPr lang="nl-NL"/>
          </a:p>
          <a:p>
            <a:pPr marL="38100" indent="0">
              <a:buNone/>
            </a:pPr>
            <a:endParaRPr lang="nl-NL"/>
          </a:p>
          <a:p>
            <a:endParaRPr lang="nl-NL"/>
          </a:p>
        </p:txBody>
      </p:sp>
      <p:sp>
        <p:nvSpPr>
          <p:cNvPr id="5" name="Tijdelijke aanduiding voor tekst 4">
            <a:extLst>
              <a:ext uri="{FF2B5EF4-FFF2-40B4-BE49-F238E27FC236}">
                <a16:creationId xmlns:a16="http://schemas.microsoft.com/office/drawing/2014/main" id="{5311BE0C-9471-3153-279A-D4CE2D8CB839}"/>
              </a:ext>
            </a:extLst>
          </p:cNvPr>
          <p:cNvSpPr>
            <a:spLocks noGrp="1"/>
          </p:cNvSpPr>
          <p:nvPr>
            <p:ph type="body" sz="quarter" idx="13"/>
          </p:nvPr>
        </p:nvSpPr>
        <p:spPr/>
        <p:txBody>
          <a:bodyPr/>
          <a:lstStyle/>
          <a:p>
            <a:r>
              <a:rPr lang="nl-NL" sz="1800" b="1" dirty="0"/>
              <a:t>Leeroverzicht</a:t>
            </a:r>
            <a:endParaRPr lang="nl-NL" dirty="0"/>
          </a:p>
        </p:txBody>
      </p:sp>
    </p:spTree>
    <p:extLst>
      <p:ext uri="{BB962C8B-B14F-4D97-AF65-F5344CB8AC3E}">
        <p14:creationId xmlns:p14="http://schemas.microsoft.com/office/powerpoint/2010/main" val="1100192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nvGraphicFramePr>
        <p:xfrm>
          <a:off x="335360" y="1085850"/>
          <a:ext cx="11521280" cy="5708441"/>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212568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endParaRPr sz="140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0005">
                <a:tc>
                  <a:txBody>
                    <a:bodyPr/>
                    <a:lstStyle/>
                    <a:p>
                      <a:pPr algn="ctr"/>
                      <a:endParaRPr lang="nl-NL" sz="1600" b="1" i="0" u="none" strike="noStrike" cap="none">
                        <a:solidFill>
                          <a:srgbClr val="000000"/>
                        </a:solidFill>
                        <a:latin typeface="Arial"/>
                        <a:cs typeface="Arial"/>
                        <a:sym typeface="Arial"/>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endParaRPr sz="140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88274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endParaRPr sz="140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98929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05C4C-A917-A0E8-4F0D-C0F131F83718}"/>
              </a:ext>
            </a:extLst>
          </p:cNvPr>
          <p:cNvSpPr>
            <a:spLocks noGrp="1"/>
          </p:cNvSpPr>
          <p:nvPr>
            <p:ph type="title"/>
          </p:nvPr>
        </p:nvSpPr>
        <p:spPr/>
        <p:txBody>
          <a:bodyPr/>
          <a:lstStyle/>
          <a:p>
            <a:r>
              <a:rPr lang="nl-NL"/>
              <a:t>Toelichting H2M-interactie</a:t>
            </a:r>
          </a:p>
        </p:txBody>
      </p:sp>
      <p:sp>
        <p:nvSpPr>
          <p:cNvPr id="4" name="Tijdelijke aanduiding voor tekst 3">
            <a:extLst>
              <a:ext uri="{FF2B5EF4-FFF2-40B4-BE49-F238E27FC236}">
                <a16:creationId xmlns:a16="http://schemas.microsoft.com/office/drawing/2014/main" id="{DB5F42F4-4287-B19B-10B2-6A1E06BF1F0A}"/>
              </a:ext>
            </a:extLst>
          </p:cNvPr>
          <p:cNvSpPr>
            <a:spLocks noGrp="1"/>
          </p:cNvSpPr>
          <p:nvPr>
            <p:ph type="body" idx="1"/>
          </p:nvPr>
        </p:nvSpPr>
        <p:spPr/>
        <p:txBody>
          <a:bodyPr/>
          <a:lstStyle/>
          <a:p>
            <a:pPr marL="488950" indent="-342900">
              <a:spcBef>
                <a:spcPts val="540"/>
              </a:spcBef>
            </a:pPr>
            <a:r>
              <a:rPr lang="nl-NL">
                <a:latin typeface="Arial"/>
                <a:cs typeface="Arial"/>
              </a:rPr>
              <a:t>Wat zijn de belangrijkste ontwerpbeslissingen die zijn genomen t.a.v. H2M-interactie? Licht daarbij (in ieder geval) toe:</a:t>
            </a:r>
            <a:endParaRPr lang="en-US">
              <a:latin typeface="Arial"/>
              <a:cs typeface="Arial"/>
            </a:endParaRPr>
          </a:p>
          <a:p>
            <a:pPr lvl="1"/>
            <a:r>
              <a:rPr lang="nl-NL">
                <a:latin typeface="Arial"/>
                <a:cs typeface="Arial"/>
              </a:rPr>
              <a:t>Wat de belangrijkste gebruikersinteracties zijn</a:t>
            </a:r>
          </a:p>
          <a:p>
            <a:pPr marL="488950" indent="-342900">
              <a:spcBef>
                <a:spcPts val="540"/>
              </a:spcBef>
            </a:pPr>
            <a:r>
              <a:rPr lang="nl-NL">
                <a:latin typeface="Arial"/>
                <a:cs typeface="Arial"/>
              </a:rPr>
              <a:t>Welke belangrijke uitdagingen en design issues t.a.v. H2M-interactie staan nog open?</a:t>
            </a:r>
            <a:endParaRPr lang="nl-NL"/>
          </a:p>
        </p:txBody>
      </p:sp>
      <p:sp>
        <p:nvSpPr>
          <p:cNvPr id="5" name="Tijdelijke aanduiding voor tekst 4">
            <a:extLst>
              <a:ext uri="{FF2B5EF4-FFF2-40B4-BE49-F238E27FC236}">
                <a16:creationId xmlns:a16="http://schemas.microsoft.com/office/drawing/2014/main" id="{5311BE0C-9471-3153-279A-D4CE2D8CB839}"/>
              </a:ext>
            </a:extLst>
          </p:cNvPr>
          <p:cNvSpPr>
            <a:spLocks noGrp="1"/>
          </p:cNvSpPr>
          <p:nvPr>
            <p:ph type="body" sz="quarter" idx="13"/>
          </p:nvPr>
        </p:nvSpPr>
        <p:spPr/>
        <p:txBody>
          <a:bodyPr/>
          <a:lstStyle/>
          <a:p>
            <a:r>
              <a:rPr lang="nl-NL" sz="1800" b="1" dirty="0"/>
              <a:t>Leeroverzicht</a:t>
            </a:r>
            <a:endParaRPr lang="nl-NL" dirty="0"/>
          </a:p>
        </p:txBody>
      </p:sp>
    </p:spTree>
    <p:extLst>
      <p:ext uri="{BB962C8B-B14F-4D97-AF65-F5344CB8AC3E}">
        <p14:creationId xmlns:p14="http://schemas.microsoft.com/office/powerpoint/2010/main" val="6394059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nvGraphicFramePr>
        <p:xfrm>
          <a:off x="335360" y="1085850"/>
          <a:ext cx="11521280" cy="5708441"/>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212568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endParaRPr sz="140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0005">
                <a:tc>
                  <a:txBody>
                    <a:bodyPr/>
                    <a:lstStyle/>
                    <a:p>
                      <a:pPr algn="ctr"/>
                      <a:endParaRPr lang="nl-NL" sz="1600" b="1" i="0" u="none" strike="noStrike" cap="none">
                        <a:solidFill>
                          <a:srgbClr val="000000"/>
                        </a:solidFill>
                        <a:latin typeface="Arial"/>
                        <a:cs typeface="Arial"/>
                        <a:sym typeface="Arial"/>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endParaRPr sz="140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88274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endParaRPr sz="140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46559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05C4C-A917-A0E8-4F0D-C0F131F83718}"/>
              </a:ext>
            </a:extLst>
          </p:cNvPr>
          <p:cNvSpPr>
            <a:spLocks noGrp="1"/>
          </p:cNvSpPr>
          <p:nvPr>
            <p:ph type="title"/>
          </p:nvPr>
        </p:nvSpPr>
        <p:spPr/>
        <p:txBody>
          <a:bodyPr/>
          <a:lstStyle/>
          <a:p>
            <a:r>
              <a:rPr lang="nl-NL"/>
              <a:t>Toelichting </a:t>
            </a:r>
            <a:r>
              <a:rPr lang="nl-NL" err="1"/>
              <a:t>Governance</a:t>
            </a:r>
          </a:p>
        </p:txBody>
      </p:sp>
      <p:sp>
        <p:nvSpPr>
          <p:cNvPr id="4" name="Tijdelijke aanduiding voor tekst 3">
            <a:extLst>
              <a:ext uri="{FF2B5EF4-FFF2-40B4-BE49-F238E27FC236}">
                <a16:creationId xmlns:a16="http://schemas.microsoft.com/office/drawing/2014/main" id="{DB5F42F4-4287-B19B-10B2-6A1E06BF1F0A}"/>
              </a:ext>
            </a:extLst>
          </p:cNvPr>
          <p:cNvSpPr>
            <a:spLocks noGrp="1"/>
          </p:cNvSpPr>
          <p:nvPr>
            <p:ph type="body" idx="1"/>
          </p:nvPr>
        </p:nvSpPr>
        <p:spPr/>
        <p:txBody>
          <a:bodyPr/>
          <a:lstStyle/>
          <a:p>
            <a:pPr marL="488950" indent="-342900">
              <a:spcBef>
                <a:spcPts val="540"/>
              </a:spcBef>
            </a:pPr>
            <a:r>
              <a:rPr lang="nl-NL">
                <a:latin typeface="Arial"/>
                <a:cs typeface="Arial"/>
              </a:rPr>
              <a:t>Wat zijn de belangrijkste (ontwerp)beslissingen die zijn genomen t.a.v. </a:t>
            </a:r>
            <a:r>
              <a:rPr lang="nl-NL" err="1">
                <a:latin typeface="Arial"/>
                <a:cs typeface="Arial"/>
              </a:rPr>
              <a:t>Governance</a:t>
            </a:r>
            <a:r>
              <a:rPr lang="nl-NL">
                <a:latin typeface="Arial"/>
                <a:cs typeface="Arial"/>
              </a:rPr>
              <a:t>? Licht daarbij (in ieder geval) toe:</a:t>
            </a:r>
            <a:endParaRPr lang="en-US">
              <a:latin typeface="Arial"/>
              <a:cs typeface="Arial"/>
            </a:endParaRPr>
          </a:p>
          <a:p>
            <a:pPr lvl="1">
              <a:spcBef>
                <a:spcPts val="540"/>
              </a:spcBef>
            </a:pPr>
            <a:r>
              <a:rPr lang="nl-NL">
                <a:latin typeface="Arial"/>
                <a:cs typeface="Arial"/>
              </a:rPr>
              <a:t>Hoe de </a:t>
            </a:r>
            <a:r>
              <a:rPr lang="nl-NL" err="1">
                <a:latin typeface="Arial"/>
                <a:cs typeface="Arial"/>
              </a:rPr>
              <a:t>governancestructuur</a:t>
            </a:r>
            <a:r>
              <a:rPr lang="nl-NL">
                <a:latin typeface="Arial"/>
                <a:cs typeface="Arial"/>
              </a:rPr>
              <a:t> er (op hoofdlijnen) uitziet</a:t>
            </a:r>
          </a:p>
          <a:p>
            <a:pPr lvl="1"/>
            <a:r>
              <a:rPr lang="nl-NL">
                <a:latin typeface="Arial"/>
                <a:cs typeface="Arial"/>
              </a:rPr>
              <a:t>Hoe de aansluiting met andere keteninitiatieven, werkgroepen en afspraken is georganiseerd</a:t>
            </a:r>
            <a:endParaRPr lang="nl-NL"/>
          </a:p>
          <a:p>
            <a:pPr marL="488950" indent="-342900">
              <a:spcBef>
                <a:spcPts val="540"/>
              </a:spcBef>
            </a:pPr>
            <a:r>
              <a:rPr lang="nl-NL">
                <a:latin typeface="Arial"/>
                <a:cs typeface="Arial"/>
              </a:rPr>
              <a:t>Welke belangrijke uitdagingen en design issues t.a.v. </a:t>
            </a:r>
            <a:r>
              <a:rPr lang="nl-NL" err="1">
                <a:latin typeface="Arial"/>
                <a:cs typeface="Arial"/>
              </a:rPr>
              <a:t>Governance</a:t>
            </a:r>
            <a:r>
              <a:rPr lang="nl-NL">
                <a:latin typeface="Arial"/>
                <a:cs typeface="Arial"/>
              </a:rPr>
              <a:t> staan nog open?</a:t>
            </a:r>
            <a:endParaRPr lang="nl-NL"/>
          </a:p>
        </p:txBody>
      </p:sp>
      <p:sp>
        <p:nvSpPr>
          <p:cNvPr id="5" name="Tijdelijke aanduiding voor tekst 4">
            <a:extLst>
              <a:ext uri="{FF2B5EF4-FFF2-40B4-BE49-F238E27FC236}">
                <a16:creationId xmlns:a16="http://schemas.microsoft.com/office/drawing/2014/main" id="{5311BE0C-9471-3153-279A-D4CE2D8CB839}"/>
              </a:ext>
            </a:extLst>
          </p:cNvPr>
          <p:cNvSpPr>
            <a:spLocks noGrp="1"/>
          </p:cNvSpPr>
          <p:nvPr>
            <p:ph type="body" sz="quarter" idx="13"/>
          </p:nvPr>
        </p:nvSpPr>
        <p:spPr/>
        <p:txBody>
          <a:bodyPr/>
          <a:lstStyle/>
          <a:p>
            <a:r>
              <a:rPr lang="nl-NL" sz="1800" b="1" dirty="0"/>
              <a:t>Leeroverzicht</a:t>
            </a:r>
            <a:endParaRPr lang="nl-NL" dirty="0"/>
          </a:p>
        </p:txBody>
      </p:sp>
    </p:spTree>
    <p:extLst>
      <p:ext uri="{BB962C8B-B14F-4D97-AF65-F5344CB8AC3E}">
        <p14:creationId xmlns:p14="http://schemas.microsoft.com/office/powerpoint/2010/main" val="35307850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1561752877"/>
              </p:ext>
            </p:extLst>
          </p:nvPr>
        </p:nvGraphicFramePr>
        <p:xfrm>
          <a:off x="335360" y="1085850"/>
          <a:ext cx="11521280" cy="5708441"/>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2125688">
                <a:tc>
                  <a:txBody>
                    <a:bodyPr/>
                    <a:lstStyle/>
                    <a:p>
                      <a:pPr marL="0" lvl="0" indent="0" algn="ctr" rtl="0">
                        <a:spcBef>
                          <a:spcPts val="0"/>
                        </a:spcBef>
                        <a:spcAft>
                          <a:spcPts val="0"/>
                        </a:spcAft>
                        <a:buNone/>
                      </a:pPr>
                      <a:r>
                        <a:rPr lang="nl-NL" sz="1600" b="1" dirty="0" err="1"/>
                        <a:t>Governance</a:t>
                      </a:r>
                      <a:endParaRPr lang="nl-NL" sz="1600" b="1" dirty="0"/>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a:t>-Gedurende het programma (tot medio 2026) vindt strategisch/bestuurlijk overleg over de doorontwikkeling van Leeroverzicht plaats in het bestuurlijke overleg, waaraan convenantpartijen deelnemen (OCW, SZW, VNO-MKB, FNV, CNV, MBO Raad, UNL, VH en NRTO)</a:t>
                      </a:r>
                    </a:p>
                    <a:p>
                      <a:pPr marL="165100" lvl="0" indent="0" algn="l" rtl="0">
                        <a:spcBef>
                          <a:spcPts val="0"/>
                        </a:spcBef>
                        <a:spcAft>
                          <a:spcPts val="0"/>
                        </a:spcAft>
                        <a:buSzPts val="1000"/>
                        <a:buNone/>
                      </a:pPr>
                      <a:r>
                        <a:rPr lang="nl-NL" sz="1400" dirty="0"/>
                        <a:t>-Het bestuurlijk overleg wordt voorbereid door de stuurgroep Leeroverzicht, waaraan eveneens de convenantpartijen deelnemen</a:t>
                      </a:r>
                    </a:p>
                    <a:p>
                      <a:pPr marL="165100" lvl="0" indent="0" algn="l" rtl="0">
                        <a:spcBef>
                          <a:spcPts val="0"/>
                        </a:spcBef>
                        <a:spcAft>
                          <a:spcPts val="0"/>
                        </a:spcAft>
                        <a:buSzPts val="1000"/>
                        <a:buNone/>
                      </a:pPr>
                      <a:r>
                        <a:rPr lang="nl-NL" sz="1400" dirty="0"/>
                        <a:t>-Operationeel/tactische overleg vindt plaats in het ketenoverleg Leeroverzicht, waaraan naast de convenantpartijen ook de belangrijke gegevensleveranciers (EDU-DEX, DIO en HOVI) deelnemen</a:t>
                      </a:r>
                    </a:p>
                    <a:p>
                      <a:pPr marL="165100" lvl="0" indent="0" algn="l" rtl="0">
                        <a:spcBef>
                          <a:spcPts val="0"/>
                        </a:spcBef>
                        <a:spcAft>
                          <a:spcPts val="0"/>
                        </a:spcAft>
                        <a:buSzPts val="1000"/>
                        <a:buNone/>
                      </a:pPr>
                      <a:endParaRPr lang="nl-NL"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0005">
                <a:tc>
                  <a:txBody>
                    <a:bodyPr/>
                    <a:lstStyle/>
                    <a:p>
                      <a:pPr algn="ctr"/>
                      <a:endParaRPr lang="nl-NL" sz="1600" b="1" i="0" u="none" strike="noStrike" cap="none">
                        <a:solidFill>
                          <a:srgbClr val="000000"/>
                        </a:solidFill>
                        <a:latin typeface="Arial"/>
                        <a:cs typeface="Arial"/>
                        <a:sym typeface="Arial"/>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882748">
                <a:tc>
                  <a:txBody>
                    <a:bodyPr/>
                    <a:lstStyle/>
                    <a:p>
                      <a:pPr marL="0" lvl="0" indent="0" algn="ctr" rtl="0">
                        <a:spcBef>
                          <a:spcPts val="0"/>
                        </a:spcBef>
                        <a:spcAft>
                          <a:spcPts val="0"/>
                        </a:spcAft>
                        <a:buNone/>
                      </a:pP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940801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Samenvatting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3926737037"/>
              </p:ext>
            </p:extLst>
          </p:nvPr>
        </p:nvGraphicFramePr>
        <p:xfrm>
          <a:off x="335360" y="1153681"/>
          <a:ext cx="11508978" cy="5464750"/>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4213820">
                  <a:extLst>
                    <a:ext uri="{9D8B030D-6E8A-4147-A177-3AD203B41FA5}">
                      <a16:colId xmlns:a16="http://schemas.microsoft.com/office/drawing/2014/main" val="20001"/>
                    </a:ext>
                  </a:extLst>
                </a:gridCol>
                <a:gridCol w="4414838">
                  <a:extLst>
                    <a:ext uri="{9D8B030D-6E8A-4147-A177-3AD203B41FA5}">
                      <a16:colId xmlns:a16="http://schemas.microsoft.com/office/drawing/2014/main" val="3295071223"/>
                    </a:ext>
                  </a:extLst>
                </a:gridCol>
              </a:tblGrid>
              <a:tr h="1706310">
                <a:tc>
                  <a:txBody>
                    <a:bodyPr/>
                    <a:lstStyle/>
                    <a:p>
                      <a:pPr marL="0" lvl="0" indent="0" algn="ctr" rtl="0">
                        <a:spcBef>
                          <a:spcPts val="0"/>
                        </a:spcBef>
                        <a:spcAft>
                          <a:spcPts val="0"/>
                        </a:spcAft>
                        <a:buNone/>
                      </a:pPr>
                      <a:r>
                        <a:rPr lang="nl-NL" sz="1600" b="1"/>
                        <a:t>Om welk keteninitiatief gaat het?</a:t>
                      </a:r>
                      <a:endParaRPr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a:t>Leeroverzicht</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err="1"/>
                        <a:t>www.leeroverzicht.nl</a:t>
                      </a:r>
                      <a:endParaRPr lang="nl-NL"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6310">
                <a:tc>
                  <a:txBody>
                    <a:bodyPr/>
                    <a:lstStyle/>
                    <a:p>
                      <a:pPr marL="0" lvl="0" indent="0" algn="ctr" rtl="0">
                        <a:spcBef>
                          <a:spcPts val="0"/>
                        </a:spcBef>
                        <a:spcAft>
                          <a:spcPts val="0"/>
                        </a:spcAft>
                        <a:buNone/>
                      </a:pPr>
                      <a:r>
                        <a:rPr lang="nl-NL" sz="1600" b="1"/>
                        <a:t>Strategische doelen van het keteninitiatief</a:t>
                      </a:r>
                      <a:endParaRPr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r>
                        <a:rPr lang="nl-NL" sz="1400" dirty="0"/>
                        <a:t>Het bieden van informatie over opleidingen en financieringsmogelijkheden voor scholing aan iedereen die zich na het initiële onderwijs verder wil ontwikkelen.</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706310">
                <a:tc>
                  <a:txBody>
                    <a:bodyPr/>
                    <a:lstStyle/>
                    <a:p>
                      <a:pPr marL="0" lvl="0" indent="0" algn="ctr" rtl="0">
                        <a:spcBef>
                          <a:spcPts val="0"/>
                        </a:spcBef>
                        <a:spcAft>
                          <a:spcPts val="0"/>
                        </a:spcAft>
                        <a:buNone/>
                      </a:pPr>
                      <a:r>
                        <a:rPr lang="nl-NL" sz="1600" b="1"/>
                        <a:t>Aanleiding voor het keteninitiatief</a:t>
                      </a:r>
                      <a:endParaRPr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r>
                        <a:rPr lang="nl-NL" sz="1400" dirty="0"/>
                        <a:t>-Actieprogramma Leven Lang Ontwikkelen van het toenmalige kabinet (2018)</a:t>
                      </a:r>
                    </a:p>
                    <a:p>
                      <a:pPr marL="165100" lvl="0" indent="0" algn="l" rtl="0">
                        <a:lnSpc>
                          <a:spcPct val="120000"/>
                        </a:lnSpc>
                        <a:spcBef>
                          <a:spcPts val="0"/>
                        </a:spcBef>
                        <a:spcAft>
                          <a:spcPts val="0"/>
                        </a:spcAft>
                        <a:buClr>
                          <a:schemeClr val="dk1"/>
                        </a:buClr>
                        <a:buSzPts val="1000"/>
                        <a:buNone/>
                      </a:pPr>
                      <a:r>
                        <a:rPr lang="nl-NL" sz="1400" dirty="0"/>
                        <a:t>-Onderzoek naar de haalbaarheid van een digitaal scholingsplatform (2019)</a:t>
                      </a:r>
                    </a:p>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marR="0" lvl="0" indent="0" algn="l" defTabSz="914400" rtl="0" eaLnBrk="1" fontAlgn="auto" latinLnBrk="0" hangingPunct="1">
                        <a:lnSpc>
                          <a:spcPct val="120000"/>
                        </a:lnSpc>
                        <a:spcBef>
                          <a:spcPts val="0"/>
                        </a:spcBef>
                        <a:spcAft>
                          <a:spcPts val="0"/>
                        </a:spcAft>
                        <a:buClr>
                          <a:schemeClr val="dk1"/>
                        </a:buClr>
                        <a:buSzPts val="1000"/>
                        <a:buFont typeface="Arial"/>
                        <a:buNone/>
                        <a:tabLst/>
                        <a:defRPr/>
                      </a:pPr>
                      <a:r>
                        <a:rPr lang="nl-NL" sz="1050" b="0" i="0" u="none" strike="noStrike" cap="none" dirty="0">
                          <a:solidFill>
                            <a:srgbClr val="000000"/>
                          </a:solidFill>
                          <a:effectLst/>
                          <a:latin typeface="Arial"/>
                          <a:ea typeface="Arial"/>
                          <a:cs typeface="Arial"/>
                          <a:sym typeface="Arial"/>
                        </a:rPr>
                        <a:t>brief van de ministers van SZW en OCW aan Tweede Kamer over Leven Lang Ontwikkelen, 27 september 2018 (</a:t>
                      </a:r>
                      <a:r>
                        <a:rPr lang="nl-NL" sz="1050" b="0" i="0" u="none" strike="noStrike" cap="none" dirty="0" err="1">
                          <a:solidFill>
                            <a:srgbClr val="000000"/>
                          </a:solidFill>
                          <a:effectLst/>
                          <a:latin typeface="Arial"/>
                          <a:ea typeface="Arial"/>
                          <a:cs typeface="Arial"/>
                          <a:sym typeface="Arial"/>
                        </a:rPr>
                        <a:t>https</a:t>
                      </a:r>
                      <a:r>
                        <a:rPr lang="nl-NL" sz="1050" b="0" i="0" u="none" strike="noStrike" cap="none" dirty="0">
                          <a:solidFill>
                            <a:srgbClr val="000000"/>
                          </a:solidFill>
                          <a:effectLst/>
                          <a:latin typeface="Arial"/>
                          <a:ea typeface="Arial"/>
                          <a:cs typeface="Arial"/>
                          <a:sym typeface="Arial"/>
                        </a:rPr>
                        <a:t>://</a:t>
                      </a:r>
                      <a:r>
                        <a:rPr lang="nl-NL" sz="1050" b="0" i="0" u="none" strike="noStrike" cap="none" dirty="0" err="1">
                          <a:solidFill>
                            <a:srgbClr val="000000"/>
                          </a:solidFill>
                          <a:effectLst/>
                          <a:latin typeface="Arial"/>
                          <a:ea typeface="Arial"/>
                          <a:cs typeface="Arial"/>
                          <a:sym typeface="Arial"/>
                        </a:rPr>
                        <a:t>www.tweedekamer.nl</a:t>
                      </a:r>
                      <a:r>
                        <a:rPr lang="nl-NL" sz="1050" b="0" i="0" u="none" strike="noStrike" cap="none" dirty="0">
                          <a:solidFill>
                            <a:srgbClr val="000000"/>
                          </a:solidFill>
                          <a:effectLst/>
                          <a:latin typeface="Arial"/>
                          <a:ea typeface="Arial"/>
                          <a:cs typeface="Arial"/>
                          <a:sym typeface="Arial"/>
                        </a:rPr>
                        <a:t>/kamerstukken/</a:t>
                      </a:r>
                      <a:r>
                        <a:rPr lang="nl-NL" sz="1050" b="0" i="0" u="none" strike="noStrike" cap="none" dirty="0" err="1">
                          <a:solidFill>
                            <a:srgbClr val="000000"/>
                          </a:solidFill>
                          <a:effectLst/>
                          <a:latin typeface="Arial"/>
                          <a:ea typeface="Arial"/>
                          <a:cs typeface="Arial"/>
                          <a:sym typeface="Arial"/>
                        </a:rPr>
                        <a:t>detail?id</a:t>
                      </a:r>
                      <a:r>
                        <a:rPr lang="nl-NL" sz="1050" b="0" i="0" u="none" strike="noStrike" cap="none" dirty="0">
                          <a:solidFill>
                            <a:srgbClr val="000000"/>
                          </a:solidFill>
                          <a:effectLst/>
                          <a:latin typeface="Arial"/>
                          <a:ea typeface="Arial"/>
                          <a:cs typeface="Arial"/>
                          <a:sym typeface="Arial"/>
                        </a:rPr>
                        <a:t>=2018Z17039&amp;did=2018D46296)</a:t>
                      </a:r>
                    </a:p>
                    <a:p>
                      <a:pPr marL="165100" marR="0" lvl="0" indent="0" algn="l" defTabSz="914400" rtl="0" eaLnBrk="1" fontAlgn="auto" latinLnBrk="0" hangingPunct="1">
                        <a:lnSpc>
                          <a:spcPct val="120000"/>
                        </a:lnSpc>
                        <a:spcBef>
                          <a:spcPts val="0"/>
                        </a:spcBef>
                        <a:spcAft>
                          <a:spcPts val="0"/>
                        </a:spcAft>
                        <a:buClr>
                          <a:schemeClr val="dk1"/>
                        </a:buClr>
                        <a:buSzPts val="1000"/>
                        <a:buFont typeface="Arial"/>
                        <a:buNone/>
                        <a:tabLst/>
                        <a:defRPr/>
                      </a:pPr>
                      <a:endParaRPr lang="nl-NL" sz="1050" b="0" i="0" u="none" strike="noStrike" cap="none" dirty="0">
                        <a:solidFill>
                          <a:srgbClr val="000000"/>
                        </a:solidFill>
                        <a:effectLst/>
                        <a:latin typeface="Arial"/>
                        <a:ea typeface="Arial"/>
                        <a:cs typeface="Arial"/>
                        <a:sym typeface="Arial"/>
                      </a:endParaRPr>
                    </a:p>
                    <a:p>
                      <a:pPr marL="165100" marR="0" lvl="0" indent="0" algn="l" defTabSz="914400" rtl="0" eaLnBrk="1" fontAlgn="auto" latinLnBrk="0" hangingPunct="1">
                        <a:lnSpc>
                          <a:spcPct val="120000"/>
                        </a:lnSpc>
                        <a:spcBef>
                          <a:spcPts val="0"/>
                        </a:spcBef>
                        <a:spcAft>
                          <a:spcPts val="0"/>
                        </a:spcAft>
                        <a:buClr>
                          <a:schemeClr val="dk1"/>
                        </a:buClr>
                        <a:buSzPts val="1000"/>
                        <a:buFont typeface="Arial"/>
                        <a:buNone/>
                        <a:tabLst/>
                        <a:defRPr/>
                      </a:pPr>
                      <a:r>
                        <a:rPr lang="nl-NL" sz="1050" b="0" i="0" u="none" strike="noStrike" cap="none" dirty="0" err="1">
                          <a:solidFill>
                            <a:srgbClr val="000000"/>
                          </a:solidFill>
                          <a:effectLst/>
                          <a:latin typeface="Arial"/>
                          <a:ea typeface="Arial"/>
                          <a:cs typeface="Arial"/>
                          <a:sym typeface="Arial"/>
                        </a:rPr>
                        <a:t>Ikwilverderleren.nl</a:t>
                      </a:r>
                      <a:r>
                        <a:rPr lang="nl-NL" sz="1050" b="0" i="0" u="none" strike="noStrike" cap="none" dirty="0">
                          <a:solidFill>
                            <a:srgbClr val="000000"/>
                          </a:solidFill>
                          <a:effectLst/>
                          <a:latin typeface="Arial"/>
                          <a:ea typeface="Arial"/>
                          <a:cs typeface="Arial"/>
                          <a:sym typeface="Arial"/>
                        </a:rPr>
                        <a:t>. Haalbaarheidsonderzoek naar een digitaal scholingsplatform, Gijs de Vries, november 2019 ( </a:t>
                      </a:r>
                      <a:r>
                        <a:rPr lang="nl-NL" sz="1050" b="0" i="0" u="none" strike="noStrike" cap="none" dirty="0" err="1">
                          <a:solidFill>
                            <a:srgbClr val="000000"/>
                          </a:solidFill>
                          <a:effectLst/>
                          <a:latin typeface="Arial"/>
                          <a:ea typeface="Arial"/>
                          <a:cs typeface="Arial"/>
                          <a:sym typeface="Arial"/>
                        </a:rPr>
                        <a:t>https</a:t>
                      </a:r>
                      <a:r>
                        <a:rPr lang="nl-NL" sz="1050" b="0" i="0" u="none" strike="noStrike" cap="none" dirty="0">
                          <a:solidFill>
                            <a:srgbClr val="000000"/>
                          </a:solidFill>
                          <a:effectLst/>
                          <a:latin typeface="Arial"/>
                          <a:ea typeface="Arial"/>
                          <a:cs typeface="Arial"/>
                          <a:sym typeface="Arial"/>
                        </a:rPr>
                        <a:t>://</a:t>
                      </a:r>
                      <a:r>
                        <a:rPr lang="nl-NL" sz="1050" b="0" i="0" u="none" strike="noStrike" cap="none" dirty="0" err="1">
                          <a:solidFill>
                            <a:srgbClr val="000000"/>
                          </a:solidFill>
                          <a:effectLst/>
                          <a:latin typeface="Arial"/>
                          <a:ea typeface="Arial"/>
                          <a:cs typeface="Arial"/>
                          <a:sym typeface="Arial"/>
                        </a:rPr>
                        <a:t>www.rijksoverheid.nl</a:t>
                      </a:r>
                      <a:r>
                        <a:rPr lang="nl-NL" sz="1050" b="0" i="0" u="none" strike="noStrike" cap="none" dirty="0">
                          <a:solidFill>
                            <a:srgbClr val="000000"/>
                          </a:solidFill>
                          <a:effectLst/>
                          <a:latin typeface="Arial"/>
                          <a:ea typeface="Arial"/>
                          <a:cs typeface="Arial"/>
                          <a:sym typeface="Arial"/>
                        </a:rPr>
                        <a:t>/documenten/kamerstukken/2019/12/12/rapport-ikwilverderleren-nl-november-2019)</a:t>
                      </a:r>
                    </a:p>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Samenvatting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4249431701"/>
              </p:ext>
            </p:extLst>
          </p:nvPr>
        </p:nvGraphicFramePr>
        <p:xfrm>
          <a:off x="335360" y="1153681"/>
          <a:ext cx="11521280" cy="5528758"/>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1706310">
                <a:tc>
                  <a:txBody>
                    <a:bodyPr/>
                    <a:lstStyle/>
                    <a:p>
                      <a:pPr marL="0" lvl="0" indent="0" algn="ctr" rtl="0">
                        <a:spcBef>
                          <a:spcPts val="0"/>
                        </a:spcBef>
                        <a:spcAft>
                          <a:spcPts val="0"/>
                        </a:spcAft>
                        <a:buNone/>
                      </a:pPr>
                      <a:r>
                        <a:rPr lang="nl-NL" sz="1600" b="1"/>
                        <a:t>Welke doelgroepen worden geraakt?</a:t>
                      </a:r>
                      <a:endParaRPr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a:t>-gebruikers zijn alle mensen die zich na het volgen van initieel onderwijs verder willen ontwikkelen door het volgen van een opleiding, cursus of andere scholingsactiviteit</a:t>
                      </a:r>
                    </a:p>
                    <a:p>
                      <a:pPr marL="165100" lvl="0" indent="0" algn="l" rtl="0">
                        <a:spcBef>
                          <a:spcPts val="0"/>
                        </a:spcBef>
                        <a:spcAft>
                          <a:spcPts val="0"/>
                        </a:spcAft>
                        <a:buSzPts val="1000"/>
                        <a:buNone/>
                      </a:pPr>
                      <a:r>
                        <a:rPr lang="nl-NL" sz="1400" dirty="0"/>
                        <a:t>-gegevens over opleidingen worden aangeleverd door non-formele opleiders en door mbo- en ho-instellingen, via EDU-DEX, RIO en HOVI</a:t>
                      </a:r>
                    </a:p>
                    <a:p>
                      <a:pPr marL="165100" lvl="0" indent="0" algn="l" rtl="0">
                        <a:spcBef>
                          <a:spcPts val="0"/>
                        </a:spcBef>
                        <a:spcAft>
                          <a:spcPts val="0"/>
                        </a:spcAft>
                        <a:buSzPts val="1000"/>
                        <a:buNone/>
                      </a:pPr>
                      <a:r>
                        <a:rPr lang="nl-NL" sz="1400" dirty="0"/>
                        <a:t>-er wordt samengewerkt met het zusterprogramma Vaardig met Vaardigheden, met als doel de daar te ontwikkelen skills-ontologie te kunnen gebruiken op Leeroverzicht</a:t>
                      </a:r>
                    </a:p>
                    <a:p>
                      <a:pPr marL="165100" lvl="0" indent="0" algn="l" rtl="0">
                        <a:spcBef>
                          <a:spcPts val="0"/>
                        </a:spcBef>
                        <a:spcAft>
                          <a:spcPts val="0"/>
                        </a:spcAft>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6310">
                <a:tc>
                  <a:txBody>
                    <a:bodyPr/>
                    <a:lstStyle/>
                    <a:p>
                      <a:pPr algn="ctr"/>
                      <a:r>
                        <a:rPr lang="nl-NL" sz="1600" b="1" i="0" u="none" strike="noStrike" cap="none">
                          <a:solidFill>
                            <a:srgbClr val="000000"/>
                          </a:solidFill>
                          <a:latin typeface="Arial"/>
                          <a:cs typeface="Arial"/>
                          <a:sym typeface="Arial"/>
                        </a:rPr>
                        <a:t>Welke tijdslijnen worden nagestreefd?</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r>
                        <a:rPr lang="nl-NL" sz="1400" dirty="0"/>
                        <a:t>-livegang Leeroverzicht was op 10 oktober 2022</a:t>
                      </a:r>
                    </a:p>
                    <a:p>
                      <a:pPr marL="165100" lvl="0" indent="0" algn="l" rtl="0">
                        <a:lnSpc>
                          <a:spcPct val="120000"/>
                        </a:lnSpc>
                        <a:spcBef>
                          <a:spcPts val="0"/>
                        </a:spcBef>
                        <a:spcAft>
                          <a:spcPts val="0"/>
                        </a:spcAft>
                        <a:buSzPts val="1000"/>
                        <a:buNone/>
                      </a:pPr>
                      <a:r>
                        <a:rPr lang="nl-NL" sz="1400" dirty="0"/>
                        <a:t>-doorontwikkeling Leeroverzicht loopt tot medio 2026</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706310">
                <a:tc>
                  <a:txBody>
                    <a:bodyPr/>
                    <a:lstStyle/>
                    <a:p>
                      <a:pPr marL="0" lvl="0" indent="0" algn="ctr" rtl="0">
                        <a:spcBef>
                          <a:spcPts val="0"/>
                        </a:spcBef>
                        <a:spcAft>
                          <a:spcPts val="0"/>
                        </a:spcAft>
                        <a:buNone/>
                      </a:pPr>
                      <a:r>
                        <a:rPr lang="nl-NL" sz="1600" b="1"/>
                        <a:t>Wat is de globale werkwijze zoals totstandkoming, implementatie en adoptie?</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r>
                        <a:rPr lang="nl-NL" sz="1400" dirty="0"/>
                        <a:t>-op strategisch/bestuurlijk niveau stemt OCW af met de convenantpartijen SZW, VNO-MKB, FNV, CNV, MBO Raad, UNL, VH en NRTO</a:t>
                      </a:r>
                    </a:p>
                    <a:p>
                      <a:pPr marL="165100" lvl="0" indent="0" algn="l" rtl="0">
                        <a:lnSpc>
                          <a:spcPct val="120000"/>
                        </a:lnSpc>
                        <a:spcBef>
                          <a:spcPts val="0"/>
                        </a:spcBef>
                        <a:spcAft>
                          <a:spcPts val="0"/>
                        </a:spcAft>
                        <a:buClr>
                          <a:schemeClr val="dk1"/>
                        </a:buClr>
                        <a:buSzPts val="1000"/>
                        <a:buNone/>
                      </a:pPr>
                      <a:r>
                        <a:rPr lang="nl-NL" sz="1400" dirty="0"/>
                        <a:t>-op operationeel/tactisch niveau wordt samengewerkt met de convenantpartijen, met de gegevensleveranciers EDU-DEX, DUO (beheerder RIO) en HOVI, met brancheorganisaties en O&amp;O-fondsen</a:t>
                      </a:r>
                    </a:p>
                    <a:p>
                      <a:pPr marL="165100" lvl="0" indent="0" algn="l" rtl="0">
                        <a:lnSpc>
                          <a:spcPct val="120000"/>
                        </a:lnSpc>
                        <a:spcBef>
                          <a:spcPts val="0"/>
                        </a:spcBef>
                        <a:spcAft>
                          <a:spcPts val="0"/>
                        </a:spcAft>
                        <a:buClr>
                          <a:schemeClr val="dk1"/>
                        </a:buClr>
                        <a:buSzPts val="1000"/>
                        <a:buNone/>
                      </a:pPr>
                      <a:r>
                        <a:rPr lang="nl-NL" sz="1400" dirty="0"/>
                        <a:t>-uitvoerder van het programma is ICTU, vanaf q2 van2024 neemt Ordina de softwareontwikkeling en het beheer van Leeroverzicht over van ICTU</a:t>
                      </a:r>
                    </a:p>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53172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Samenvatting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3745564684"/>
              </p:ext>
            </p:extLst>
          </p:nvPr>
        </p:nvGraphicFramePr>
        <p:xfrm>
          <a:off x="335360" y="1085850"/>
          <a:ext cx="11521280" cy="5723305"/>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2125688">
                <a:tc>
                  <a:txBody>
                    <a:bodyPr/>
                    <a:lstStyle/>
                    <a:p>
                      <a:pPr marL="0" lvl="0" indent="0" algn="ctr" rtl="0">
                        <a:spcBef>
                          <a:spcPts val="0"/>
                        </a:spcBef>
                        <a:spcAft>
                          <a:spcPts val="0"/>
                        </a:spcAft>
                        <a:buNone/>
                      </a:pPr>
                      <a:r>
                        <a:rPr lang="nl-NL" sz="1600" b="1"/>
                        <a:t>Welke afsprakenkaders zijn nodig en op welke doelgroepen zijn deze gericht?</a:t>
                      </a:r>
                      <a:br>
                        <a:rPr lang="nl-NL" sz="1600" b="1"/>
                      </a:br>
                      <a:br>
                        <a:rPr lang="nl-NL" sz="1600" b="1"/>
                      </a:br>
                      <a:r>
                        <a:rPr lang="nl-NL" sz="1600" b="1"/>
                        <a:t>Bijvoorbeeld </a:t>
                      </a:r>
                      <a:r>
                        <a:rPr lang="nl-NL" sz="1600" b="1" err="1"/>
                        <a:t>techreuzen</a:t>
                      </a:r>
                      <a:r>
                        <a:rPr lang="nl-NL" sz="1600" b="1"/>
                        <a:t>, startups, </a:t>
                      </a:r>
                      <a:r>
                        <a:rPr lang="nl-NL" sz="1600" b="1" err="1"/>
                        <a:t>lerenden</a:t>
                      </a:r>
                      <a:r>
                        <a:rPr lang="nl-NL" sz="1600" b="1"/>
                        <a:t>, instellingen, </a:t>
                      </a:r>
                      <a:r>
                        <a:rPr lang="nl-NL" sz="1600" b="1" err="1"/>
                        <a:t>etc</a:t>
                      </a: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a:t>-afspraken en standaarden voor de gegevens over opleidingen (die op Leeroverzicht worden getoond)</a:t>
                      </a:r>
                    </a:p>
                    <a:p>
                      <a:pPr marL="165100" lvl="0" indent="0" algn="l" rtl="0">
                        <a:spcBef>
                          <a:spcPts val="0"/>
                        </a:spcBef>
                        <a:spcAft>
                          <a:spcPts val="0"/>
                        </a:spcAft>
                        <a:buSzPts val="1000"/>
                        <a:buNone/>
                      </a:pPr>
                      <a:r>
                        <a:rPr lang="nl-NL" sz="1400" dirty="0"/>
                        <a:t>-afspraken en standaarden voor de wijze waarop opleidingen en skills worden gekoppeld</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00005">
                <a:tc>
                  <a:txBody>
                    <a:bodyPr/>
                    <a:lstStyle/>
                    <a:p>
                      <a:pPr algn="ctr"/>
                      <a:r>
                        <a:rPr lang="nl-NL" sz="1600" b="1" i="0" u="none" strike="noStrike" cap="none">
                          <a:solidFill>
                            <a:srgbClr val="000000"/>
                          </a:solidFill>
                          <a:latin typeface="Arial"/>
                          <a:cs typeface="Arial"/>
                          <a:sym typeface="Arial"/>
                        </a:rPr>
                        <a:t>Welke applicatieplatforms worden </a:t>
                      </a:r>
                      <a:r>
                        <a:rPr lang="nl-NL" sz="1600" b="1" i="0" u="none" strike="noStrike" cap="none">
                          <a:solidFill>
                            <a:srgbClr val="000000"/>
                          </a:solidFill>
                          <a:latin typeface="Arial"/>
                          <a:cs typeface="Arial"/>
                        </a:rPr>
                        <a:t>geïntroduceerd</a:t>
                      </a:r>
                      <a:r>
                        <a:rPr lang="nl-NL" sz="1600" b="1" i="0" u="none" strike="noStrike" cap="none">
                          <a:solidFill>
                            <a:srgbClr val="000000"/>
                          </a:solidFill>
                          <a:latin typeface="Arial"/>
                          <a:cs typeface="Arial"/>
                          <a:sym typeface="Arial"/>
                        </a:rPr>
                        <a:t>?</a:t>
                      </a:r>
                    </a:p>
                    <a:p>
                      <a:pPr algn="ctr"/>
                      <a:endParaRPr lang="nl-NL" sz="1600" b="1" i="0" u="none" strike="noStrike" cap="none">
                        <a:solidFill>
                          <a:srgbClr val="000000"/>
                        </a:solidFill>
                        <a:latin typeface="Arial"/>
                        <a:cs typeface="Arial"/>
                        <a:sym typeface="Arial"/>
                      </a:endParaRPr>
                    </a:p>
                    <a:p>
                      <a:pPr algn="ctr"/>
                      <a:r>
                        <a:rPr lang="nl-NL" sz="1600" b="1" i="0" u="none" strike="noStrike" cap="none">
                          <a:solidFill>
                            <a:srgbClr val="000000"/>
                          </a:solidFill>
                          <a:latin typeface="Arial"/>
                          <a:cs typeface="Arial"/>
                          <a:sym typeface="Arial"/>
                        </a:rPr>
                        <a:t>Bijvoorbeeld portals, service bus, </a:t>
                      </a:r>
                      <a:r>
                        <a:rPr lang="nl-NL" sz="1600" b="1" i="0" u="none" strike="noStrike" cap="none" err="1">
                          <a:solidFill>
                            <a:srgbClr val="000000"/>
                          </a:solidFill>
                          <a:latin typeface="Arial"/>
                          <a:cs typeface="Arial"/>
                          <a:sym typeface="Arial"/>
                        </a:rPr>
                        <a:t>wallets</a:t>
                      </a:r>
                      <a:r>
                        <a:rPr lang="nl-NL" sz="1600" b="1" i="0" u="none" strike="noStrike" cap="none">
                          <a:solidFill>
                            <a:srgbClr val="000000"/>
                          </a:solidFill>
                          <a:latin typeface="Arial"/>
                          <a:cs typeface="Arial"/>
                          <a:sym typeface="Arial"/>
                        </a:rPr>
                        <a:t>, IAM, BI &amp; Analytics, </a:t>
                      </a:r>
                      <a:r>
                        <a:rPr lang="nl-NL" sz="1600" b="1" i="0" u="none" strike="noStrike" cap="none" err="1">
                          <a:solidFill>
                            <a:srgbClr val="000000"/>
                          </a:solidFill>
                          <a:latin typeface="Arial"/>
                          <a:cs typeface="Arial"/>
                          <a:sym typeface="Arial"/>
                        </a:rPr>
                        <a:t>etc</a:t>
                      </a:r>
                      <a:endParaRPr lang="nl-NL" sz="1600" b="1" i="0" u="none" strike="noStrike" cap="none">
                        <a:solidFill>
                          <a:srgbClr val="000000"/>
                        </a:solidFill>
                        <a:latin typeface="Arial"/>
                        <a:cs typeface="Arial"/>
                        <a:sym typeface="Arial"/>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r>
                        <a:rPr lang="nl-NL" sz="1400" b="0" i="0" u="none" strike="noStrike" cap="none" dirty="0">
                          <a:solidFill>
                            <a:srgbClr val="000000"/>
                          </a:solidFill>
                          <a:effectLst/>
                          <a:latin typeface="Arial"/>
                          <a:ea typeface="Arial"/>
                          <a:cs typeface="Arial"/>
                          <a:sym typeface="Arial"/>
                        </a:rPr>
                        <a:t>De </a:t>
                      </a:r>
                      <a:r>
                        <a:rPr lang="nl-NL" sz="1400" b="0" i="0" u="none" strike="noStrike" cap="none" dirty="0" err="1">
                          <a:solidFill>
                            <a:srgbClr val="000000"/>
                          </a:solidFill>
                          <a:effectLst/>
                          <a:latin typeface="Arial"/>
                          <a:ea typeface="Arial"/>
                          <a:cs typeface="Arial"/>
                          <a:sym typeface="Arial"/>
                        </a:rPr>
                        <a:t>tech</a:t>
                      </a:r>
                      <a:r>
                        <a:rPr lang="nl-NL" sz="1400" b="0" i="0" u="none" strike="noStrike" cap="none" dirty="0">
                          <a:solidFill>
                            <a:srgbClr val="000000"/>
                          </a:solidFill>
                          <a:effectLst/>
                          <a:latin typeface="Arial"/>
                          <a:ea typeface="Arial"/>
                          <a:cs typeface="Arial"/>
                          <a:sym typeface="Arial"/>
                        </a:rPr>
                        <a:t>-stack bestaat uit een zelf ontwikkelde </a:t>
                      </a:r>
                      <a:r>
                        <a:rPr lang="nl-NL" sz="1400" b="0" i="0" u="none" strike="noStrike" cap="none" dirty="0" err="1">
                          <a:solidFill>
                            <a:srgbClr val="000000"/>
                          </a:solidFill>
                          <a:effectLst/>
                          <a:latin typeface="Arial"/>
                          <a:ea typeface="Arial"/>
                          <a:cs typeface="Arial"/>
                          <a:sym typeface="Arial"/>
                        </a:rPr>
                        <a:t>Vue.js</a:t>
                      </a:r>
                      <a:r>
                        <a:rPr lang="nl-NL" sz="1400" b="0" i="0" u="none" strike="noStrike" cap="none" dirty="0">
                          <a:solidFill>
                            <a:srgbClr val="000000"/>
                          </a:solidFill>
                          <a:effectLst/>
                          <a:latin typeface="Arial"/>
                          <a:ea typeface="Arial"/>
                          <a:cs typeface="Arial"/>
                          <a:sym typeface="Arial"/>
                        </a:rPr>
                        <a:t> </a:t>
                      </a:r>
                      <a:r>
                        <a:rPr lang="nl-NL" sz="1400" b="0" i="0" u="none" strike="noStrike" cap="none" dirty="0" err="1">
                          <a:solidFill>
                            <a:srgbClr val="000000"/>
                          </a:solidFill>
                          <a:effectLst/>
                          <a:latin typeface="Arial"/>
                          <a:ea typeface="Arial"/>
                          <a:cs typeface="Arial"/>
                          <a:sym typeface="Arial"/>
                        </a:rPr>
                        <a:t>frontend</a:t>
                      </a:r>
                      <a:r>
                        <a:rPr lang="nl-NL" sz="1400" b="0" i="0" u="none" strike="noStrike" cap="none" dirty="0">
                          <a:solidFill>
                            <a:srgbClr val="000000"/>
                          </a:solidFill>
                          <a:effectLst/>
                          <a:latin typeface="Arial"/>
                          <a:ea typeface="Arial"/>
                          <a:cs typeface="Arial"/>
                          <a:sym typeface="Arial"/>
                        </a:rPr>
                        <a:t> en een Python backend, gebruik makend van een </a:t>
                      </a:r>
                      <a:r>
                        <a:rPr lang="nl-NL" sz="1400" b="0" i="0" u="none" strike="noStrike" cap="none" dirty="0" err="1">
                          <a:solidFill>
                            <a:srgbClr val="000000"/>
                          </a:solidFill>
                          <a:effectLst/>
                          <a:latin typeface="Arial"/>
                          <a:ea typeface="Arial"/>
                          <a:cs typeface="Arial"/>
                          <a:sym typeface="Arial"/>
                        </a:rPr>
                        <a:t>ElasticSearch</a:t>
                      </a:r>
                      <a:r>
                        <a:rPr lang="nl-NL" sz="1400" b="0" i="0" u="none" strike="noStrike" cap="none" dirty="0">
                          <a:solidFill>
                            <a:srgbClr val="000000"/>
                          </a:solidFill>
                          <a:effectLst/>
                          <a:latin typeface="Arial"/>
                          <a:ea typeface="Arial"/>
                          <a:cs typeface="Arial"/>
                          <a:sym typeface="Arial"/>
                        </a:rPr>
                        <a:t> database. Data-uitwisseling vindt plaats aan de hand van (REST/JSON) Web-API. Deze stack wordt op basis van het </a:t>
                      </a:r>
                      <a:r>
                        <a:rPr lang="nl-NL" sz="1400" b="0" i="0" u="none" strike="noStrike" cap="none" dirty="0" err="1">
                          <a:solidFill>
                            <a:srgbClr val="000000"/>
                          </a:solidFill>
                          <a:effectLst/>
                          <a:latin typeface="Arial"/>
                          <a:ea typeface="Arial"/>
                          <a:cs typeface="Arial"/>
                          <a:sym typeface="Arial"/>
                        </a:rPr>
                        <a:t>StandaardPlatform</a:t>
                      </a:r>
                      <a:r>
                        <a:rPr lang="nl-NL" sz="1400" b="0" i="0" u="none" strike="noStrike" cap="none" dirty="0">
                          <a:solidFill>
                            <a:srgbClr val="000000"/>
                          </a:solidFill>
                          <a:effectLst/>
                          <a:latin typeface="Arial"/>
                          <a:ea typeface="Arial"/>
                          <a:cs typeface="Arial"/>
                          <a:sym typeface="Arial"/>
                        </a:rPr>
                        <a:t> van </a:t>
                      </a:r>
                      <a:r>
                        <a:rPr lang="nl-NL" sz="1400" b="0" i="0" u="none" strike="noStrike" cap="none" dirty="0" err="1">
                          <a:solidFill>
                            <a:srgbClr val="000000"/>
                          </a:solidFill>
                          <a:effectLst/>
                          <a:latin typeface="Arial"/>
                          <a:ea typeface="Arial"/>
                          <a:cs typeface="Arial"/>
                          <a:sym typeface="Arial"/>
                        </a:rPr>
                        <a:t>Logius</a:t>
                      </a:r>
                      <a:r>
                        <a:rPr lang="nl-NL" sz="1400" b="0" i="0" u="none" strike="noStrike" cap="none" dirty="0">
                          <a:solidFill>
                            <a:srgbClr val="000000"/>
                          </a:solidFill>
                          <a:effectLst/>
                          <a:latin typeface="Arial"/>
                          <a:ea typeface="Arial"/>
                          <a:cs typeface="Arial"/>
                          <a:sym typeface="Arial"/>
                        </a:rPr>
                        <a:t> ontwikkeld en gehost. </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882748">
                <a:tc>
                  <a:txBody>
                    <a:bodyPr/>
                    <a:lstStyle/>
                    <a:p>
                      <a:pPr marL="0" lvl="0" indent="0" algn="ctr" rtl="0">
                        <a:spcBef>
                          <a:spcPts val="0"/>
                        </a:spcBef>
                        <a:spcAft>
                          <a:spcPts val="0"/>
                        </a:spcAft>
                        <a:buNone/>
                      </a:pPr>
                      <a:r>
                        <a:rPr lang="nl-NL" sz="1600" b="1"/>
                        <a:t>Welke infrastructurele voorzieningen zijn nodig?</a:t>
                      </a:r>
                    </a:p>
                    <a:p>
                      <a:pPr marL="0" lvl="0" indent="0" algn="ctr" rtl="0">
                        <a:spcBef>
                          <a:spcPts val="0"/>
                        </a:spcBef>
                        <a:spcAft>
                          <a:spcPts val="0"/>
                        </a:spcAft>
                        <a:buNone/>
                      </a:pPr>
                      <a:endParaRPr lang="nl-NL" sz="1600" b="1"/>
                    </a:p>
                    <a:p>
                      <a:pPr marL="0" lvl="0" indent="0" algn="ctr" rtl="0">
                        <a:spcBef>
                          <a:spcPts val="0"/>
                        </a:spcBef>
                        <a:spcAft>
                          <a:spcPts val="0"/>
                        </a:spcAft>
                        <a:buNone/>
                      </a:pPr>
                      <a:r>
                        <a:rPr lang="nl-NL" sz="1600" b="1"/>
                        <a:t>Bijvoorbeeld ontwikkelstraten, datacenters, voorzieningen voor monitoring, </a:t>
                      </a:r>
                      <a:r>
                        <a:rPr lang="nl-NL" sz="1600" b="1" err="1"/>
                        <a:t>etc</a:t>
                      </a:r>
                      <a:endParaRPr lang="nl-NL" sz="1600" b="1"/>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r>
                        <a:rPr lang="nl-NL" sz="1400" dirty="0"/>
                        <a:t>-bronnen met opleidingsinformatie (nu EDU-DEX, RIO en HOVI), Leeroverzicht wint zelf niet rechtstreeks  gegevens in van opleiders, maar maakt gebruik van bestaande bronnen</a:t>
                      </a:r>
                    </a:p>
                    <a:p>
                      <a:pPr marL="165100" lvl="0" indent="0" algn="l" rtl="0">
                        <a:lnSpc>
                          <a:spcPct val="120000"/>
                        </a:lnSpc>
                        <a:spcBef>
                          <a:spcPts val="0"/>
                        </a:spcBef>
                        <a:spcAft>
                          <a:spcPts val="0"/>
                        </a:spcAft>
                        <a:buClr>
                          <a:schemeClr val="dk1"/>
                        </a:buClr>
                        <a:buSzPts val="1000"/>
                        <a:buNone/>
                      </a:pPr>
                      <a:endParaRPr lang="nl-NL" sz="1400" dirty="0"/>
                    </a:p>
                    <a:p>
                      <a:pPr marL="165100" lvl="0" indent="0" algn="l" rtl="0">
                        <a:lnSpc>
                          <a:spcPct val="120000"/>
                        </a:lnSpc>
                        <a:spcBef>
                          <a:spcPts val="0"/>
                        </a:spcBef>
                        <a:spcAft>
                          <a:spcPts val="0"/>
                        </a:spcAft>
                        <a:buClr>
                          <a:schemeClr val="dk1"/>
                        </a:buClr>
                        <a:buSzPts val="1000"/>
                        <a:buNone/>
                      </a:pPr>
                      <a:r>
                        <a:rPr lang="nl-NL" sz="1400" b="0" i="0" u="none" strike="noStrike" cap="none" dirty="0">
                          <a:solidFill>
                            <a:srgbClr val="000000"/>
                          </a:solidFill>
                          <a:effectLst/>
                          <a:latin typeface="Arial"/>
                          <a:ea typeface="Arial"/>
                          <a:cs typeface="Arial"/>
                          <a:sym typeface="Arial"/>
                        </a:rPr>
                        <a:t>-ontwikkelstraten en voorzieningen voor monitoring worden op vanaf 1 maart 2024 door </a:t>
                      </a:r>
                      <a:r>
                        <a:rPr lang="nl-NL" sz="1400" b="0" i="0" u="none" strike="noStrike" cap="none" dirty="0" err="1">
                          <a:solidFill>
                            <a:srgbClr val="000000"/>
                          </a:solidFill>
                          <a:effectLst/>
                          <a:latin typeface="Arial"/>
                          <a:ea typeface="Arial"/>
                          <a:cs typeface="Arial"/>
                          <a:sym typeface="Arial"/>
                        </a:rPr>
                        <a:t>SopraSteria</a:t>
                      </a:r>
                      <a:r>
                        <a:rPr lang="nl-NL" sz="1400" b="0" i="0" u="none" strike="noStrike" cap="none" dirty="0">
                          <a:solidFill>
                            <a:srgbClr val="000000"/>
                          </a:solidFill>
                          <a:effectLst/>
                          <a:latin typeface="Arial"/>
                          <a:ea typeface="Arial"/>
                          <a:cs typeface="Arial"/>
                          <a:sym typeface="Arial"/>
                        </a:rPr>
                        <a:t> (voorheen Ordina) geleverd. </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12906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Samenvatting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862377594"/>
              </p:ext>
            </p:extLst>
          </p:nvPr>
        </p:nvGraphicFramePr>
        <p:xfrm>
          <a:off x="335360" y="1085850"/>
          <a:ext cx="11521280" cy="5285453"/>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1667182">
                <a:tc>
                  <a:txBody>
                    <a:bodyPr/>
                    <a:lstStyle/>
                    <a:p>
                      <a:pPr marL="0" lvl="0" indent="0" algn="ctr" rtl="0">
                        <a:spcBef>
                          <a:spcPts val="0"/>
                        </a:spcBef>
                        <a:spcAft>
                          <a:spcPts val="0"/>
                        </a:spcAft>
                        <a:buNone/>
                      </a:pPr>
                      <a:r>
                        <a:rPr lang="nl-NL" sz="1600" b="1"/>
                        <a:t>Over welke objecten gaat gegevensuitwisseling plaatsvinden en in welke patronen?</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a:t>-nu: opleidingsinformatie wordt door opleiders via bestaande bronnen (EDU-DEX, RIO en HOVI) aan Leeroverzicht geleverd</a:t>
                      </a:r>
                    </a:p>
                    <a:p>
                      <a:pPr marL="165100" lvl="0" indent="0" algn="l" rtl="0">
                        <a:spcBef>
                          <a:spcPts val="0"/>
                        </a:spcBef>
                        <a:spcAft>
                          <a:spcPts val="0"/>
                        </a:spcAft>
                        <a:buSzPts val="1000"/>
                        <a:buNone/>
                      </a:pPr>
                      <a:r>
                        <a:rPr lang="nl-NL" sz="1400" dirty="0"/>
                        <a:t>-later: koppeling opleidingen en skills, hoe dit wordt vormgegeven is nog niet duidelijk </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28244">
                <a:tc>
                  <a:txBody>
                    <a:bodyPr/>
                    <a:lstStyle/>
                    <a:p>
                      <a:pPr algn="ctr"/>
                      <a:r>
                        <a:rPr lang="nl-NL" sz="1600" b="1" i="0" u="none" strike="noStrike" cap="none">
                          <a:solidFill>
                            <a:srgbClr val="000000"/>
                          </a:solidFill>
                          <a:latin typeface="Arial"/>
                          <a:cs typeface="Arial"/>
                          <a:sym typeface="Arial"/>
                        </a:rPr>
                        <a:t>Van welke soort architecturen maakt het initiatief gebruik en welke zijn dat dan?</a:t>
                      </a:r>
                    </a:p>
                    <a:p>
                      <a:pPr algn="ctr"/>
                      <a:endParaRPr lang="nl-NL" sz="1600" b="1" i="0" u="none" strike="noStrike" cap="none">
                        <a:solidFill>
                          <a:srgbClr val="000000"/>
                        </a:solidFill>
                        <a:latin typeface="Arial"/>
                        <a:cs typeface="Arial"/>
                        <a:sym typeface="Arial"/>
                      </a:endParaRPr>
                    </a:p>
                    <a:p>
                      <a:pPr algn="ctr"/>
                      <a:r>
                        <a:rPr lang="nl-NL" sz="1600" b="1" i="0" u="none" strike="noStrike" cap="none">
                          <a:solidFill>
                            <a:srgbClr val="000000"/>
                          </a:solidFill>
                          <a:latin typeface="Arial"/>
                          <a:cs typeface="Arial"/>
                          <a:sym typeface="Arial"/>
                        </a:rPr>
                        <a:t>Bijvoorbeeld </a:t>
                      </a:r>
                      <a:r>
                        <a:rPr lang="nl-NL" sz="1600" b="1" i="0" u="none" strike="noStrike" cap="none" err="1">
                          <a:solidFill>
                            <a:srgbClr val="000000"/>
                          </a:solidFill>
                          <a:latin typeface="Arial"/>
                          <a:cs typeface="Arial"/>
                          <a:sym typeface="Arial"/>
                        </a:rPr>
                        <a:t>kaderstellende</a:t>
                      </a:r>
                      <a:r>
                        <a:rPr lang="nl-NL" sz="1600" b="1" i="0" u="none" strike="noStrike" cap="none">
                          <a:solidFill>
                            <a:srgbClr val="000000"/>
                          </a:solidFill>
                          <a:latin typeface="Arial"/>
                          <a:cs typeface="Arial"/>
                          <a:sym typeface="Arial"/>
                        </a:rPr>
                        <a:t> voor de sector, sectorale referentie, solutionarchitecturen etc. </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r>
                        <a:rPr lang="nl-NL" sz="1400" b="0" i="0" u="none" strike="noStrike" cap="none" dirty="0">
                          <a:solidFill>
                            <a:srgbClr val="000000"/>
                          </a:solidFill>
                          <a:effectLst/>
                          <a:latin typeface="Arial"/>
                          <a:ea typeface="Arial"/>
                          <a:cs typeface="Arial"/>
                          <a:sym typeface="Arial"/>
                        </a:rPr>
                        <a:t>-Programma Start Architectuur (PSA) </a:t>
                      </a:r>
                      <a:r>
                        <a:rPr lang="nl-NL" sz="1400" b="0" i="0" u="none" strike="noStrike" cap="none" dirty="0" err="1">
                          <a:solidFill>
                            <a:srgbClr val="000000"/>
                          </a:solidFill>
                          <a:effectLst/>
                          <a:latin typeface="Arial"/>
                          <a:ea typeface="Arial"/>
                          <a:cs typeface="Arial"/>
                          <a:sym typeface="Arial"/>
                        </a:rPr>
                        <a:t>tbv</a:t>
                      </a:r>
                      <a:r>
                        <a:rPr lang="nl-NL" sz="1400" b="0" i="0" u="none" strike="noStrike" cap="none" dirty="0">
                          <a:solidFill>
                            <a:srgbClr val="000000"/>
                          </a:solidFill>
                          <a:effectLst/>
                          <a:latin typeface="Arial"/>
                          <a:ea typeface="Arial"/>
                          <a:cs typeface="Arial"/>
                          <a:sym typeface="Arial"/>
                        </a:rPr>
                        <a:t> NGF-aanvraag, een herziene programma architectuur wordt parallel aan het herijken van het programmaplan in Q1 2024 voorzien. Software Architectuur Document (SAD) voor het vastleggen van de solution architectuur. </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240861">
                <a:tc>
                  <a:txBody>
                    <a:bodyPr/>
                    <a:lstStyle/>
                    <a:p>
                      <a:pPr algn="ctr"/>
                      <a:r>
                        <a:rPr lang="nl-NL" sz="1600" b="1" i="0" u="none" strike="noStrike" cap="none" dirty="0">
                          <a:solidFill>
                            <a:srgbClr val="000000"/>
                          </a:solidFill>
                          <a:latin typeface="Arial"/>
                          <a:cs typeface="Arial"/>
                          <a:sym typeface="Arial"/>
                        </a:rPr>
                        <a:t>Welke soort architecturen en standaarden worden tijdens/in het initiatief </a:t>
                      </a:r>
                      <a:r>
                        <a:rPr lang="nl-NL" sz="1600" b="1" i="0" u="none" strike="noStrike" cap="none" dirty="0">
                          <a:solidFill>
                            <a:srgbClr val="000000"/>
                          </a:solidFill>
                          <a:latin typeface="Arial"/>
                          <a:cs typeface="Arial"/>
                        </a:rPr>
                        <a:t>ontwikkeld</a:t>
                      </a:r>
                      <a:r>
                        <a:rPr lang="nl-NL" sz="1600" b="1" i="0" u="none" strike="noStrike" cap="none" dirty="0">
                          <a:solidFill>
                            <a:srgbClr val="000000"/>
                          </a:solidFill>
                          <a:latin typeface="Arial"/>
                          <a:cs typeface="Arial"/>
                          <a:sym typeface="Arial"/>
                        </a:rPr>
                        <a:t>?</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r>
                        <a:rPr lang="nl-NL" sz="1400" dirty="0"/>
                        <a:t>-ontwikkeling ketenarchitectuur Leeroverzicht, </a:t>
                      </a:r>
                      <a:r>
                        <a:rPr lang="nl-NL" sz="1400" dirty="0" err="1"/>
                        <a:t>VmV</a:t>
                      </a:r>
                      <a:r>
                        <a:rPr lang="nl-NL" sz="1400" dirty="0"/>
                        <a:t> en VUM (mogelijk als bouwsteen voor een overkoepelende LLO-architectuur)</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85853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prstGeom prst="rect">
            <a:avLst/>
          </a:prstGeom>
        </p:spPr>
        <p:txBody>
          <a:bodyPr spcFirstLastPara="1" wrap="square" lIns="91425" tIns="91425" rIns="91425" bIns="91425" anchor="b" anchorCtr="0">
            <a:noAutofit/>
          </a:bodyPr>
          <a:lstStyle/>
          <a:p>
            <a:r>
              <a:rPr lang="nl-NL"/>
              <a:t>Samenvatting</a:t>
            </a:r>
            <a:endParaRPr/>
          </a:p>
        </p:txBody>
      </p:sp>
      <p:sp>
        <p:nvSpPr>
          <p:cNvPr id="4" name="Tijdelijke aanduiding voor tekst 3">
            <a:extLst>
              <a:ext uri="{FF2B5EF4-FFF2-40B4-BE49-F238E27FC236}">
                <a16:creationId xmlns:a16="http://schemas.microsoft.com/office/drawing/2014/main" id="{2F62AB1C-8C65-E8B2-27E2-6F5684DBA212}"/>
              </a:ext>
            </a:extLst>
          </p:cNvPr>
          <p:cNvSpPr>
            <a:spLocks noGrp="1"/>
          </p:cNvSpPr>
          <p:nvPr>
            <p:ph type="body" sz="quarter" idx="13"/>
          </p:nvPr>
        </p:nvSpPr>
        <p:spPr/>
        <p:txBody>
          <a:bodyPr/>
          <a:lstStyle/>
          <a:p>
            <a:r>
              <a:rPr lang="nl-NL" sz="1800" dirty="0"/>
              <a:t>Leeroverzicht</a:t>
            </a:r>
          </a:p>
        </p:txBody>
      </p:sp>
      <p:graphicFrame>
        <p:nvGraphicFramePr>
          <p:cNvPr id="206" name="Google Shape;206;p15"/>
          <p:cNvGraphicFramePr/>
          <p:nvPr>
            <p:extLst>
              <p:ext uri="{D42A27DB-BD31-4B8C-83A1-F6EECF244321}">
                <p14:modId xmlns:p14="http://schemas.microsoft.com/office/powerpoint/2010/main" val="80697583"/>
              </p:ext>
            </p:extLst>
          </p:nvPr>
        </p:nvGraphicFramePr>
        <p:xfrm>
          <a:off x="335360" y="1085850"/>
          <a:ext cx="11521280" cy="4836287"/>
        </p:xfrm>
        <a:graphic>
          <a:graphicData uri="http://schemas.openxmlformats.org/drawingml/2006/table">
            <a:tbl>
              <a:tblPr>
                <a:noFill/>
                <a:tableStyleId>{0DC0E91C-5CD2-4B48-AD56-D1AE986D4A0B}</a:tableStyleId>
              </a:tblPr>
              <a:tblGrid>
                <a:gridCol w="2880320">
                  <a:extLst>
                    <a:ext uri="{9D8B030D-6E8A-4147-A177-3AD203B41FA5}">
                      <a16:colId xmlns:a16="http://schemas.microsoft.com/office/drawing/2014/main" val="20000"/>
                    </a:ext>
                  </a:extLst>
                </a:gridCol>
                <a:gridCol w="8640960">
                  <a:extLst>
                    <a:ext uri="{9D8B030D-6E8A-4147-A177-3AD203B41FA5}">
                      <a16:colId xmlns:a16="http://schemas.microsoft.com/office/drawing/2014/main" val="20001"/>
                    </a:ext>
                  </a:extLst>
                </a:gridCol>
              </a:tblGrid>
              <a:tr h="1667182">
                <a:tc>
                  <a:txBody>
                    <a:bodyPr/>
                    <a:lstStyle/>
                    <a:p>
                      <a:pPr marL="0" lvl="0" indent="0" algn="ctr" rtl="0">
                        <a:spcBef>
                          <a:spcPts val="0"/>
                        </a:spcBef>
                        <a:spcAft>
                          <a:spcPts val="0"/>
                        </a:spcAft>
                        <a:buNone/>
                      </a:pPr>
                      <a:r>
                        <a:rPr lang="nl-NL" sz="1600" b="1"/>
                        <a:t>Wordt er verbonden met ketens </a:t>
                      </a:r>
                      <a:r>
                        <a:rPr lang="nl-NL" sz="1600" b="1" i="1"/>
                        <a:t>buiten</a:t>
                      </a:r>
                      <a:r>
                        <a:rPr lang="nl-NL" sz="1600" b="1"/>
                        <a:t> het onderwijs?</a:t>
                      </a: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spcBef>
                          <a:spcPts val="0"/>
                        </a:spcBef>
                        <a:spcAft>
                          <a:spcPts val="0"/>
                        </a:spcAft>
                        <a:buSzPts val="1000"/>
                        <a:buNone/>
                      </a:pPr>
                      <a:r>
                        <a:rPr lang="nl-NL" sz="1400" dirty="0"/>
                        <a:t>-via de </a:t>
                      </a:r>
                      <a:r>
                        <a:rPr lang="nl-NL" sz="1400" dirty="0" err="1"/>
                        <a:t>skillsontologie</a:t>
                      </a:r>
                      <a:r>
                        <a:rPr lang="nl-NL" sz="1400" dirty="0"/>
                        <a:t> die door </a:t>
                      </a:r>
                      <a:r>
                        <a:rPr lang="nl-NL" sz="1400" dirty="0" err="1"/>
                        <a:t>VmV</a:t>
                      </a:r>
                      <a:r>
                        <a:rPr lang="nl-NL" sz="1400" dirty="0"/>
                        <a:t> wordt ontwikkeld, wordt de verbinding gelegd met het arbeidsmarktdomein. Het perspectief is dat een gebruiker van Leeroverzicht beschikt over een aantal skills (bijvoorbeeld opgeslagen in een skills-wallet), een bepaalde functie wil gaan vervullen waarvoor zij/hij aanvullende skills nodig heeft en op leeroverzicht een opleiding vindt waarmee de ontbrekende skills worden verworven</a:t>
                      </a: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28244">
                <a:tc>
                  <a:txBody>
                    <a:bodyPr/>
                    <a:lstStyle/>
                    <a:p>
                      <a:pPr algn="ctr"/>
                      <a:endParaRPr lang="nl-NL" sz="1600" b="1" i="0" u="none" strike="noStrike" cap="none">
                        <a:solidFill>
                          <a:srgbClr val="000000"/>
                        </a:solidFill>
                        <a:latin typeface="Arial"/>
                        <a:cs typeface="Arial"/>
                        <a:sym typeface="Arial"/>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SzPts val="1000"/>
                        <a:buNone/>
                      </a:pPr>
                      <a:endParaRPr sz="140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240861">
                <a:tc>
                  <a:txBody>
                    <a:bodyPr/>
                    <a:lstStyle/>
                    <a:p>
                      <a:pPr algn="ctr"/>
                      <a:endParaRPr lang="nl-NL" sz="1600" b="1" i="0" u="none" strike="noStrike" cap="none">
                        <a:solidFill>
                          <a:srgbClr val="000000"/>
                        </a:solidFill>
                        <a:latin typeface="Arial"/>
                        <a:cs typeface="Arial"/>
                        <a:sym typeface="Arial"/>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0" lvl="0" indent="0" algn="l" rtl="0">
                        <a:lnSpc>
                          <a:spcPct val="120000"/>
                        </a:lnSpc>
                        <a:spcBef>
                          <a:spcPts val="0"/>
                        </a:spcBef>
                        <a:spcAft>
                          <a:spcPts val="0"/>
                        </a:spcAft>
                        <a:buClr>
                          <a:schemeClr val="dk1"/>
                        </a:buClr>
                        <a:buSzPts val="1000"/>
                        <a:buNone/>
                      </a:pPr>
                      <a:endParaRPr sz="1400" dirty="0"/>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17609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17"/>
          <p:cNvSpPr txBox="1">
            <a:spLocks noGrp="1"/>
          </p:cNvSpPr>
          <p:nvPr>
            <p:ph type="title"/>
          </p:nvPr>
        </p:nvSpPr>
        <p:spPr>
          <a:prstGeom prst="rect">
            <a:avLst/>
          </a:prstGeom>
        </p:spPr>
        <p:txBody>
          <a:bodyPr spcFirstLastPara="1" wrap="square" lIns="91425" tIns="91425" rIns="91425" bIns="91425" anchor="b" anchorCtr="0">
            <a:noAutofit/>
          </a:bodyPr>
          <a:lstStyle/>
          <a:p>
            <a:r>
              <a:rPr lang="nl-NL"/>
              <a:t>Vergelijkingsraamwerk Overzicht</a:t>
            </a:r>
            <a:endParaRPr/>
          </a:p>
        </p:txBody>
      </p:sp>
      <p:sp>
        <p:nvSpPr>
          <p:cNvPr id="3" name="Tijdelijke aanduiding voor tekst 2">
            <a:extLst>
              <a:ext uri="{FF2B5EF4-FFF2-40B4-BE49-F238E27FC236}">
                <a16:creationId xmlns:a16="http://schemas.microsoft.com/office/drawing/2014/main" id="{9C79A73F-71FD-6BCD-DC54-BEFFAF0E167E}"/>
              </a:ext>
            </a:extLst>
          </p:cNvPr>
          <p:cNvSpPr>
            <a:spLocks noGrp="1"/>
          </p:cNvSpPr>
          <p:nvPr>
            <p:ph type="body" sz="quarter" idx="13"/>
          </p:nvPr>
        </p:nvSpPr>
        <p:spPr/>
        <p:txBody>
          <a:bodyPr/>
          <a:lstStyle/>
          <a:p>
            <a:r>
              <a:rPr lang="nl-NL" sz="1800" b="1" dirty="0"/>
              <a:t>Leeroverzicht</a:t>
            </a:r>
            <a:endParaRPr lang="nl-NL" dirty="0"/>
          </a:p>
        </p:txBody>
      </p:sp>
      <p:graphicFrame>
        <p:nvGraphicFramePr>
          <p:cNvPr id="220" name="Google Shape;220;p17"/>
          <p:cNvGraphicFramePr/>
          <p:nvPr>
            <p:extLst>
              <p:ext uri="{D42A27DB-BD31-4B8C-83A1-F6EECF244321}">
                <p14:modId xmlns:p14="http://schemas.microsoft.com/office/powerpoint/2010/main" val="2977385141"/>
              </p:ext>
            </p:extLst>
          </p:nvPr>
        </p:nvGraphicFramePr>
        <p:xfrm>
          <a:off x="12972" y="988313"/>
          <a:ext cx="12192000" cy="5920680"/>
        </p:xfrm>
        <a:graphic>
          <a:graphicData uri="http://schemas.openxmlformats.org/drawingml/2006/table">
            <a:tbl>
              <a:tblPr firstCol="1">
                <a:tableStyleId>{00A15C55-8517-42AA-B614-E9B94910E393}</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422056">
                <a:tc>
                  <a:txBody>
                    <a:bodyPr/>
                    <a:lstStyle/>
                    <a:p>
                      <a:pPr marL="0" lvl="0" indent="0" algn="ctr" rtl="0">
                        <a:spcBef>
                          <a:spcPts val="0"/>
                        </a:spcBef>
                        <a:spcAft>
                          <a:spcPts val="0"/>
                        </a:spcAft>
                        <a:buNone/>
                      </a:pPr>
                      <a:r>
                        <a:rPr lang="nl-NL" b="1"/>
                        <a:t>Projectfase</a:t>
                      </a:r>
                      <a:endParaRPr b="1"/>
                    </a:p>
                  </a:txBody>
                  <a:tcPr marL="91425" marR="91425" marT="91425" marB="91425" anchor="ctr"/>
                </a:tc>
                <a:tc>
                  <a:txBody>
                    <a:bodyPr/>
                    <a:lstStyle/>
                    <a:p>
                      <a:pPr marL="0" lvl="0" indent="0" algn="ctr" rtl="0">
                        <a:spcBef>
                          <a:spcPts val="0"/>
                        </a:spcBef>
                        <a:spcAft>
                          <a:spcPts val="0"/>
                        </a:spcAft>
                        <a:buClr>
                          <a:schemeClr val="dk1"/>
                        </a:buClr>
                        <a:buSzPts val="1100"/>
                        <a:buFont typeface="Arial"/>
                        <a:buNone/>
                      </a:pPr>
                      <a:r>
                        <a:rPr lang="nl-NL" sz="1000" b="0">
                          <a:solidFill>
                            <a:schemeClr val="tx1"/>
                          </a:solidFill>
                        </a:rPr>
                        <a:t>Afgerond / </a:t>
                      </a:r>
                      <a:r>
                        <a:rPr lang="nl-NL" sz="1000" b="0" err="1">
                          <a:solidFill>
                            <a:schemeClr val="tx1"/>
                          </a:solidFill>
                        </a:rPr>
                        <a:t>inbeheername</a:t>
                      </a:r>
                      <a:endParaRPr sz="1000" b="0" err="1">
                        <a:solidFill>
                          <a:schemeClr val="tx1"/>
                        </a:solidFill>
                      </a:endParaRPr>
                    </a:p>
                  </a:txBody>
                  <a:tcPr marL="91425" marR="91425" marT="91425" marB="91425" anchor="ctr"/>
                </a:tc>
                <a:tc>
                  <a:txBody>
                    <a:bodyPr/>
                    <a:lstStyle/>
                    <a:p>
                      <a:pPr marL="0" lvl="0" indent="0" algn="ctr" rtl="0">
                        <a:spcBef>
                          <a:spcPts val="0"/>
                        </a:spcBef>
                        <a:spcAft>
                          <a:spcPts val="0"/>
                        </a:spcAft>
                        <a:buNone/>
                      </a:pPr>
                      <a:r>
                        <a:rPr lang="nl-NL" sz="1000" b="0">
                          <a:solidFill>
                            <a:schemeClr val="tx1"/>
                          </a:solidFill>
                        </a:rPr>
                        <a:t>Al even op weg</a:t>
                      </a:r>
                      <a:endParaRPr sz="1000" b="0">
                        <a:solidFill>
                          <a:schemeClr val="tx1"/>
                        </a:solidFill>
                      </a:endParaRPr>
                    </a:p>
                  </a:txBody>
                  <a:tcPr marL="91425" marR="91425" marT="91425" marB="91425" anchor="ctr"/>
                </a:tc>
                <a:tc>
                  <a:txBody>
                    <a:bodyPr/>
                    <a:lstStyle/>
                    <a:p>
                      <a:pPr marL="0" lvl="0" indent="0" algn="ctr" rtl="0">
                        <a:spcBef>
                          <a:spcPts val="0"/>
                        </a:spcBef>
                        <a:spcAft>
                          <a:spcPts val="0"/>
                        </a:spcAft>
                        <a:buClr>
                          <a:schemeClr val="dk1"/>
                        </a:buClr>
                        <a:buSzPts val="1100"/>
                        <a:buFont typeface="Arial"/>
                        <a:buNone/>
                      </a:pPr>
                      <a:r>
                        <a:rPr lang="nl-NL" sz="1000" b="0">
                          <a:solidFill>
                            <a:schemeClr val="dk1"/>
                          </a:solidFill>
                        </a:rPr>
                        <a:t>Prille begin</a:t>
                      </a:r>
                      <a:endParaRPr sz="1000" b="0"/>
                    </a:p>
                  </a:txBody>
                  <a:tcPr marL="91425" marR="91425" marT="91425" marB="91425" anchor="ctr"/>
                </a:tc>
                <a:extLst>
                  <a:ext uri="{0D108BD9-81ED-4DB2-BD59-A6C34878D82A}">
                    <a16:rowId xmlns:a16="http://schemas.microsoft.com/office/drawing/2014/main" val="10001"/>
                  </a:ext>
                </a:extLst>
              </a:tr>
              <a:tr h="422056">
                <a:tc>
                  <a:txBody>
                    <a:bodyPr/>
                    <a:lstStyle/>
                    <a:p>
                      <a:pPr marL="0" lvl="0" indent="0" algn="ctr" rtl="0">
                        <a:spcBef>
                          <a:spcPts val="0"/>
                        </a:spcBef>
                        <a:spcAft>
                          <a:spcPts val="0"/>
                        </a:spcAft>
                        <a:buNone/>
                      </a:pPr>
                      <a:r>
                        <a:rPr lang="nl-NL" b="1"/>
                        <a:t>Werkingsgebied</a:t>
                      </a:r>
                      <a:endParaRPr b="1"/>
                    </a:p>
                  </a:txBody>
                  <a:tcPr marL="91425" marR="91425" marT="91425" marB="91425" anchor="ctr"/>
                </a:tc>
                <a:tc>
                  <a:txBody>
                    <a:bodyPr/>
                    <a:lstStyle/>
                    <a:p>
                      <a:pPr marL="0" lvl="0" indent="0" algn="ctr" rtl="0">
                        <a:spcBef>
                          <a:spcPts val="0"/>
                        </a:spcBef>
                        <a:spcAft>
                          <a:spcPts val="0"/>
                        </a:spcAft>
                        <a:buNone/>
                      </a:pPr>
                      <a:r>
                        <a:rPr lang="nl-NL" sz="1000" b="0">
                          <a:solidFill>
                            <a:schemeClr val="tx1"/>
                          </a:solidFill>
                        </a:rPr>
                        <a:t>Eén werkingsgebied</a:t>
                      </a:r>
                      <a:endParaRPr sz="1000" b="0">
                        <a:solidFill>
                          <a:schemeClr val="tx1"/>
                        </a:solidFill>
                      </a:endParaRPr>
                    </a:p>
                  </a:txBody>
                  <a:tcPr marL="91425" marR="91425" marT="91425" marB="91425" anchor="ctr"/>
                </a:tc>
                <a:tc>
                  <a:txBody>
                    <a:bodyPr/>
                    <a:lstStyle/>
                    <a:p>
                      <a:pPr marL="0" lvl="0" indent="0" algn="ctr" rtl="0">
                        <a:spcBef>
                          <a:spcPts val="0"/>
                        </a:spcBef>
                        <a:spcAft>
                          <a:spcPts val="0"/>
                        </a:spcAft>
                        <a:buNone/>
                      </a:pPr>
                      <a:r>
                        <a:rPr lang="nl-NL" sz="1000" b="0">
                          <a:solidFill>
                            <a:schemeClr val="tx1"/>
                          </a:solidFill>
                        </a:rPr>
                        <a:t>Meerdere werkingsgebieden</a:t>
                      </a:r>
                      <a:endParaRPr sz="1000" b="0">
                        <a:solidFill>
                          <a:schemeClr val="tx1"/>
                        </a:solidFill>
                      </a:endParaRPr>
                    </a:p>
                  </a:txBody>
                  <a:tcPr marL="91425" marR="91425" marT="91425" marB="91425" anchor="ctr"/>
                </a:tc>
                <a:tc>
                  <a:txBody>
                    <a:bodyPr/>
                    <a:lstStyle/>
                    <a:p>
                      <a:pPr marL="0" lvl="0" indent="0" algn="ctr" rtl="0">
                        <a:spcBef>
                          <a:spcPts val="0"/>
                        </a:spcBef>
                        <a:spcAft>
                          <a:spcPts val="0"/>
                        </a:spcAft>
                        <a:buNone/>
                      </a:pPr>
                      <a:r>
                        <a:rPr lang="nl-NL" sz="1000" b="0"/>
                        <a:t>Gehele onderwijsdomein</a:t>
                      </a:r>
                      <a:endParaRPr sz="1000" b="0"/>
                    </a:p>
                  </a:txBody>
                  <a:tcPr marL="91425" marR="91425" marT="91425" marB="91425" anchor="ctr"/>
                </a:tc>
                <a:extLst>
                  <a:ext uri="{0D108BD9-81ED-4DB2-BD59-A6C34878D82A}">
                    <a16:rowId xmlns:a16="http://schemas.microsoft.com/office/drawing/2014/main" val="10002"/>
                  </a:ext>
                </a:extLst>
              </a:tr>
              <a:tr h="475675">
                <a:tc>
                  <a:txBody>
                    <a:bodyPr/>
                    <a:lstStyle/>
                    <a:p>
                      <a:pPr marL="0" lvl="0" indent="0" algn="ctr" rtl="0">
                        <a:spcBef>
                          <a:spcPts val="0"/>
                        </a:spcBef>
                        <a:spcAft>
                          <a:spcPts val="0"/>
                        </a:spcAft>
                        <a:buNone/>
                      </a:pPr>
                      <a:r>
                        <a:rPr lang="nl-NL" b="1"/>
                        <a:t>Ketendomeinen</a:t>
                      </a:r>
                      <a:endParaRPr b="1"/>
                    </a:p>
                  </a:txBody>
                  <a:tcPr marL="91425" marR="91425" marT="91425" marB="91425" anchor="ctr"/>
                </a:tc>
                <a:tc>
                  <a:txBody>
                    <a:bodyPr/>
                    <a:lstStyle/>
                    <a:p>
                      <a:pPr marL="0" lvl="0" indent="0" algn="ctr" rtl="0">
                        <a:spcBef>
                          <a:spcPts val="0"/>
                        </a:spcBef>
                        <a:spcAft>
                          <a:spcPts val="0"/>
                        </a:spcAft>
                        <a:buNone/>
                      </a:pPr>
                      <a:r>
                        <a:rPr lang="nl-NL" sz="1000" b="0"/>
                        <a:t>Beperkt aantal ketenprocessen binnen één ketendomein</a:t>
                      </a:r>
                      <a:endParaRPr sz="1000" b="0"/>
                    </a:p>
                  </a:txBody>
                  <a:tcPr marL="91425" marR="91425" marT="91425" marB="91425" anchor="ctr"/>
                </a:tc>
                <a:tc>
                  <a:txBody>
                    <a:bodyPr/>
                    <a:lstStyle/>
                    <a:p>
                      <a:pPr marL="0" lvl="0" indent="0" algn="ctr" rtl="0">
                        <a:spcBef>
                          <a:spcPts val="0"/>
                        </a:spcBef>
                        <a:spcAft>
                          <a:spcPts val="0"/>
                        </a:spcAft>
                        <a:buNone/>
                      </a:pPr>
                      <a:r>
                        <a:rPr lang="nl-NL" sz="1000" b="0"/>
                        <a:t>Meerdere </a:t>
                      </a:r>
                      <a:r>
                        <a:rPr lang="nl-NL" sz="1000" b="0" u="none" strike="noStrike" noProof="0"/>
                        <a:t>ketenprocessen in meerdere ketendomeinen</a:t>
                      </a:r>
                      <a:endParaRPr sz="1000" b="0"/>
                    </a:p>
                  </a:txBody>
                  <a:tcPr marL="91425" marR="91425" marT="91425" marB="91425" anchor="ctr"/>
                </a:tc>
                <a:tc>
                  <a:txBody>
                    <a:bodyPr/>
                    <a:lstStyle/>
                    <a:p>
                      <a:pPr marL="0" lvl="0" indent="0" algn="ctr" rtl="0">
                        <a:spcBef>
                          <a:spcPts val="0"/>
                        </a:spcBef>
                        <a:spcAft>
                          <a:spcPts val="0"/>
                        </a:spcAft>
                        <a:buNone/>
                      </a:pPr>
                      <a:r>
                        <a:rPr lang="nl-NL" sz="1000" b="0"/>
                        <a:t>(Vrijwel) alle </a:t>
                      </a:r>
                      <a:r>
                        <a:rPr lang="nl-NL" sz="1000" b="0" u="none" strike="noStrike" noProof="0"/>
                        <a:t>ketenprocessen; raakt alle ketendomeinen</a:t>
                      </a:r>
                      <a:endParaRPr sz="1000" b="0"/>
                    </a:p>
                  </a:txBody>
                  <a:tcPr marL="91425" marR="91425" marT="91425" marB="91425" anchor="ctr"/>
                </a:tc>
                <a:extLst>
                  <a:ext uri="{0D108BD9-81ED-4DB2-BD59-A6C34878D82A}">
                    <a16:rowId xmlns:a16="http://schemas.microsoft.com/office/drawing/2014/main" val="10003"/>
                  </a:ext>
                </a:extLst>
              </a:tr>
              <a:tr h="422056">
                <a:tc>
                  <a:txBody>
                    <a:bodyPr/>
                    <a:lstStyle/>
                    <a:p>
                      <a:pPr marL="0" lvl="0" indent="0" algn="ctr" rtl="0">
                        <a:spcBef>
                          <a:spcPts val="0"/>
                        </a:spcBef>
                        <a:spcAft>
                          <a:spcPts val="0"/>
                        </a:spcAft>
                        <a:buNone/>
                      </a:pPr>
                      <a:r>
                        <a:rPr lang="nl-NL" b="1"/>
                        <a:t>Privacy</a:t>
                      </a:r>
                      <a:endParaRPr b="1"/>
                    </a:p>
                  </a:txBody>
                  <a:tcPr marL="91425" marR="91425" marT="91425" marB="91425" anchor="ctr"/>
                </a:tc>
                <a:tc>
                  <a:txBody>
                    <a:bodyPr/>
                    <a:lstStyle/>
                    <a:p>
                      <a:pPr marL="0" lvl="0" indent="0" algn="ctr" rtl="0">
                        <a:spcBef>
                          <a:spcPts val="0"/>
                        </a:spcBef>
                        <a:spcAft>
                          <a:spcPts val="0"/>
                        </a:spcAft>
                        <a:buNone/>
                      </a:pPr>
                      <a:r>
                        <a:rPr lang="nl-NL" sz="1000" b="0"/>
                        <a:t>Geen persoonsgegevens</a:t>
                      </a:r>
                      <a:endParaRPr sz="1000" b="0"/>
                    </a:p>
                  </a:txBody>
                  <a:tcPr marL="91425" marR="91425" marT="91425" marB="91425" anchor="ctr"/>
                </a:tc>
                <a:tc>
                  <a:txBody>
                    <a:bodyPr/>
                    <a:lstStyle/>
                    <a:p>
                      <a:pPr marL="0" lvl="0" indent="0" algn="ctr" rtl="0">
                        <a:spcBef>
                          <a:spcPts val="0"/>
                        </a:spcBef>
                        <a:spcAft>
                          <a:spcPts val="0"/>
                        </a:spcAft>
                        <a:buNone/>
                      </a:pPr>
                      <a:r>
                        <a:rPr lang="nl-NL" sz="1000" b="0"/>
                        <a:t>Enkele persoonsgegevens</a:t>
                      </a:r>
                      <a:endParaRPr sz="1000" b="0"/>
                    </a:p>
                  </a:txBody>
                  <a:tcPr marL="91425" marR="91425" marT="91425" marB="91425" anchor="ctr"/>
                </a:tc>
                <a:tc>
                  <a:txBody>
                    <a:bodyPr/>
                    <a:lstStyle/>
                    <a:p>
                      <a:pPr marL="0" lvl="0" indent="0" algn="ctr" rtl="0">
                        <a:spcBef>
                          <a:spcPts val="0"/>
                        </a:spcBef>
                        <a:spcAft>
                          <a:spcPts val="0"/>
                        </a:spcAft>
                        <a:buNone/>
                      </a:pPr>
                      <a:r>
                        <a:rPr lang="nl-NL" sz="1000" b="0"/>
                        <a:t>Veel / bijzondere </a:t>
                      </a:r>
                      <a:r>
                        <a:rPr lang="nl-NL" sz="1000" b="0" err="1"/>
                        <a:t>persoonsgeg</a:t>
                      </a:r>
                      <a:r>
                        <a:rPr lang="nl-NL" sz="1000" b="0"/>
                        <a:t>.</a:t>
                      </a:r>
                      <a:endParaRPr sz="1000" b="0"/>
                    </a:p>
                  </a:txBody>
                  <a:tcPr marL="91425" marR="91425" marT="91425" marB="91425" anchor="ctr"/>
                </a:tc>
                <a:extLst>
                  <a:ext uri="{0D108BD9-81ED-4DB2-BD59-A6C34878D82A}">
                    <a16:rowId xmlns:a16="http://schemas.microsoft.com/office/drawing/2014/main" val="10004"/>
                  </a:ext>
                </a:extLst>
              </a:tr>
              <a:tr h="422056">
                <a:tc>
                  <a:txBody>
                    <a:bodyPr/>
                    <a:lstStyle/>
                    <a:p>
                      <a:pPr marL="0" lvl="0" indent="0" algn="ctr" rtl="0">
                        <a:spcBef>
                          <a:spcPts val="0"/>
                        </a:spcBef>
                        <a:spcAft>
                          <a:spcPts val="0"/>
                        </a:spcAft>
                        <a:buNone/>
                      </a:pPr>
                      <a:r>
                        <a:rPr lang="nl-NL" b="1"/>
                        <a:t>Informatiebeveiliging</a:t>
                      </a:r>
                      <a:endParaRPr b="1"/>
                    </a:p>
                  </a:txBody>
                  <a:tcPr marL="91425" marR="91425" marT="91425" marB="91425" anchor="ctr"/>
                </a:tc>
                <a:tc>
                  <a:txBody>
                    <a:bodyPr/>
                    <a:lstStyle/>
                    <a:p>
                      <a:pPr marL="0" lvl="0" indent="0" algn="ctr" rtl="0">
                        <a:spcBef>
                          <a:spcPts val="0"/>
                        </a:spcBef>
                        <a:spcAft>
                          <a:spcPts val="0"/>
                        </a:spcAft>
                        <a:buNone/>
                      </a:pPr>
                      <a:r>
                        <a:rPr lang="nl-NL" sz="1000" b="0"/>
                        <a:t>Geen BIV-eisen</a:t>
                      </a:r>
                      <a:endParaRPr sz="1000" b="0"/>
                    </a:p>
                  </a:txBody>
                  <a:tcPr marL="91425" marR="91425" marT="91425" marB="91425" anchor="ctr"/>
                </a:tc>
                <a:tc>
                  <a:txBody>
                    <a:bodyPr/>
                    <a:lstStyle/>
                    <a:p>
                      <a:pPr marL="0" lvl="0" indent="0" algn="ctr" rtl="0">
                        <a:spcBef>
                          <a:spcPts val="0"/>
                        </a:spcBef>
                        <a:spcAft>
                          <a:spcPts val="0"/>
                        </a:spcAft>
                        <a:buNone/>
                      </a:pPr>
                      <a:r>
                        <a:rPr lang="nl-NL" sz="1000" b="0"/>
                        <a:t>Enkele BIV-eisen</a:t>
                      </a:r>
                      <a:endParaRPr sz="1000" b="0"/>
                    </a:p>
                  </a:txBody>
                  <a:tcPr marL="91425" marR="91425" marT="91425" marB="91425" anchor="ctr"/>
                </a:tc>
                <a:tc>
                  <a:txBody>
                    <a:bodyPr/>
                    <a:lstStyle/>
                    <a:p>
                      <a:pPr marL="0" lvl="0" indent="0" algn="ctr" rtl="0">
                        <a:spcBef>
                          <a:spcPts val="0"/>
                        </a:spcBef>
                        <a:spcAft>
                          <a:spcPts val="0"/>
                        </a:spcAft>
                        <a:buNone/>
                      </a:pPr>
                      <a:r>
                        <a:rPr lang="nl-NL" sz="1000" b="0"/>
                        <a:t>Strikte BIV-eisen</a:t>
                      </a:r>
                      <a:endParaRPr sz="1000" b="0"/>
                    </a:p>
                  </a:txBody>
                  <a:tcPr marL="91425" marR="91425" marT="91425" marB="91425" anchor="ctr"/>
                </a:tc>
                <a:extLst>
                  <a:ext uri="{0D108BD9-81ED-4DB2-BD59-A6C34878D82A}">
                    <a16:rowId xmlns:a16="http://schemas.microsoft.com/office/drawing/2014/main" val="10005"/>
                  </a:ext>
                </a:extLst>
              </a:tr>
              <a:tr h="475675">
                <a:tc>
                  <a:txBody>
                    <a:bodyPr/>
                    <a:lstStyle/>
                    <a:p>
                      <a:pPr marL="0" lvl="0" indent="0" algn="ctr" rtl="0">
                        <a:spcBef>
                          <a:spcPts val="0"/>
                        </a:spcBef>
                        <a:spcAft>
                          <a:spcPts val="0"/>
                        </a:spcAft>
                        <a:buNone/>
                      </a:pPr>
                      <a:r>
                        <a:rPr lang="nl-NL" b="1"/>
                        <a:t>Interoperabiliteit</a:t>
                      </a:r>
                      <a:endParaRPr b="1"/>
                    </a:p>
                  </a:txBody>
                  <a:tcPr marL="91425" marR="91425" marT="91425" marB="91425" anchor="ctr"/>
                </a:tc>
                <a:tc>
                  <a:txBody>
                    <a:bodyPr/>
                    <a:lstStyle/>
                    <a:p>
                      <a:pPr marL="0" lvl="0" indent="0" algn="ctr" rtl="0">
                        <a:spcBef>
                          <a:spcPts val="0"/>
                        </a:spcBef>
                        <a:spcAft>
                          <a:spcPts val="0"/>
                        </a:spcAft>
                        <a:buNone/>
                      </a:pPr>
                      <a:r>
                        <a:rPr lang="nl-NL" sz="1000" b="0"/>
                        <a:t>Technische interoperabiliteit</a:t>
                      </a:r>
                      <a:endParaRPr sz="1000" b="0"/>
                    </a:p>
                  </a:txBody>
                  <a:tcPr marL="91425" marR="91425" marT="91425" marB="91425" anchor="ctr"/>
                </a:tc>
                <a:tc>
                  <a:txBody>
                    <a:bodyPr/>
                    <a:lstStyle/>
                    <a:p>
                      <a:pPr marL="0" lvl="0" indent="0" algn="ctr" rtl="0">
                        <a:spcBef>
                          <a:spcPts val="0"/>
                        </a:spcBef>
                        <a:spcAft>
                          <a:spcPts val="0"/>
                        </a:spcAft>
                        <a:buNone/>
                      </a:pPr>
                      <a:r>
                        <a:rPr lang="nl-NL" sz="1000" b="0"/>
                        <a:t>Technische + Semantische interoperabiliteit</a:t>
                      </a:r>
                      <a:endParaRPr sz="1000" b="0"/>
                    </a:p>
                  </a:txBody>
                  <a:tcPr marL="91425" marR="91425" marT="91425" marB="91425" anchor="ctr"/>
                </a:tc>
                <a:tc>
                  <a:txBody>
                    <a:bodyPr/>
                    <a:lstStyle/>
                    <a:p>
                      <a:pPr marL="0" lvl="0" indent="0" algn="ctr" rtl="0">
                        <a:spcBef>
                          <a:spcPts val="0"/>
                        </a:spcBef>
                        <a:spcAft>
                          <a:spcPts val="0"/>
                        </a:spcAft>
                        <a:buNone/>
                      </a:pPr>
                      <a:r>
                        <a:rPr lang="nl-NL" sz="1000" b="0"/>
                        <a:t>Technische, Semantische &amp; Procesinteroperabiliteit</a:t>
                      </a:r>
                      <a:endParaRPr sz="1000" b="0"/>
                    </a:p>
                  </a:txBody>
                  <a:tcPr marL="91425" marR="91425" marT="91425" marB="91425" anchor="ctr"/>
                </a:tc>
                <a:extLst>
                  <a:ext uri="{0D108BD9-81ED-4DB2-BD59-A6C34878D82A}">
                    <a16:rowId xmlns:a16="http://schemas.microsoft.com/office/drawing/2014/main" val="414585822"/>
                  </a:ext>
                </a:extLst>
              </a:tr>
              <a:tr h="422056">
                <a:tc>
                  <a:txBody>
                    <a:bodyPr/>
                    <a:lstStyle/>
                    <a:p>
                      <a:pPr marL="0" lvl="0" indent="0" algn="ctr" rtl="0">
                        <a:spcBef>
                          <a:spcPts val="0"/>
                        </a:spcBef>
                        <a:spcAft>
                          <a:spcPts val="0"/>
                        </a:spcAft>
                        <a:buNone/>
                      </a:pPr>
                      <a:r>
                        <a:rPr lang="nl-NL" b="1"/>
                        <a:t>IAA</a:t>
                      </a:r>
                      <a:endParaRPr b="1"/>
                    </a:p>
                  </a:txBody>
                  <a:tcPr marL="91425" marR="91425" marT="91425" marB="91425" anchor="ctr"/>
                </a:tc>
                <a:tc>
                  <a:txBody>
                    <a:bodyPr/>
                    <a:lstStyle/>
                    <a:p>
                      <a:pPr marL="0" lvl="0" indent="0" algn="ctr" rtl="0">
                        <a:spcBef>
                          <a:spcPts val="0"/>
                        </a:spcBef>
                        <a:spcAft>
                          <a:spcPts val="0"/>
                        </a:spcAft>
                        <a:buNone/>
                      </a:pPr>
                      <a:r>
                        <a:rPr lang="nl-NL" sz="1000" b="0"/>
                        <a:t>Openbaar / publiek</a:t>
                      </a:r>
                      <a:endParaRPr sz="1000" b="0"/>
                    </a:p>
                  </a:txBody>
                  <a:tcPr marL="91425" marR="91425" marT="91425" marB="91425" anchor="ctr"/>
                </a:tc>
                <a:tc>
                  <a:txBody>
                    <a:bodyPr/>
                    <a:lstStyle/>
                    <a:p>
                      <a:pPr marL="0" lvl="0" indent="0" algn="ctr" rtl="0">
                        <a:spcBef>
                          <a:spcPts val="0"/>
                        </a:spcBef>
                        <a:spcAft>
                          <a:spcPts val="0"/>
                        </a:spcAft>
                        <a:buNone/>
                      </a:pPr>
                      <a:r>
                        <a:rPr lang="nl-NL" sz="1000" b="0" err="1"/>
                        <a:t>Obv</a:t>
                      </a:r>
                      <a:r>
                        <a:rPr lang="nl-NL" sz="1000" b="0"/>
                        <a:t> groepslidmaatschap / rol</a:t>
                      </a:r>
                      <a:endParaRPr sz="1000" b="0"/>
                    </a:p>
                  </a:txBody>
                  <a:tcPr marL="91425" marR="91425" marT="91425" marB="91425" anchor="ctr"/>
                </a:tc>
                <a:tc>
                  <a:txBody>
                    <a:bodyPr/>
                    <a:lstStyle/>
                    <a:p>
                      <a:pPr marL="0" lvl="0" indent="0" algn="ctr" rtl="0">
                        <a:spcBef>
                          <a:spcPts val="0"/>
                        </a:spcBef>
                        <a:spcAft>
                          <a:spcPts val="0"/>
                        </a:spcAft>
                        <a:buNone/>
                      </a:pPr>
                      <a:r>
                        <a:rPr lang="nl-NL" sz="1000" b="0" err="1"/>
                        <a:t>Obv</a:t>
                      </a:r>
                      <a:r>
                        <a:rPr lang="nl-NL" sz="1000" b="0"/>
                        <a:t> identiteit</a:t>
                      </a:r>
                      <a:endParaRPr sz="1000" b="0"/>
                    </a:p>
                  </a:txBody>
                  <a:tcPr marL="91425" marR="91425" marT="91425" marB="91425" anchor="ctr"/>
                </a:tc>
                <a:extLst>
                  <a:ext uri="{0D108BD9-81ED-4DB2-BD59-A6C34878D82A}">
                    <a16:rowId xmlns:a16="http://schemas.microsoft.com/office/drawing/2014/main" val="10006"/>
                  </a:ext>
                </a:extLst>
              </a:tr>
              <a:tr h="540198">
                <a:tc>
                  <a:txBody>
                    <a:bodyPr/>
                    <a:lstStyle/>
                    <a:p>
                      <a:pPr marL="0" lvl="0" indent="0" algn="ctr" rtl="0">
                        <a:spcBef>
                          <a:spcPts val="0"/>
                        </a:spcBef>
                        <a:spcAft>
                          <a:spcPts val="0"/>
                        </a:spcAft>
                        <a:buNone/>
                      </a:pPr>
                      <a:r>
                        <a:rPr lang="nl-NL" b="1"/>
                        <a:t>M2M-interactie</a:t>
                      </a:r>
                      <a:endParaRPr b="1"/>
                    </a:p>
                  </a:txBody>
                  <a:tcPr marL="91425" marR="91425" marT="91425" marB="91425" anchor="ctr"/>
                </a:tc>
                <a:tc>
                  <a:txBody>
                    <a:bodyPr/>
                    <a:lstStyle/>
                    <a:p>
                      <a:pPr marL="0" lvl="0" indent="0" algn="ctr" rtl="0">
                        <a:spcBef>
                          <a:spcPts val="0"/>
                        </a:spcBef>
                        <a:spcAft>
                          <a:spcPts val="0"/>
                        </a:spcAft>
                        <a:buNone/>
                      </a:pPr>
                      <a:r>
                        <a:rPr lang="nl-NL" sz="1000" b="0" dirty="0"/>
                        <a:t>Geen m2m-koppelingen</a:t>
                      </a:r>
                      <a:endParaRPr sz="1000" b="0" dirty="0"/>
                    </a:p>
                  </a:txBody>
                  <a:tcPr marL="91425" marR="91425" marT="91425" marB="91425" anchor="ctr"/>
                </a:tc>
                <a:tc>
                  <a:txBody>
                    <a:bodyPr/>
                    <a:lstStyle/>
                    <a:p>
                      <a:pPr marL="0" lvl="0" indent="0" algn="ctr" rtl="0">
                        <a:spcBef>
                          <a:spcPts val="0"/>
                        </a:spcBef>
                        <a:spcAft>
                          <a:spcPts val="0"/>
                        </a:spcAft>
                        <a:buNone/>
                      </a:pPr>
                      <a:r>
                        <a:rPr lang="nl-NL" sz="1000" b="0"/>
                        <a:t>Enkele koppelingen, meerdere gelijksoortige partijen</a:t>
                      </a:r>
                      <a:endParaRPr sz="1000" b="0"/>
                    </a:p>
                  </a:txBody>
                  <a:tcPr marL="91425" marR="91425" marT="91425" marB="91425" anchor="ctr"/>
                </a:tc>
                <a:tc>
                  <a:txBody>
                    <a:bodyPr/>
                    <a:lstStyle/>
                    <a:p>
                      <a:pPr marL="0" lvl="0" indent="0" algn="ctr" rtl="0">
                        <a:spcBef>
                          <a:spcPts val="0"/>
                        </a:spcBef>
                        <a:spcAft>
                          <a:spcPts val="0"/>
                        </a:spcAft>
                        <a:buNone/>
                      </a:pPr>
                      <a:r>
                        <a:rPr lang="nl-NL" sz="1000" b="0"/>
                        <a:t>Veel koppelingen, veel verschillende partijen</a:t>
                      </a:r>
                      <a:endParaRPr sz="1000" b="0"/>
                    </a:p>
                  </a:txBody>
                  <a:tcPr marL="91425" marR="91425" marT="91425" marB="91425" anchor="ctr"/>
                </a:tc>
                <a:extLst>
                  <a:ext uri="{0D108BD9-81ED-4DB2-BD59-A6C34878D82A}">
                    <a16:rowId xmlns:a16="http://schemas.microsoft.com/office/drawing/2014/main" val="10007"/>
                  </a:ext>
                </a:extLst>
              </a:tr>
              <a:tr h="540198">
                <a:tc>
                  <a:txBody>
                    <a:bodyPr/>
                    <a:lstStyle/>
                    <a:p>
                      <a:pPr marL="0" lvl="0" indent="0" algn="ctr" rtl="0">
                        <a:spcBef>
                          <a:spcPts val="0"/>
                        </a:spcBef>
                        <a:spcAft>
                          <a:spcPts val="0"/>
                        </a:spcAft>
                        <a:buNone/>
                      </a:pPr>
                      <a:r>
                        <a:rPr lang="nl-NL" b="1"/>
                        <a:t>H2M-interactie</a:t>
                      </a:r>
                      <a:endParaRPr b="1"/>
                    </a:p>
                  </a:txBody>
                  <a:tcPr marL="91425" marR="91425" marT="91425" marB="91425" anchor="ctr"/>
                </a:tc>
                <a:tc>
                  <a:txBody>
                    <a:bodyPr/>
                    <a:lstStyle/>
                    <a:p>
                      <a:pPr marL="0" lvl="0" indent="0" algn="ctr" rtl="0">
                        <a:spcBef>
                          <a:spcPts val="0"/>
                        </a:spcBef>
                        <a:spcAft>
                          <a:spcPts val="0"/>
                        </a:spcAft>
                        <a:buNone/>
                      </a:pPr>
                      <a:r>
                        <a:rPr lang="nl-NL" sz="1000" b="0"/>
                        <a:t>Geen gebruikersinteractie</a:t>
                      </a:r>
                      <a:endParaRPr sz="1000" b="0"/>
                    </a:p>
                  </a:txBody>
                  <a:tcPr marL="91425" marR="91425" marT="91425" marB="91425" anchor="ctr"/>
                </a:tc>
                <a:tc>
                  <a:txBody>
                    <a:bodyPr/>
                    <a:lstStyle/>
                    <a:p>
                      <a:pPr marL="0" lvl="0" indent="0" algn="ctr" rtl="0">
                        <a:spcBef>
                          <a:spcPts val="0"/>
                        </a:spcBef>
                        <a:spcAft>
                          <a:spcPts val="0"/>
                        </a:spcAft>
                        <a:buNone/>
                      </a:pPr>
                      <a:r>
                        <a:rPr lang="nl-NL" sz="1000" b="0"/>
                        <a:t>Gebruikersinteractie door een beperkte/homogene groep mensen</a:t>
                      </a:r>
                      <a:endParaRPr sz="1000" b="0"/>
                    </a:p>
                  </a:txBody>
                  <a:tcPr marL="91425" marR="91425" marT="91425" marB="91425" anchor="ctr"/>
                </a:tc>
                <a:tc>
                  <a:txBody>
                    <a:bodyPr/>
                    <a:lstStyle/>
                    <a:p>
                      <a:pPr marL="0" lvl="0" indent="0" algn="ctr">
                        <a:spcBef>
                          <a:spcPts val="0"/>
                        </a:spcBef>
                        <a:spcAft>
                          <a:spcPts val="0"/>
                        </a:spcAft>
                        <a:buNone/>
                      </a:pPr>
                      <a:r>
                        <a:rPr lang="nl-NL" sz="1000" b="0"/>
                        <a:t>Gebruikersinteractie door een grote/diverse groep mensen.</a:t>
                      </a:r>
                      <a:endParaRPr sz="1000" b="0"/>
                    </a:p>
                  </a:txBody>
                  <a:tcPr marL="91425" marR="91425" marT="91425" marB="91425" anchor="ctr"/>
                </a:tc>
                <a:extLst>
                  <a:ext uri="{0D108BD9-81ED-4DB2-BD59-A6C34878D82A}">
                    <a16:rowId xmlns:a16="http://schemas.microsoft.com/office/drawing/2014/main" val="287774830"/>
                  </a:ext>
                </a:extLst>
              </a:tr>
              <a:tr h="422056">
                <a:tc>
                  <a:txBody>
                    <a:bodyPr/>
                    <a:lstStyle/>
                    <a:p>
                      <a:pPr marL="0" lvl="0" indent="0" algn="ctr" rtl="0">
                        <a:spcBef>
                          <a:spcPts val="0"/>
                        </a:spcBef>
                        <a:spcAft>
                          <a:spcPts val="0"/>
                        </a:spcAft>
                        <a:buNone/>
                      </a:pPr>
                      <a:r>
                        <a:rPr lang="nl-NL" b="1"/>
                        <a:t>Realisatie / </a:t>
                      </a:r>
                      <a:r>
                        <a:rPr lang="nl-NL" b="1" err="1"/>
                        <a:t>impl</a:t>
                      </a:r>
                      <a:r>
                        <a:rPr lang="nl-NL" b="1"/>
                        <a:t>. / uitrol</a:t>
                      </a:r>
                      <a:endParaRPr b="1"/>
                    </a:p>
                  </a:txBody>
                  <a:tcPr marL="91425" marR="91425" marT="91425" marB="91425" anchor="ctr"/>
                </a:tc>
                <a:tc>
                  <a:txBody>
                    <a:bodyPr/>
                    <a:lstStyle/>
                    <a:p>
                      <a:pPr marL="0" lvl="0" indent="0" algn="ctr" rtl="0">
                        <a:spcBef>
                          <a:spcPts val="0"/>
                        </a:spcBef>
                        <a:spcAft>
                          <a:spcPts val="0"/>
                        </a:spcAft>
                        <a:buNone/>
                      </a:pPr>
                      <a:r>
                        <a:rPr lang="nl-NL" sz="1000" b="0"/>
                        <a:t>Triviaal</a:t>
                      </a:r>
                      <a:endParaRPr sz="1000" b="0"/>
                    </a:p>
                  </a:txBody>
                  <a:tcPr marL="91425" marR="91425" marT="91425" marB="91425" anchor="ctr"/>
                </a:tc>
                <a:tc>
                  <a:txBody>
                    <a:bodyPr/>
                    <a:lstStyle/>
                    <a:p>
                      <a:pPr marL="0" lvl="0" indent="0" algn="ctr" rtl="0">
                        <a:spcBef>
                          <a:spcPts val="0"/>
                        </a:spcBef>
                        <a:spcAft>
                          <a:spcPts val="0"/>
                        </a:spcAft>
                        <a:buNone/>
                      </a:pPr>
                      <a:r>
                        <a:rPr lang="nl-NL" sz="1000" b="0"/>
                        <a:t>Gemiddeld</a:t>
                      </a:r>
                      <a:endParaRPr sz="1000" b="0"/>
                    </a:p>
                  </a:txBody>
                  <a:tcPr marL="91425" marR="91425" marT="91425" marB="91425" anchor="ctr"/>
                </a:tc>
                <a:tc>
                  <a:txBody>
                    <a:bodyPr/>
                    <a:lstStyle/>
                    <a:p>
                      <a:pPr marL="0" lvl="0" indent="0" algn="ctr" rtl="0">
                        <a:spcBef>
                          <a:spcPts val="0"/>
                        </a:spcBef>
                        <a:spcAft>
                          <a:spcPts val="0"/>
                        </a:spcAft>
                        <a:buNone/>
                      </a:pPr>
                      <a:r>
                        <a:rPr lang="nl-NL" sz="1000" b="0"/>
                        <a:t>Complex</a:t>
                      </a:r>
                      <a:endParaRPr sz="1000" b="0"/>
                    </a:p>
                  </a:txBody>
                  <a:tcPr marL="91425" marR="91425" marT="91425" marB="91425" anchor="ctr"/>
                </a:tc>
                <a:extLst>
                  <a:ext uri="{0D108BD9-81ED-4DB2-BD59-A6C34878D82A}">
                    <a16:rowId xmlns:a16="http://schemas.microsoft.com/office/drawing/2014/main" val="10008"/>
                  </a:ext>
                </a:extLst>
              </a:tr>
              <a:tr h="540198">
                <a:tc>
                  <a:txBody>
                    <a:bodyPr/>
                    <a:lstStyle/>
                    <a:p>
                      <a:pPr marL="0" lvl="0" indent="0" algn="ctr" rtl="0">
                        <a:spcBef>
                          <a:spcPts val="0"/>
                        </a:spcBef>
                        <a:spcAft>
                          <a:spcPts val="0"/>
                        </a:spcAft>
                        <a:buNone/>
                      </a:pPr>
                      <a:r>
                        <a:rPr lang="nl-NL" b="1"/>
                        <a:t>Beheer</a:t>
                      </a:r>
                      <a:endParaRPr b="1"/>
                    </a:p>
                  </a:txBody>
                  <a:tcPr marL="91425" marR="91425" marT="91425" marB="91425" anchor="ctr"/>
                </a:tc>
                <a:tc>
                  <a:txBody>
                    <a:bodyPr/>
                    <a:lstStyle/>
                    <a:p>
                      <a:pPr marL="0" lvl="0" indent="0" algn="ctr" rtl="0">
                        <a:spcBef>
                          <a:spcPts val="0"/>
                        </a:spcBef>
                        <a:spcAft>
                          <a:spcPts val="0"/>
                        </a:spcAft>
                        <a:buNone/>
                      </a:pPr>
                      <a:r>
                        <a:rPr lang="nl-NL" sz="1000" b="0">
                          <a:solidFill>
                            <a:schemeClr val="dk1"/>
                          </a:solidFill>
                        </a:rPr>
                        <a:t>Beheer en doorontwikkeling is belegd</a:t>
                      </a:r>
                      <a:endParaRPr sz="1000" b="0"/>
                    </a:p>
                  </a:txBody>
                  <a:tcPr marL="91425" marR="91425" marT="91425" marB="91425" anchor="ctr"/>
                </a:tc>
                <a:tc>
                  <a:txBody>
                    <a:bodyPr/>
                    <a:lstStyle/>
                    <a:p>
                      <a:pPr marL="0" lvl="0" indent="0" algn="ctr" rtl="0">
                        <a:spcBef>
                          <a:spcPts val="0"/>
                        </a:spcBef>
                        <a:spcAft>
                          <a:spcPts val="0"/>
                        </a:spcAft>
                        <a:buNone/>
                      </a:pPr>
                      <a:r>
                        <a:rPr lang="nl-NL" sz="1000" b="0" dirty="0"/>
                        <a:t>Beoogde beheerpartij bekend, nadere afspraken maken</a:t>
                      </a:r>
                      <a:endParaRPr sz="1000" b="0" dirty="0"/>
                    </a:p>
                  </a:txBody>
                  <a:tcPr marL="91425" marR="91425" marT="91425" marB="91425" anchor="ctr"/>
                </a:tc>
                <a:tc>
                  <a:txBody>
                    <a:bodyPr/>
                    <a:lstStyle/>
                    <a:p>
                      <a:pPr marL="0" lvl="0" indent="0" algn="ctr" rtl="0">
                        <a:spcBef>
                          <a:spcPts val="0"/>
                        </a:spcBef>
                        <a:spcAft>
                          <a:spcPts val="0"/>
                        </a:spcAft>
                        <a:buClr>
                          <a:schemeClr val="dk1"/>
                        </a:buClr>
                        <a:buSzPts val="1100"/>
                        <a:buFont typeface="Arial"/>
                        <a:buNone/>
                      </a:pPr>
                      <a:r>
                        <a:rPr lang="nl-NL" sz="1000" b="0" dirty="0">
                          <a:solidFill>
                            <a:schemeClr val="dk1"/>
                          </a:solidFill>
                        </a:rPr>
                        <a:t>Nog onduidelijk / onbekend</a:t>
                      </a:r>
                      <a:endParaRPr sz="1000" b="0" dirty="0"/>
                    </a:p>
                  </a:txBody>
                  <a:tcPr marL="91425" marR="91425" marT="91425" marB="91425" anchor="ctr"/>
                </a:tc>
                <a:extLst>
                  <a:ext uri="{0D108BD9-81ED-4DB2-BD59-A6C34878D82A}">
                    <a16:rowId xmlns:a16="http://schemas.microsoft.com/office/drawing/2014/main" val="10009"/>
                  </a:ext>
                </a:extLst>
              </a:tr>
              <a:tr h="772991">
                <a:tc>
                  <a:txBody>
                    <a:bodyPr/>
                    <a:lstStyle/>
                    <a:p>
                      <a:pPr marL="0" lvl="0" indent="0" algn="ctr">
                        <a:spcBef>
                          <a:spcPts val="0"/>
                        </a:spcBef>
                        <a:spcAft>
                          <a:spcPts val="0"/>
                        </a:spcAft>
                        <a:buNone/>
                      </a:pPr>
                      <a:r>
                        <a:rPr lang="nl-NL" b="1" err="1"/>
                        <a:t>Governance</a:t>
                      </a:r>
                      <a:endParaRPr b="1"/>
                    </a:p>
                  </a:txBody>
                  <a:tcPr marL="91425" marR="91425" marT="91425" marB="91425" anchor="ctr"/>
                </a:tc>
                <a:tc>
                  <a:txBody>
                    <a:bodyPr/>
                    <a:lstStyle/>
                    <a:p>
                      <a:pPr marL="0" lvl="0" indent="0" algn="ctr">
                        <a:spcBef>
                          <a:spcPts val="0"/>
                        </a:spcBef>
                        <a:spcAft>
                          <a:spcPts val="0"/>
                        </a:spcAft>
                        <a:buNone/>
                      </a:pPr>
                      <a:r>
                        <a:rPr lang="nl-NL" sz="1000" b="0">
                          <a:solidFill>
                            <a:schemeClr val="dk1"/>
                          </a:solidFill>
                        </a:rPr>
                        <a:t>Alle belangen bekend &amp; vertegenwoordigd; betrokkenheid alle belanghebbenden georganiseerd</a:t>
                      </a:r>
                      <a:endParaRPr sz="1000" b="0">
                        <a:solidFill>
                          <a:schemeClr val="dk1"/>
                        </a:solidFill>
                      </a:endParaRPr>
                    </a:p>
                  </a:txBody>
                  <a:tcPr marL="91425" marR="91425" marT="91425" marB="91425" anchor="ctr"/>
                </a:tc>
                <a:tc>
                  <a:txBody>
                    <a:bodyPr/>
                    <a:lstStyle/>
                    <a:p>
                      <a:pPr lvl="0" algn="ctr">
                        <a:lnSpc>
                          <a:spcPct val="100000"/>
                        </a:lnSpc>
                        <a:spcBef>
                          <a:spcPts val="0"/>
                        </a:spcBef>
                        <a:spcAft>
                          <a:spcPts val="0"/>
                        </a:spcAft>
                        <a:buNone/>
                      </a:pPr>
                      <a:r>
                        <a:rPr lang="nl-NL" sz="1000" b="0" u="none" strike="noStrike" noProof="0" dirty="0">
                          <a:solidFill>
                            <a:schemeClr val="dk1"/>
                          </a:solidFill>
                        </a:rPr>
                        <a:t>Belangen voldoende bekend &amp; vertegenwoordigd; betrokkenheid belanghebbenden voldoende georganiseerd.</a:t>
                      </a:r>
                    </a:p>
                    <a:p>
                      <a:pPr marL="0" lvl="0" indent="0" algn="ctr">
                        <a:spcBef>
                          <a:spcPts val="0"/>
                        </a:spcBef>
                        <a:spcAft>
                          <a:spcPts val="0"/>
                        </a:spcAft>
                        <a:buNone/>
                      </a:pPr>
                      <a:endParaRPr sz="1000" b="0" dirty="0"/>
                    </a:p>
                  </a:txBody>
                  <a:tcPr marL="91425" marR="91425" marT="91425" marB="91425" anchor="ctr"/>
                </a:tc>
                <a:tc>
                  <a:txBody>
                    <a:bodyPr/>
                    <a:lstStyle/>
                    <a:p>
                      <a:pPr marL="0" lvl="0" indent="0" algn="ctr">
                        <a:spcBef>
                          <a:spcPts val="0"/>
                        </a:spcBef>
                        <a:spcAft>
                          <a:spcPts val="0"/>
                        </a:spcAft>
                        <a:buNone/>
                      </a:pPr>
                      <a:r>
                        <a:rPr lang="nl-NL" sz="1000" b="0" dirty="0">
                          <a:solidFill>
                            <a:schemeClr val="dk1"/>
                          </a:solidFill>
                        </a:rPr>
                        <a:t>Nog niet alle belangen in beeld / betrokkenheid belanghebbenden nog niet of onvoldoende georganiseerd.</a:t>
                      </a:r>
                      <a:endParaRPr sz="1000" b="0" dirty="0">
                        <a:solidFill>
                          <a:schemeClr val="dk1"/>
                        </a:solidFill>
                      </a:endParaRPr>
                    </a:p>
                  </a:txBody>
                  <a:tcPr marL="91425" marR="91425" marT="91425" marB="91425" anchor="ctr"/>
                </a:tc>
                <a:extLst>
                  <a:ext uri="{0D108BD9-81ED-4DB2-BD59-A6C34878D82A}">
                    <a16:rowId xmlns:a16="http://schemas.microsoft.com/office/drawing/2014/main" val="1411661068"/>
                  </a:ext>
                </a:extLst>
              </a:tr>
            </a:tbl>
          </a:graphicData>
        </a:graphic>
      </p:graphicFrame>
      <p:sp>
        <p:nvSpPr>
          <p:cNvPr id="2" name="Rechthoek 1">
            <a:extLst>
              <a:ext uri="{FF2B5EF4-FFF2-40B4-BE49-F238E27FC236}">
                <a16:creationId xmlns:a16="http://schemas.microsoft.com/office/drawing/2014/main" id="{CC27ED28-5C29-2039-2361-1809AD713DB5}"/>
              </a:ext>
            </a:extLst>
          </p:cNvPr>
          <p:cNvSpPr/>
          <p:nvPr/>
        </p:nvSpPr>
        <p:spPr>
          <a:xfrm>
            <a:off x="6088986" y="1020400"/>
            <a:ext cx="3041515" cy="432895"/>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Rechthoek 3">
            <a:extLst>
              <a:ext uri="{FF2B5EF4-FFF2-40B4-BE49-F238E27FC236}">
                <a16:creationId xmlns:a16="http://schemas.microsoft.com/office/drawing/2014/main" id="{E4B859D2-EA8F-8CD7-6EEE-7D2EBA5B219E}"/>
              </a:ext>
            </a:extLst>
          </p:cNvPr>
          <p:cNvSpPr/>
          <p:nvPr/>
        </p:nvSpPr>
        <p:spPr>
          <a:xfrm>
            <a:off x="6095647" y="1413624"/>
            <a:ext cx="3041515" cy="432896"/>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 4">
            <a:extLst>
              <a:ext uri="{FF2B5EF4-FFF2-40B4-BE49-F238E27FC236}">
                <a16:creationId xmlns:a16="http://schemas.microsoft.com/office/drawing/2014/main" id="{21B3422D-1C8A-002B-12F4-841C4831D6DA}"/>
              </a:ext>
            </a:extLst>
          </p:cNvPr>
          <p:cNvSpPr/>
          <p:nvPr/>
        </p:nvSpPr>
        <p:spPr>
          <a:xfrm>
            <a:off x="6102308" y="1846519"/>
            <a:ext cx="3041515" cy="432896"/>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42D3EB55-DE39-9F5F-5F4F-F987C1E7BED7}"/>
              </a:ext>
            </a:extLst>
          </p:cNvPr>
          <p:cNvSpPr/>
          <p:nvPr/>
        </p:nvSpPr>
        <p:spPr>
          <a:xfrm>
            <a:off x="6102308" y="2326387"/>
            <a:ext cx="3041515" cy="432896"/>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10D6D63D-3511-D07F-DA8F-D39C163A6C77}"/>
              </a:ext>
            </a:extLst>
          </p:cNvPr>
          <p:cNvSpPr/>
          <p:nvPr/>
        </p:nvSpPr>
        <p:spPr>
          <a:xfrm>
            <a:off x="6095646" y="2759283"/>
            <a:ext cx="3041515" cy="432896"/>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F50DF0DF-0D59-E756-871A-1C6F8BAB71E3}"/>
              </a:ext>
            </a:extLst>
          </p:cNvPr>
          <p:cNvSpPr/>
          <p:nvPr/>
        </p:nvSpPr>
        <p:spPr>
          <a:xfrm>
            <a:off x="6095645" y="3192178"/>
            <a:ext cx="3041515" cy="432896"/>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a:extLst>
              <a:ext uri="{FF2B5EF4-FFF2-40B4-BE49-F238E27FC236}">
                <a16:creationId xmlns:a16="http://schemas.microsoft.com/office/drawing/2014/main" id="{F09E4528-F8C9-5F75-6482-847C88EB18B5}"/>
              </a:ext>
            </a:extLst>
          </p:cNvPr>
          <p:cNvSpPr/>
          <p:nvPr/>
        </p:nvSpPr>
        <p:spPr>
          <a:xfrm>
            <a:off x="3041513" y="3664004"/>
            <a:ext cx="3041515" cy="432896"/>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a:extLst>
              <a:ext uri="{FF2B5EF4-FFF2-40B4-BE49-F238E27FC236}">
                <a16:creationId xmlns:a16="http://schemas.microsoft.com/office/drawing/2014/main" id="{A5BE3DE1-D3F7-7F90-B2DC-EF529DDF7A32}"/>
              </a:ext>
            </a:extLst>
          </p:cNvPr>
          <p:cNvSpPr/>
          <p:nvPr/>
        </p:nvSpPr>
        <p:spPr>
          <a:xfrm>
            <a:off x="6108972" y="4098717"/>
            <a:ext cx="3041515" cy="490995"/>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hthoek 10">
            <a:extLst>
              <a:ext uri="{FF2B5EF4-FFF2-40B4-BE49-F238E27FC236}">
                <a16:creationId xmlns:a16="http://schemas.microsoft.com/office/drawing/2014/main" id="{3F71667A-A2BB-7EDC-D727-BCB7EED54650}"/>
              </a:ext>
            </a:extLst>
          </p:cNvPr>
          <p:cNvSpPr/>
          <p:nvPr/>
        </p:nvSpPr>
        <p:spPr>
          <a:xfrm>
            <a:off x="9150486" y="4589717"/>
            <a:ext cx="3041515" cy="591239"/>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hthoek 11">
            <a:extLst>
              <a:ext uri="{FF2B5EF4-FFF2-40B4-BE49-F238E27FC236}">
                <a16:creationId xmlns:a16="http://schemas.microsoft.com/office/drawing/2014/main" id="{E69980BD-81A4-6488-073F-8DEEC91D24A4}"/>
              </a:ext>
            </a:extLst>
          </p:cNvPr>
          <p:cNvSpPr/>
          <p:nvPr/>
        </p:nvSpPr>
        <p:spPr>
          <a:xfrm>
            <a:off x="6108972" y="5180956"/>
            <a:ext cx="3041515" cy="432896"/>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Rechthoek 13">
            <a:extLst>
              <a:ext uri="{FF2B5EF4-FFF2-40B4-BE49-F238E27FC236}">
                <a16:creationId xmlns:a16="http://schemas.microsoft.com/office/drawing/2014/main" id="{F257B02C-CAC4-0888-D125-9EB6C8132E5C}"/>
              </a:ext>
            </a:extLst>
          </p:cNvPr>
          <p:cNvSpPr/>
          <p:nvPr/>
        </p:nvSpPr>
        <p:spPr>
          <a:xfrm>
            <a:off x="9150485" y="6101303"/>
            <a:ext cx="3041515" cy="807690"/>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Rechthoek 14">
            <a:extLst>
              <a:ext uri="{FF2B5EF4-FFF2-40B4-BE49-F238E27FC236}">
                <a16:creationId xmlns:a16="http://schemas.microsoft.com/office/drawing/2014/main" id="{5780C40A-A715-DD07-5770-8EE46C561B2D}"/>
              </a:ext>
            </a:extLst>
          </p:cNvPr>
          <p:cNvSpPr/>
          <p:nvPr/>
        </p:nvSpPr>
        <p:spPr>
          <a:xfrm>
            <a:off x="6108972" y="5612078"/>
            <a:ext cx="3041515" cy="432896"/>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7" name="Google Shape;227;p18"/>
          <p:cNvSpPr txBox="1">
            <a:spLocks noGrp="1"/>
          </p:cNvSpPr>
          <p:nvPr>
            <p:ph type="title"/>
          </p:nvPr>
        </p:nvSpPr>
        <p:spPr>
          <a:prstGeom prst="rect">
            <a:avLst/>
          </a:prstGeom>
        </p:spPr>
        <p:txBody>
          <a:bodyPr spcFirstLastPara="1" wrap="square" lIns="91425" tIns="91425" rIns="91425" bIns="91425" anchor="b" anchorCtr="0">
            <a:noAutofit/>
          </a:bodyPr>
          <a:lstStyle/>
          <a:p>
            <a:r>
              <a:rPr lang="nl-NL"/>
              <a:t>Toelichting Werkingsgebied</a:t>
            </a:r>
          </a:p>
        </p:txBody>
      </p:sp>
      <p:sp>
        <p:nvSpPr>
          <p:cNvPr id="226" name="Google Shape;226;p18"/>
          <p:cNvSpPr txBox="1">
            <a:spLocks noGrp="1"/>
          </p:cNvSpPr>
          <p:nvPr>
            <p:ph type="body" idx="1"/>
          </p:nvPr>
        </p:nvSpPr>
        <p:spPr>
          <a:xfrm>
            <a:off x="335359" y="1095669"/>
            <a:ext cx="4645203" cy="5091549"/>
          </a:xfrm>
          <a:prstGeom prst="rect">
            <a:avLst/>
          </a:prstGeom>
        </p:spPr>
        <p:txBody>
          <a:bodyPr spcFirstLastPara="1" wrap="square" lIns="91425" tIns="91425" rIns="91425" bIns="91425" anchor="t" anchorCtr="0">
            <a:noAutofit/>
          </a:bodyPr>
          <a:lstStyle/>
          <a:p>
            <a:pPr marL="83185" indent="0">
              <a:spcBef>
                <a:spcPts val="540"/>
              </a:spcBef>
              <a:buSzPts val="2295"/>
              <a:buNone/>
            </a:pPr>
            <a:r>
              <a:rPr lang="nl-NL" sz="1800">
                <a:latin typeface="+mn-lt"/>
              </a:rPr>
              <a:t>Instructie:</a:t>
            </a:r>
            <a:endParaRPr lang="nl-NL"/>
          </a:p>
          <a:p>
            <a:pPr marL="457200">
              <a:spcBef>
                <a:spcPts val="540"/>
              </a:spcBef>
              <a:buSzPts val="2295"/>
              <a:buFont typeface="Arial" panose="020B0604020202020204" pitchFamily="34" charset="0"/>
              <a:buChar char="•"/>
            </a:pPr>
            <a:r>
              <a:rPr lang="nl-NL" sz="1800">
                <a:latin typeface="+mn-lt"/>
              </a:rPr>
              <a:t>Geef aan op welk(e) werkingsgebied(en) het keteninitiatief zich richt</a:t>
            </a:r>
          </a:p>
          <a:p>
            <a:pPr marL="800100" lvl="1" indent="-374015">
              <a:spcBef>
                <a:spcPts val="540"/>
              </a:spcBef>
              <a:buSzPts val="2295"/>
              <a:buFont typeface="Arial" panose="020B0604020202020204" pitchFamily="34" charset="0"/>
              <a:buChar char="•"/>
            </a:pPr>
            <a:r>
              <a:rPr lang="nl-NL" sz="1500">
                <a:latin typeface="+mn-lt"/>
              </a:rPr>
              <a:t>Zie afbeelding hieronder voor mogelijke waarden, en </a:t>
            </a:r>
            <a:r>
              <a:rPr lang="nl-NL" sz="1500">
                <a:latin typeface="Arial"/>
                <a:hlinkClick r:id="rId3"/>
              </a:rPr>
              <a:t>https://rosa.wikixl.nl/index.php/Werkingsgebieden</a:t>
            </a:r>
            <a:r>
              <a:rPr lang="nl-NL" sz="1500">
                <a:latin typeface="Arial"/>
              </a:rPr>
              <a:t> voor een toelichting.</a:t>
            </a:r>
          </a:p>
          <a:p>
            <a:pPr marL="457200">
              <a:spcBef>
                <a:spcPts val="540"/>
              </a:spcBef>
              <a:buSzPts val="2295"/>
              <a:buFont typeface="Arial" panose="020B0604020202020204" pitchFamily="34" charset="0"/>
              <a:buChar char="•"/>
            </a:pPr>
            <a:r>
              <a:rPr lang="nl-NL" sz="1800">
                <a:latin typeface="+mn-lt"/>
              </a:rPr>
              <a:t>Geef evt. een toelichting op het werkingsgebied.</a:t>
            </a:r>
            <a:endParaRPr lang="nl-NL" sz="1800">
              <a:latin typeface="Arial"/>
            </a:endParaRPr>
          </a:p>
        </p:txBody>
      </p:sp>
      <p:sp>
        <p:nvSpPr>
          <p:cNvPr id="2" name="Tijdelijke aanduiding voor tekst 1">
            <a:extLst>
              <a:ext uri="{FF2B5EF4-FFF2-40B4-BE49-F238E27FC236}">
                <a16:creationId xmlns:a16="http://schemas.microsoft.com/office/drawing/2014/main" id="{B046AD52-72CB-5A33-F9A3-AE82E9005C20}"/>
              </a:ext>
            </a:extLst>
          </p:cNvPr>
          <p:cNvSpPr>
            <a:spLocks noGrp="1"/>
          </p:cNvSpPr>
          <p:nvPr>
            <p:ph type="body" sz="quarter" idx="13"/>
          </p:nvPr>
        </p:nvSpPr>
        <p:spPr/>
        <p:txBody>
          <a:bodyPr/>
          <a:lstStyle/>
          <a:p>
            <a:r>
              <a:rPr lang="nl-NL" sz="1800" b="1" dirty="0"/>
              <a:t>Leeroverzicht</a:t>
            </a:r>
            <a:endParaRPr lang="nl-NL" dirty="0"/>
          </a:p>
        </p:txBody>
      </p:sp>
      <p:pic>
        <p:nvPicPr>
          <p:cNvPr id="3" name="Afbeelding 3">
            <a:extLst>
              <a:ext uri="{FF2B5EF4-FFF2-40B4-BE49-F238E27FC236}">
                <a16:creationId xmlns:a16="http://schemas.microsoft.com/office/drawing/2014/main" id="{21C0B4F4-EC1E-4E2A-8D18-C610A74E0BCB}"/>
              </a:ext>
            </a:extLst>
          </p:cNvPr>
          <p:cNvPicPr>
            <a:picLocks noChangeAspect="1"/>
          </p:cNvPicPr>
          <p:nvPr/>
        </p:nvPicPr>
        <p:blipFill>
          <a:blip r:embed="rId4"/>
          <a:stretch>
            <a:fillRect/>
          </a:stretch>
        </p:blipFill>
        <p:spPr>
          <a:xfrm>
            <a:off x="5005267" y="1819197"/>
            <a:ext cx="6851373" cy="3644491"/>
          </a:xfrm>
          <a:prstGeom prst="rect">
            <a:avLst/>
          </a:prstGeom>
        </p:spPr>
      </p:pic>
      <p:sp>
        <p:nvSpPr>
          <p:cNvPr id="4" name="Rechthoek 3">
            <a:extLst>
              <a:ext uri="{FF2B5EF4-FFF2-40B4-BE49-F238E27FC236}">
                <a16:creationId xmlns:a16="http://schemas.microsoft.com/office/drawing/2014/main" id="{A6BCA73C-93BD-0F44-AADB-F595FC4D885B}"/>
              </a:ext>
            </a:extLst>
          </p:cNvPr>
          <p:cNvSpPr/>
          <p:nvPr/>
        </p:nvSpPr>
        <p:spPr>
          <a:xfrm>
            <a:off x="8229600" y="2671763"/>
            <a:ext cx="3566809" cy="2717360"/>
          </a:xfrm>
          <a:prstGeom prst="rect">
            <a:avLst/>
          </a:prstGeom>
          <a:noFill/>
          <a:ln w="76200">
            <a:solidFill>
              <a:schemeClr val="accent4"/>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sld>
</file>

<file path=ppt/theme/theme1.xml><?xml version="1.0" encoding="utf-8"?>
<a:theme xmlns:a="http://schemas.openxmlformats.org/drawingml/2006/main" name="Edustandaard">
  <a:themeElements>
    <a:clrScheme name="Edustandaard">
      <a:dk1>
        <a:srgbClr val="1C1C22"/>
      </a:dk1>
      <a:lt1>
        <a:srgbClr val="FFFFFF"/>
      </a:lt1>
      <a:dk2>
        <a:srgbClr val="1C1C22"/>
      </a:dk2>
      <a:lt2>
        <a:srgbClr val="FFFFFF"/>
      </a:lt2>
      <a:accent1>
        <a:srgbClr val="0FA67E"/>
      </a:accent1>
      <a:accent2>
        <a:srgbClr val="EDEDE5"/>
      </a:accent2>
      <a:accent3>
        <a:srgbClr val="84B496"/>
      </a:accent3>
      <a:accent4>
        <a:srgbClr val="5C7373"/>
      </a:accent4>
      <a:accent5>
        <a:srgbClr val="4A7A5C"/>
      </a:accent5>
      <a:accent6>
        <a:srgbClr val="ABAA84"/>
      </a:accent6>
      <a:hlink>
        <a:srgbClr val="718E8D"/>
      </a:hlink>
      <a:folHlink>
        <a:srgbClr val="0FA67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dustandaard" id="{5067ECD2-29F3-4E30-8A1A-EA84840A594B}" vid="{70763739-9299-462F-BE8C-44AA4D2D7EB0}"/>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D2789EBA4FE004CB1A47FE84E6C0BD2" ma:contentTypeVersion="12" ma:contentTypeDescription="Een nieuw document maken." ma:contentTypeScope="" ma:versionID="93fc251f1ffc9d7a6ddb0107d19ebdcb">
  <xsd:schema xmlns:xsd="http://www.w3.org/2001/XMLSchema" xmlns:xs="http://www.w3.org/2001/XMLSchema" xmlns:p="http://schemas.microsoft.com/office/2006/metadata/properties" xmlns:ns2="7d65efcd-a0e8-46e5-8fce-0a0c8062aa65" xmlns:ns3="ab8e3964-0583-4d76-8741-ab414fa70b15" targetNamespace="http://schemas.microsoft.com/office/2006/metadata/properties" ma:root="true" ma:fieldsID="9faf437883072d6c7f97591488b708e7" ns2:_="" ns3:_="">
    <xsd:import namespace="7d65efcd-a0e8-46e5-8fce-0a0c8062aa65"/>
    <xsd:import namespace="ab8e3964-0583-4d76-8741-ab414fa70b1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65efcd-a0e8-46e5-8fce-0a0c8062aa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199ab15d-996d-49bb-af37-1ae2e5a914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8e3964-0583-4d76-8741-ab414fa70b15"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4" nillable="true" ma:displayName="Taxonomy Catch All Column" ma:hidden="true" ma:list="{bc7853f7-d37c-4107-97cb-635d54fdb30a}" ma:internalName="TaxCatchAll" ma:showField="CatchAllData" ma:web="ab8e3964-0583-4d76-8741-ab414fa70b1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ab8e3964-0583-4d76-8741-ab414fa70b15">
      <UserInfo>
        <DisplayName>Dirk Linden</DisplayName>
        <AccountId>14</AccountId>
        <AccountType/>
      </UserInfo>
      <UserInfo>
        <DisplayName>Henk Nijstad</DisplayName>
        <AccountId>12</AccountId>
        <AccountType/>
      </UserInfo>
    </SharedWithUsers>
    <TaxCatchAll xmlns="ab8e3964-0583-4d76-8741-ab414fa70b15" xsi:nil="true"/>
    <lcf76f155ced4ddcb4097134ff3c332f xmlns="7d65efcd-a0e8-46e5-8fce-0a0c8062aa6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1C6B94B-8513-403D-8598-F53B03FED975}">
  <ds:schemaRefs>
    <ds:schemaRef ds:uri="http://schemas.microsoft.com/sharepoint/v3/contenttype/forms"/>
  </ds:schemaRefs>
</ds:datastoreItem>
</file>

<file path=customXml/itemProps2.xml><?xml version="1.0" encoding="utf-8"?>
<ds:datastoreItem xmlns:ds="http://schemas.openxmlformats.org/officeDocument/2006/customXml" ds:itemID="{FB59D82A-1407-4EC6-9740-50D550996D0A}"/>
</file>

<file path=customXml/itemProps3.xml><?xml version="1.0" encoding="utf-8"?>
<ds:datastoreItem xmlns:ds="http://schemas.openxmlformats.org/officeDocument/2006/customXml" ds:itemID="{0E1A6174-0A85-42E3-B517-C5440709FA05}">
  <ds:schemaRefs>
    <ds:schemaRef ds:uri="http://schemas.microsoft.com/office/2006/documentManagement/types"/>
    <ds:schemaRef ds:uri="7d65efcd-a0e8-46e5-8fce-0a0c8062aa65"/>
    <ds:schemaRef ds:uri="http://schemas.microsoft.com/office/2006/metadata/properties"/>
    <ds:schemaRef ds:uri="ab8e3964-0583-4d76-8741-ab414fa70b15"/>
    <ds:schemaRef ds:uri="http://purl.org/dc/elements/1.1/"/>
    <ds:schemaRef ds:uri="http://www.w3.org/XML/1998/namespace"/>
    <ds:schemaRef ds:uri="http://purl.org/dc/terms/"/>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165</TotalTime>
  <Words>2321</Words>
  <Application>Microsoft Macintosh PowerPoint</Application>
  <PresentationFormat>Breedbeeld</PresentationFormat>
  <Paragraphs>265</Paragraphs>
  <Slides>28</Slides>
  <Notes>20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28</vt:i4>
      </vt:variant>
    </vt:vector>
  </HeadingPairs>
  <TitlesOfParts>
    <vt:vector size="32" baseType="lpstr">
      <vt:lpstr>Arial</vt:lpstr>
      <vt:lpstr>Calibri</vt:lpstr>
      <vt:lpstr>Montserrat</vt:lpstr>
      <vt:lpstr>Edustandaard</vt:lpstr>
      <vt:lpstr>Presentatie van het keteninitiatief:  Leeroverzicht</vt:lpstr>
      <vt:lpstr>Doel en toelichting vergelijkingsraamwerk</vt:lpstr>
      <vt:lpstr>Samenvatting</vt:lpstr>
      <vt:lpstr>Samenvatting</vt:lpstr>
      <vt:lpstr>Samenvatting</vt:lpstr>
      <vt:lpstr>Samenvatting</vt:lpstr>
      <vt:lpstr>Samenvatting</vt:lpstr>
      <vt:lpstr>Vergelijkingsraamwerk Overzicht</vt:lpstr>
      <vt:lpstr>Toelichting Werkingsgebied</vt:lpstr>
      <vt:lpstr>Toelichting</vt:lpstr>
      <vt:lpstr>Toelichting Ketendomeinen</vt:lpstr>
      <vt:lpstr>Toelichting</vt:lpstr>
      <vt:lpstr>Toelichting Privacy</vt:lpstr>
      <vt:lpstr>Toelichting</vt:lpstr>
      <vt:lpstr>Toelichting Informatiebeveiliging</vt:lpstr>
      <vt:lpstr>Toelichting</vt:lpstr>
      <vt:lpstr>Toelichting Informatiebeveiliging</vt:lpstr>
      <vt:lpstr>Toelichting</vt:lpstr>
      <vt:lpstr>Toelichting Interoperabiliteit</vt:lpstr>
      <vt:lpstr>Toelichting</vt:lpstr>
      <vt:lpstr>Toelichting IAA</vt:lpstr>
      <vt:lpstr>Toelichting</vt:lpstr>
      <vt:lpstr>Toelichting M2M-interactie</vt:lpstr>
      <vt:lpstr>Toelichting</vt:lpstr>
      <vt:lpstr>Toelichting H2M-interactie</vt:lpstr>
      <vt:lpstr>Toelichting</vt:lpstr>
      <vt:lpstr>Toelichting Governance</vt:lpstr>
      <vt:lpstr>Toelichting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Architectuurscan  &lt;Onderwerp&gt;</dc:title>
  <dc:creator>Joeri van Es;joel de bruijn</dc:creator>
  <cp:lastModifiedBy>Wiebe Buising</cp:lastModifiedBy>
  <cp:revision>7</cp:revision>
  <dcterms:modified xsi:type="dcterms:W3CDTF">2024-09-11T10:08:20Z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0x0101004D2789EBA4FE004CB1A47FE84E6C0BD2</vt:lpwstr>
  </property>
  <property fmtid="{D5CDD505-2E9C-101B-9397-08002B2CF9AE}" pid="3" name="MediaServiceImageTags">
    <vt:lpwstr/>
  </property>
</Properties>
</file>