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662" r:id="rId5"/>
    <p:sldId id="653" r:id="rId6"/>
    <p:sldId id="663" r:id="rId7"/>
    <p:sldId id="664" r:id="rId8"/>
    <p:sldId id="665" r:id="rId9"/>
    <p:sldId id="666" r:id="rId10"/>
    <p:sldId id="667" r:id="rId11"/>
    <p:sldId id="668" r:id="rId12"/>
    <p:sldId id="669" r:id="rId13"/>
    <p:sldId id="670" r:id="rId14"/>
    <p:sldId id="671" r:id="rId15"/>
    <p:sldId id="672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B98ED9C-235F-2346-87DB-3CB8679BFCE3}">
          <p14:sldIdLst>
            <p14:sldId id="662"/>
            <p14:sldId id="653"/>
            <p14:sldId id="663"/>
            <p14:sldId id="664"/>
            <p14:sldId id="665"/>
            <p14:sldId id="666"/>
            <p14:sldId id="667"/>
            <p14:sldId id="668"/>
            <p14:sldId id="669"/>
            <p14:sldId id="670"/>
            <p14:sldId id="671"/>
            <p14:sldId id="67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C4D511-889E-6A03-C944-6FB72347CAE3}" name="wm.vanzanten@alfa-college.nl" initials="wm" userId="S::urn:spo:guest#wm.vanzanten@alfa-college.nl::" providerId="AD"/>
  <p188:author id="{27B8E825-DBC2-647F-F53B-D524766C4C1A}" name="r.vos@mbodigitaal.nl" initials="r." userId="S::urn:spo:guest#r.vos@mbodigitaal.nl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4888"/>
    <a:srgbClr val="534394"/>
    <a:srgbClr val="1A7399"/>
    <a:srgbClr val="6F4988"/>
    <a:srgbClr val="286D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17" autoAdjust="0"/>
    <p:restoredTop sz="96200"/>
  </p:normalViewPr>
  <p:slideViewPr>
    <p:cSldViewPr snapToGrid="0" snapToObjects="1">
      <p:cViewPr varScale="1">
        <p:scale>
          <a:sx n="77" d="100"/>
          <a:sy n="77" d="100"/>
        </p:scale>
        <p:origin x="38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2" d="100"/>
          <a:sy n="92" d="100"/>
        </p:scale>
        <p:origin x="286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9A022-D093-B247-B8E4-BDBABD7DC316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8863F-FEAA-BC49-B0FE-93BE43B2F9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93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38422D71-7993-8F4A-9636-5F29C603D932}"/>
              </a:ext>
            </a:extLst>
          </p:cNvPr>
          <p:cNvSpPr/>
          <p:nvPr userDrawn="1"/>
        </p:nvSpPr>
        <p:spPr>
          <a:xfrm>
            <a:off x="4207476" y="2372497"/>
            <a:ext cx="7982748" cy="4485503"/>
          </a:xfrm>
          <a:prstGeom prst="rect">
            <a:avLst/>
          </a:prstGeom>
          <a:solidFill>
            <a:srgbClr val="6F49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5CD263-8430-5E42-9D99-ACAFF7B0C0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14712" y="2580640"/>
            <a:ext cx="7292622" cy="725311"/>
          </a:xfrm>
        </p:spPr>
        <p:txBody>
          <a:bodyPr anchor="ctr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de titel in te voeren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968C8E3-9D6F-2C46-8401-B0157656D48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14713" y="3429001"/>
            <a:ext cx="7292622" cy="42164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hier om een subtitel toe te voegen</a:t>
            </a:r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105A88C7-8F6B-C741-88C2-A20F0959F0EB}"/>
              </a:ext>
            </a:extLst>
          </p:cNvPr>
          <p:cNvGrpSpPr/>
          <p:nvPr userDrawn="1"/>
        </p:nvGrpSpPr>
        <p:grpSpPr>
          <a:xfrm>
            <a:off x="3372196" y="2568451"/>
            <a:ext cx="602668" cy="551629"/>
            <a:chOff x="6560240" y="3390176"/>
            <a:chExt cx="469777" cy="429992"/>
          </a:xfrm>
          <a:solidFill>
            <a:srgbClr val="6F4988"/>
          </a:solidFill>
        </p:grpSpPr>
        <p:sp>
          <p:nvSpPr>
            <p:cNvPr id="13" name="Vrije vorm 12">
              <a:extLst>
                <a:ext uri="{FF2B5EF4-FFF2-40B4-BE49-F238E27FC236}">
                  <a16:creationId xmlns:a16="http://schemas.microsoft.com/office/drawing/2014/main" id="{F38183CC-4854-D546-8373-FE4CF36C43FC}"/>
                </a:ext>
              </a:extLst>
            </p:cNvPr>
            <p:cNvSpPr/>
            <p:nvPr/>
          </p:nvSpPr>
          <p:spPr>
            <a:xfrm>
              <a:off x="6793199" y="3583224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5" name="Vrije vorm 24">
              <a:extLst>
                <a:ext uri="{FF2B5EF4-FFF2-40B4-BE49-F238E27FC236}">
                  <a16:creationId xmlns:a16="http://schemas.microsoft.com/office/drawing/2014/main" id="{3D27DB5C-9A0F-A340-B0C9-80D79453DE1D}"/>
                </a:ext>
              </a:extLst>
            </p:cNvPr>
            <p:cNvSpPr/>
            <p:nvPr/>
          </p:nvSpPr>
          <p:spPr>
            <a:xfrm>
              <a:off x="6560240" y="3390176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30" name="Graphic 29">
            <a:extLst>
              <a:ext uri="{FF2B5EF4-FFF2-40B4-BE49-F238E27FC236}">
                <a16:creationId xmlns:a16="http://schemas.microsoft.com/office/drawing/2014/main" id="{BBB3B01F-9F5F-254F-9AF5-3C23F6CC3F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8664" y="333361"/>
            <a:ext cx="2362061" cy="738303"/>
          </a:xfrm>
          <a:prstGeom prst="rect">
            <a:avLst/>
          </a:prstGeom>
        </p:spPr>
      </p:pic>
      <p:sp>
        <p:nvSpPr>
          <p:cNvPr id="35" name="Tijdelijke aanduiding voor tekst 34" descr="Neem auteurs">
            <a:extLst>
              <a:ext uri="{FF2B5EF4-FFF2-40B4-BE49-F238E27FC236}">
                <a16:creationId xmlns:a16="http://schemas.microsoft.com/office/drawing/2014/main" id="{48189CF5-B2FF-9E49-9486-D996633CD0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3307" y="5846577"/>
            <a:ext cx="2630806" cy="234143"/>
          </a:xfrm>
        </p:spPr>
        <p:txBody>
          <a:bodyPr>
            <a:normAutofit/>
          </a:bodyPr>
          <a:lstStyle>
            <a:lvl1pPr marL="0" indent="0" algn="r">
              <a:buNone/>
              <a:defRPr lang="nl-NL" sz="1000" kern="1200" dirty="0">
                <a:solidFill>
                  <a:srgbClr val="6F49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l-NL" dirty="0"/>
              <a:t>Klik hier om naam auteur(s) te bewerken</a:t>
            </a:r>
          </a:p>
        </p:txBody>
      </p:sp>
      <p:sp>
        <p:nvSpPr>
          <p:cNvPr id="36" name="Tijdelijke aanduiding voor tekst 34">
            <a:extLst>
              <a:ext uri="{FF2B5EF4-FFF2-40B4-BE49-F238E27FC236}">
                <a16:creationId xmlns:a16="http://schemas.microsoft.com/office/drawing/2014/main" id="{9145F1E6-D4FA-8646-973A-CA264C2FD0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3307" y="6068536"/>
            <a:ext cx="2630806" cy="234143"/>
          </a:xfrm>
        </p:spPr>
        <p:txBody>
          <a:bodyPr>
            <a:normAutofit/>
          </a:bodyPr>
          <a:lstStyle>
            <a:lvl1pPr marL="0" indent="0" algn="r">
              <a:buNone/>
              <a:defRPr lang="nl-NL" sz="1000" kern="1200" dirty="0">
                <a:solidFill>
                  <a:srgbClr val="6F49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l-NL" dirty="0"/>
              <a:t>voeg hier datum toe (</a:t>
            </a:r>
            <a:r>
              <a:rPr lang="nl-NL" dirty="0" err="1"/>
              <a:t>dd</a:t>
            </a:r>
            <a:r>
              <a:rPr lang="nl-NL" dirty="0"/>
              <a:t> maand </a:t>
            </a:r>
            <a:r>
              <a:rPr lang="nl-NL" dirty="0" err="1"/>
              <a:t>jjj</a:t>
            </a:r>
            <a:r>
              <a:rPr lang="nl-NL" dirty="0"/>
              <a:t>)</a:t>
            </a:r>
          </a:p>
        </p:txBody>
      </p:sp>
      <p:sp>
        <p:nvSpPr>
          <p:cNvPr id="37" name="Tijdelijke aanduiding voor tekst 34">
            <a:extLst>
              <a:ext uri="{FF2B5EF4-FFF2-40B4-BE49-F238E27FC236}">
                <a16:creationId xmlns:a16="http://schemas.microsoft.com/office/drawing/2014/main" id="{8DDB8A8C-89C2-A741-B269-77809654FE9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23307" y="6290496"/>
            <a:ext cx="2630806" cy="234143"/>
          </a:xfrm>
        </p:spPr>
        <p:txBody>
          <a:bodyPr>
            <a:normAutofit/>
          </a:bodyPr>
          <a:lstStyle>
            <a:lvl1pPr marL="0" indent="0" algn="r">
              <a:buNone/>
              <a:defRPr lang="nl-NL" sz="1000" kern="1200" dirty="0">
                <a:solidFill>
                  <a:srgbClr val="6F49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l-NL" dirty="0"/>
              <a:t> voeg hier een versienummer toe</a:t>
            </a:r>
          </a:p>
        </p:txBody>
      </p:sp>
      <p:sp>
        <p:nvSpPr>
          <p:cNvPr id="43" name="Tijdelijke aanduiding voor tekst 42">
            <a:extLst>
              <a:ext uri="{FF2B5EF4-FFF2-40B4-BE49-F238E27FC236}">
                <a16:creationId xmlns:a16="http://schemas.microsoft.com/office/drawing/2014/main" id="{70A2F176-9EA6-5448-8233-87D084B585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14712" y="4053863"/>
            <a:ext cx="7292622" cy="2470775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Ruimte voor een korte samenvatting van de presentatie (optioneel)</a:t>
            </a:r>
          </a:p>
        </p:txBody>
      </p:sp>
      <p:sp>
        <p:nvSpPr>
          <p:cNvPr id="45" name="Tijdelijke aanduiding voor afbeelding 44">
            <a:extLst>
              <a:ext uri="{FF2B5EF4-FFF2-40B4-BE49-F238E27FC236}">
                <a16:creationId xmlns:a16="http://schemas.microsoft.com/office/drawing/2014/main" id="{2BF3ABE0-89DA-094A-BE5E-62259D40E88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26805" y="333361"/>
            <a:ext cx="3200400" cy="7383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l-NL" dirty="0"/>
              <a:t>Optioneel hier het logo van netwerk/gebruikersgroep</a:t>
            </a:r>
          </a:p>
        </p:txBody>
      </p:sp>
    </p:spTree>
    <p:extLst>
      <p:ext uri="{BB962C8B-B14F-4D97-AF65-F5344CB8AC3E}">
        <p14:creationId xmlns:p14="http://schemas.microsoft.com/office/powerpoint/2010/main" val="28399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B9F56C33-C151-2A47-BA9B-16871307FB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CFF7DBD-D7AD-024B-AF02-5B6C7836E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9E9F144-A49A-AB44-B208-BCE91ECC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8BACE2A-E235-CE4C-B4A9-31A13105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93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E10F817C-C4C4-B242-86B8-A8458A82E44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34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C3BB32-AEEA-8C49-AF0D-82BDAA6AA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25505" y="2309040"/>
            <a:ext cx="5653225" cy="1218813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afsluiting bewerken</a:t>
            </a: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1FE34544-4CC9-FA41-AE1F-B119CE800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11" name="MBO Digitaal is een platform van MBO Raad voor samenwerking aan digitalisering in het mbo. MBO Digitaal werkt samen met alle mbo-instellingen en heeft sterke banden met MBO Voorzieningen, Kennisnet en SURF.">
            <a:extLst>
              <a:ext uri="{FF2B5EF4-FFF2-40B4-BE49-F238E27FC236}">
                <a16:creationId xmlns:a16="http://schemas.microsoft.com/office/drawing/2014/main" id="{E50BD36D-DC91-504C-9FE1-14E34B13CBDC}"/>
              </a:ext>
            </a:extLst>
          </p:cNvPr>
          <p:cNvSpPr txBox="1">
            <a:spLocks noGrp="1"/>
          </p:cNvSpPr>
          <p:nvPr>
            <p:ph type="subTitle" sz="quarter" idx="1" hasCustomPrompt="1"/>
          </p:nvPr>
        </p:nvSpPr>
        <p:spPr>
          <a:xfrm>
            <a:off x="455083" y="5298017"/>
            <a:ext cx="2143303" cy="7382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1901904">
              <a:lnSpc>
                <a:spcPct val="120000"/>
              </a:lnSpc>
              <a:spcBef>
                <a:spcPts val="3500"/>
              </a:spcBef>
              <a:buNone/>
              <a:defRPr sz="700" b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r>
              <a:rPr dirty="0"/>
              <a:t>MBO </a:t>
            </a:r>
            <a:r>
              <a:rPr dirty="0" err="1"/>
              <a:t>Digitaal</a:t>
            </a:r>
            <a:r>
              <a:rPr dirty="0"/>
              <a:t> is </a:t>
            </a:r>
            <a:r>
              <a:rPr dirty="0" err="1"/>
              <a:t>een</a:t>
            </a:r>
            <a:r>
              <a:rPr dirty="0"/>
              <a:t> platform van</a:t>
            </a:r>
            <a:r>
              <a:rPr lang="nl-NL" dirty="0"/>
              <a:t> de</a:t>
            </a:r>
            <a:r>
              <a:rPr dirty="0"/>
              <a:t> MBO </a:t>
            </a:r>
            <a:r>
              <a:rPr dirty="0" err="1"/>
              <a:t>Raad</a:t>
            </a:r>
            <a:r>
              <a:rPr dirty="0"/>
              <a:t> </a:t>
            </a:r>
            <a:r>
              <a:rPr dirty="0" err="1"/>
              <a:t>voor</a:t>
            </a:r>
            <a:r>
              <a:rPr dirty="0"/>
              <a:t> </a:t>
            </a:r>
            <a:r>
              <a:rPr dirty="0" err="1"/>
              <a:t>samenwerking</a:t>
            </a:r>
            <a:r>
              <a:rPr dirty="0"/>
              <a:t> </a:t>
            </a:r>
            <a:r>
              <a:rPr dirty="0" err="1"/>
              <a:t>aan</a:t>
            </a:r>
            <a:r>
              <a:rPr dirty="0"/>
              <a:t> </a:t>
            </a:r>
            <a:r>
              <a:rPr dirty="0" err="1"/>
              <a:t>digitalisering</a:t>
            </a:r>
            <a:r>
              <a:rPr dirty="0"/>
              <a:t> in het </a:t>
            </a:r>
            <a:r>
              <a:rPr dirty="0" err="1"/>
              <a:t>mbo</a:t>
            </a:r>
            <a:r>
              <a:rPr dirty="0"/>
              <a:t>. MBO </a:t>
            </a:r>
            <a:r>
              <a:rPr dirty="0" err="1"/>
              <a:t>Digitaal</a:t>
            </a:r>
            <a:r>
              <a:rPr dirty="0"/>
              <a:t> </a:t>
            </a:r>
            <a:r>
              <a:rPr dirty="0" err="1"/>
              <a:t>werkt</a:t>
            </a:r>
            <a:r>
              <a:rPr dirty="0"/>
              <a:t> </a:t>
            </a:r>
            <a:r>
              <a:rPr dirty="0" err="1"/>
              <a:t>samen</a:t>
            </a:r>
            <a:r>
              <a:rPr dirty="0"/>
              <a:t> met alle </a:t>
            </a:r>
            <a:r>
              <a:rPr dirty="0" err="1"/>
              <a:t>mbo-instellingen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heeft</a:t>
            </a:r>
            <a:r>
              <a:rPr dirty="0"/>
              <a:t> </a:t>
            </a:r>
            <a:r>
              <a:rPr dirty="0" err="1"/>
              <a:t>sterke</a:t>
            </a:r>
            <a:r>
              <a:rPr dirty="0"/>
              <a:t> </a:t>
            </a:r>
            <a:r>
              <a:rPr dirty="0" err="1"/>
              <a:t>banden</a:t>
            </a:r>
            <a:r>
              <a:rPr dirty="0"/>
              <a:t> met MBO </a:t>
            </a:r>
            <a:r>
              <a:rPr dirty="0" err="1"/>
              <a:t>Voorzieningen</a:t>
            </a:r>
            <a:r>
              <a:rPr dirty="0"/>
              <a:t>, </a:t>
            </a:r>
            <a:r>
              <a:rPr dirty="0" err="1"/>
              <a:t>Kennisnet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SURF. 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E2770C0C-DA9F-9C48-B14F-902147353C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26200" y="3678238"/>
            <a:ext cx="5653088" cy="271303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Vrije opmaakruimte om bv contactinformatie te plaatsen en/of aanvullende informatiebronnen)</a:t>
            </a:r>
          </a:p>
        </p:txBody>
      </p:sp>
    </p:spTree>
    <p:extLst>
      <p:ext uri="{BB962C8B-B14F-4D97-AF65-F5344CB8AC3E}">
        <p14:creationId xmlns:p14="http://schemas.microsoft.com/office/powerpoint/2010/main" val="718561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1_Titeldia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4"/>
          <p:cNvSpPr txBox="1">
            <a:spLocks noGrp="1"/>
          </p:cNvSpPr>
          <p:nvPr>
            <p:ph type="ctrTitle"/>
          </p:nvPr>
        </p:nvSpPr>
        <p:spPr>
          <a:xfrm>
            <a:off x="0" y="2130426"/>
            <a:ext cx="12192000" cy="1442591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32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nl-NL"/>
              <a:t>Klik om stijl te bewerken</a:t>
            </a:r>
            <a:endParaRPr/>
          </a:p>
        </p:txBody>
      </p:sp>
      <p:sp>
        <p:nvSpPr>
          <p:cNvPr id="16" name="Google Shape;16;p34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Arial"/>
              <a:buNone/>
              <a:defRPr sz="2400" b="0" i="0" u="none" strike="noStrike" cap="none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nl-NL"/>
              <a:t>Klikken om de ondertitelstijl van het model te bewerken</a:t>
            </a:r>
            <a:endParaRPr/>
          </a:p>
        </p:txBody>
      </p:sp>
      <p:sp>
        <p:nvSpPr>
          <p:cNvPr id="18" name="Google Shape;18;p34"/>
          <p:cNvSpPr txBox="1"/>
          <p:nvPr/>
        </p:nvSpPr>
        <p:spPr>
          <a:xfrm>
            <a:off x="8832304" y="6021288"/>
            <a:ext cx="3240360" cy="8367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517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E10F817C-C4C4-B242-86B8-A8458A82E44C}"/>
              </a:ext>
            </a:extLst>
          </p:cNvPr>
          <p:cNvSpPr/>
          <p:nvPr userDrawn="1"/>
        </p:nvSpPr>
        <p:spPr>
          <a:xfrm>
            <a:off x="0" y="0"/>
            <a:ext cx="12192000" cy="2378676"/>
          </a:xfrm>
          <a:prstGeom prst="rect">
            <a:avLst/>
          </a:prstGeom>
          <a:solidFill>
            <a:srgbClr val="1A7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C3BB32-AEEA-8C49-AF0D-82BDAA6AA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6629" y="1271073"/>
            <a:ext cx="9123234" cy="1113781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agendatitel toe te voegen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9D058A-EECA-A54A-BB0C-510CC520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8004DF-F4FA-404E-A56C-3717C54E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99757F-5688-EA47-B9F9-6DB6A90E0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0F61B493-D1C4-DE4C-917C-2090CDEF8E1C}"/>
              </a:ext>
            </a:extLst>
          </p:cNvPr>
          <p:cNvGrpSpPr/>
          <p:nvPr userDrawn="1"/>
        </p:nvGrpSpPr>
        <p:grpSpPr>
          <a:xfrm>
            <a:off x="181924" y="2549613"/>
            <a:ext cx="481499" cy="440721"/>
            <a:chOff x="11795908" y="4351427"/>
            <a:chExt cx="469777" cy="429992"/>
          </a:xfrm>
          <a:solidFill>
            <a:srgbClr val="1A7399"/>
          </a:solidFill>
        </p:grpSpPr>
        <p:sp>
          <p:nvSpPr>
            <p:cNvPr id="20" name="Vrije vorm 19">
              <a:extLst>
                <a:ext uri="{FF2B5EF4-FFF2-40B4-BE49-F238E27FC236}">
                  <a16:creationId xmlns:a16="http://schemas.microsoft.com/office/drawing/2014/main" id="{E3E1F7E5-6319-684F-BB6F-673A19C8A03B}"/>
                </a:ext>
              </a:extLst>
            </p:cNvPr>
            <p:cNvSpPr/>
            <p:nvPr/>
          </p:nvSpPr>
          <p:spPr>
            <a:xfrm>
              <a:off x="12028867" y="4544475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1" name="Vrije vorm 20">
              <a:extLst>
                <a:ext uri="{FF2B5EF4-FFF2-40B4-BE49-F238E27FC236}">
                  <a16:creationId xmlns:a16="http://schemas.microsoft.com/office/drawing/2014/main" id="{899C1E92-749B-D64E-89ED-BBE69615825C}"/>
                </a:ext>
              </a:extLst>
            </p:cNvPr>
            <p:cNvSpPr/>
            <p:nvPr/>
          </p:nvSpPr>
          <p:spPr>
            <a:xfrm>
              <a:off x="11795908" y="4351427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1FE34544-4CC9-FA41-AE1F-B119CE800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3C5ECD77-153E-F04B-9499-26E0417DB8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6338" y="2747963"/>
            <a:ext cx="9123362" cy="3186112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000"/>
            </a:lvl1pPr>
          </a:lstStyle>
          <a:p>
            <a:pPr lvl="0"/>
            <a:r>
              <a:rPr lang="nl-NL" dirty="0"/>
              <a:t>Voeg hier de agendapunten toe</a:t>
            </a:r>
          </a:p>
        </p:txBody>
      </p:sp>
    </p:spTree>
    <p:extLst>
      <p:ext uri="{BB962C8B-B14F-4D97-AF65-F5344CB8AC3E}">
        <p14:creationId xmlns:p14="http://schemas.microsoft.com/office/powerpoint/2010/main" val="232188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met plaa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FE67E2F1-AC18-4046-82AE-23FC35C99849}"/>
              </a:ext>
            </a:extLst>
          </p:cNvPr>
          <p:cNvSpPr/>
          <p:nvPr userDrawn="1"/>
        </p:nvSpPr>
        <p:spPr>
          <a:xfrm>
            <a:off x="9651999" y="2511778"/>
            <a:ext cx="2549513" cy="4346222"/>
          </a:xfrm>
          <a:prstGeom prst="rect">
            <a:avLst/>
          </a:prstGeom>
          <a:solidFill>
            <a:srgbClr val="1A7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4865" y="1811250"/>
            <a:ext cx="8477622" cy="408719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4865" y="799086"/>
            <a:ext cx="8477623" cy="869246"/>
          </a:xfrm>
        </p:spPr>
        <p:txBody>
          <a:bodyPr/>
          <a:lstStyle/>
          <a:p>
            <a:r>
              <a:rPr lang="nl-NL" dirty="0"/>
              <a:t>Klik om de titel te bewerken</a:t>
            </a:r>
          </a:p>
        </p:txBody>
      </p:sp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58CA97B2-98F1-F94B-8A0D-5768D5B74E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652000" y="0"/>
            <a:ext cx="2540000" cy="251142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l-NL" dirty="0"/>
              <a:t>Voeg hier optioneel een illustratie toe</a:t>
            </a:r>
          </a:p>
        </p:txBody>
      </p:sp>
      <p:grpSp>
        <p:nvGrpSpPr>
          <p:cNvPr id="44" name="Groep 43">
            <a:extLst>
              <a:ext uri="{FF2B5EF4-FFF2-40B4-BE49-F238E27FC236}">
                <a16:creationId xmlns:a16="http://schemas.microsoft.com/office/drawing/2014/main" id="{57ED7951-D290-8140-83FB-73E10E62C356}"/>
              </a:ext>
            </a:extLst>
          </p:cNvPr>
          <p:cNvGrpSpPr/>
          <p:nvPr userDrawn="1"/>
        </p:nvGrpSpPr>
        <p:grpSpPr>
          <a:xfrm>
            <a:off x="9793110" y="2654343"/>
            <a:ext cx="469777" cy="429992"/>
            <a:chOff x="11795908" y="4351427"/>
            <a:chExt cx="469777" cy="429992"/>
          </a:xfrm>
        </p:grpSpPr>
        <p:sp>
          <p:nvSpPr>
            <p:cNvPr id="31" name="Vrije vorm 30">
              <a:extLst>
                <a:ext uri="{FF2B5EF4-FFF2-40B4-BE49-F238E27FC236}">
                  <a16:creationId xmlns:a16="http://schemas.microsoft.com/office/drawing/2014/main" id="{6B14072F-1007-D346-810F-335ACAACF58B}"/>
                </a:ext>
              </a:extLst>
            </p:cNvPr>
            <p:cNvSpPr/>
            <p:nvPr/>
          </p:nvSpPr>
          <p:spPr>
            <a:xfrm>
              <a:off x="12028867" y="4544475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solidFill>
              <a:srgbClr val="FFFFFF"/>
            </a:solidFill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43" name="Vrije vorm 42">
              <a:extLst>
                <a:ext uri="{FF2B5EF4-FFF2-40B4-BE49-F238E27FC236}">
                  <a16:creationId xmlns:a16="http://schemas.microsoft.com/office/drawing/2014/main" id="{E13F7887-7596-924F-BDE0-FC6CA2DA445F}"/>
                </a:ext>
              </a:extLst>
            </p:cNvPr>
            <p:cNvSpPr/>
            <p:nvPr/>
          </p:nvSpPr>
          <p:spPr>
            <a:xfrm>
              <a:off x="11795908" y="4351427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solidFill>
              <a:srgbClr val="FFFFFF"/>
            </a:solidFill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45" name="Graphic 44">
            <a:extLst>
              <a:ext uri="{FF2B5EF4-FFF2-40B4-BE49-F238E27FC236}">
                <a16:creationId xmlns:a16="http://schemas.microsoft.com/office/drawing/2014/main" id="{73C33BBF-28B5-0046-B47E-3077673596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47" name="Tijdelijke aanduiding voor tekst 46">
            <a:extLst>
              <a:ext uri="{FF2B5EF4-FFF2-40B4-BE49-F238E27FC236}">
                <a16:creationId xmlns:a16="http://schemas.microsoft.com/office/drawing/2014/main" id="{E737E705-38D3-4240-9AE1-BBD5476ACE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81902" y="3525838"/>
            <a:ext cx="2060520" cy="2372606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Vrije ruimte voor extra/secundaire informatie</a:t>
            </a:r>
          </a:p>
        </p:txBody>
      </p:sp>
    </p:spTree>
    <p:extLst>
      <p:ext uri="{BB962C8B-B14F-4D97-AF65-F5344CB8AC3E}">
        <p14:creationId xmlns:p14="http://schemas.microsoft.com/office/powerpoint/2010/main" val="342315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20736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E10F817C-C4C4-B242-86B8-A8458A82E44C}"/>
              </a:ext>
            </a:extLst>
          </p:cNvPr>
          <p:cNvSpPr/>
          <p:nvPr userDrawn="1"/>
        </p:nvSpPr>
        <p:spPr>
          <a:xfrm>
            <a:off x="0" y="0"/>
            <a:ext cx="12192000" cy="2378676"/>
          </a:xfrm>
          <a:prstGeom prst="rect">
            <a:avLst/>
          </a:prstGeom>
          <a:solidFill>
            <a:srgbClr val="1A7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C3BB32-AEEA-8C49-AF0D-82BDAA6AA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6629" y="1271073"/>
            <a:ext cx="9123234" cy="1113781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van de sectie toe te voegen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9D058A-EECA-A54A-BB0C-510CC520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8004DF-F4FA-404E-A56C-3717C54E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99757F-5688-EA47-B9F9-6DB6A90E0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0F61B493-D1C4-DE4C-917C-2090CDEF8E1C}"/>
              </a:ext>
            </a:extLst>
          </p:cNvPr>
          <p:cNvGrpSpPr/>
          <p:nvPr userDrawn="1"/>
        </p:nvGrpSpPr>
        <p:grpSpPr>
          <a:xfrm>
            <a:off x="181924" y="2549613"/>
            <a:ext cx="481499" cy="440721"/>
            <a:chOff x="11795908" y="4351427"/>
            <a:chExt cx="469777" cy="429992"/>
          </a:xfrm>
          <a:solidFill>
            <a:srgbClr val="1A7399"/>
          </a:solidFill>
        </p:grpSpPr>
        <p:sp>
          <p:nvSpPr>
            <p:cNvPr id="20" name="Vrije vorm 19">
              <a:extLst>
                <a:ext uri="{FF2B5EF4-FFF2-40B4-BE49-F238E27FC236}">
                  <a16:creationId xmlns:a16="http://schemas.microsoft.com/office/drawing/2014/main" id="{E3E1F7E5-6319-684F-BB6F-673A19C8A03B}"/>
                </a:ext>
              </a:extLst>
            </p:cNvPr>
            <p:cNvSpPr/>
            <p:nvPr/>
          </p:nvSpPr>
          <p:spPr>
            <a:xfrm>
              <a:off x="12028867" y="4544475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1" name="Vrije vorm 20">
              <a:extLst>
                <a:ext uri="{FF2B5EF4-FFF2-40B4-BE49-F238E27FC236}">
                  <a16:creationId xmlns:a16="http://schemas.microsoft.com/office/drawing/2014/main" id="{899C1E92-749B-D64E-89ED-BBE69615825C}"/>
                </a:ext>
              </a:extLst>
            </p:cNvPr>
            <p:cNvSpPr/>
            <p:nvPr/>
          </p:nvSpPr>
          <p:spPr>
            <a:xfrm>
              <a:off x="11795908" y="4351427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1FE34544-4CC9-FA41-AE1F-B119CE800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3C5ECD77-153E-F04B-9499-26E0417DB8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6338" y="2747963"/>
            <a:ext cx="9123362" cy="31861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nl-NL" dirty="0"/>
              <a:t>Ruimte voor een korte samenvatting van de sectie</a:t>
            </a:r>
          </a:p>
        </p:txBody>
      </p:sp>
    </p:spTree>
    <p:extLst>
      <p:ext uri="{BB962C8B-B14F-4D97-AF65-F5344CB8AC3E}">
        <p14:creationId xmlns:p14="http://schemas.microsoft.com/office/powerpoint/2010/main" val="39216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E10F817C-C4C4-B242-86B8-A8458A82E44C}"/>
              </a:ext>
            </a:extLst>
          </p:cNvPr>
          <p:cNvSpPr/>
          <p:nvPr userDrawn="1"/>
        </p:nvSpPr>
        <p:spPr>
          <a:xfrm>
            <a:off x="0" y="0"/>
            <a:ext cx="12192000" cy="2378676"/>
          </a:xfrm>
          <a:prstGeom prst="rect">
            <a:avLst/>
          </a:prstGeom>
          <a:solidFill>
            <a:srgbClr val="1A7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C3BB32-AEEA-8C49-AF0D-82BDAA6AA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6629" y="1271073"/>
            <a:ext cx="9123234" cy="1113781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Programma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9D058A-EECA-A54A-BB0C-510CC520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8004DF-F4FA-404E-A56C-3717C54E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99757F-5688-EA47-B9F9-6DB6A90E0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0F61B493-D1C4-DE4C-917C-2090CDEF8E1C}"/>
              </a:ext>
            </a:extLst>
          </p:cNvPr>
          <p:cNvGrpSpPr/>
          <p:nvPr userDrawn="1"/>
        </p:nvGrpSpPr>
        <p:grpSpPr>
          <a:xfrm>
            <a:off x="181924" y="2549613"/>
            <a:ext cx="481499" cy="440721"/>
            <a:chOff x="11795908" y="4351427"/>
            <a:chExt cx="469777" cy="429992"/>
          </a:xfrm>
          <a:solidFill>
            <a:srgbClr val="1A7399"/>
          </a:solidFill>
        </p:grpSpPr>
        <p:sp>
          <p:nvSpPr>
            <p:cNvPr id="20" name="Vrije vorm 19">
              <a:extLst>
                <a:ext uri="{FF2B5EF4-FFF2-40B4-BE49-F238E27FC236}">
                  <a16:creationId xmlns:a16="http://schemas.microsoft.com/office/drawing/2014/main" id="{E3E1F7E5-6319-684F-BB6F-673A19C8A03B}"/>
                </a:ext>
              </a:extLst>
            </p:cNvPr>
            <p:cNvSpPr/>
            <p:nvPr/>
          </p:nvSpPr>
          <p:spPr>
            <a:xfrm>
              <a:off x="12028867" y="4544475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1" name="Vrije vorm 20">
              <a:extLst>
                <a:ext uri="{FF2B5EF4-FFF2-40B4-BE49-F238E27FC236}">
                  <a16:creationId xmlns:a16="http://schemas.microsoft.com/office/drawing/2014/main" id="{899C1E92-749B-D64E-89ED-BBE69615825C}"/>
                </a:ext>
              </a:extLst>
            </p:cNvPr>
            <p:cNvSpPr/>
            <p:nvPr/>
          </p:nvSpPr>
          <p:spPr>
            <a:xfrm>
              <a:off x="11795908" y="4351427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1FE34544-4CC9-FA41-AE1F-B119CE800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graphicFrame>
        <p:nvGraphicFramePr>
          <p:cNvPr id="3" name="Tabel 6">
            <a:extLst>
              <a:ext uri="{FF2B5EF4-FFF2-40B4-BE49-F238E27FC236}">
                <a16:creationId xmlns:a16="http://schemas.microsoft.com/office/drawing/2014/main" id="{41E26BA8-F923-554D-B5B9-D0C2CF24028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45439996"/>
              </p:ext>
            </p:extLst>
          </p:nvPr>
        </p:nvGraphicFramePr>
        <p:xfrm>
          <a:off x="2446336" y="2735507"/>
          <a:ext cx="9563739" cy="3384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184">
                  <a:extLst>
                    <a:ext uri="{9D8B030D-6E8A-4147-A177-3AD203B41FA5}">
                      <a16:colId xmlns:a16="http://schemas.microsoft.com/office/drawing/2014/main" val="3955867887"/>
                    </a:ext>
                  </a:extLst>
                </a:gridCol>
                <a:gridCol w="8642555">
                  <a:extLst>
                    <a:ext uri="{9D8B030D-6E8A-4147-A177-3AD203B41FA5}">
                      <a16:colId xmlns:a16="http://schemas.microsoft.com/office/drawing/2014/main" val="1611691000"/>
                    </a:ext>
                  </a:extLst>
                </a:gridCol>
              </a:tblGrid>
              <a:tr h="376082">
                <a:tc>
                  <a:txBody>
                    <a:bodyPr/>
                    <a:lstStyle/>
                    <a:p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09:30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695372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5124314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10:05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8298940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724812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10:25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539341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10:50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Pauze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97201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11:15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081765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550" b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1550" b="1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91356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550" b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1550" b="1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302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580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A7688875-6080-8F45-8017-686A6B9BB1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5CC05CE-ABA8-DF4C-9EB2-4897E1D8CC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8A06FD-BBD4-C440-956E-6E6587EE9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64865" y="1844788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0E8BF69-43A4-1940-91E9-E6B12E37D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8865" y="1844788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BD03B6-E325-1B44-8B3C-7F88692B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C77546-2739-E642-A49C-5EAD1143E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E8430D6-AEA0-BB45-B821-50E2E827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08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6E04070-D786-5E4B-9AEE-5538CD3A4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4865" y="1722310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023586-F7FD-8949-A59F-2E209E330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64865" y="2546222"/>
            <a:ext cx="5157787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EB9A9A1-9AF8-5E44-B08E-B79B62DB6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7277" y="1722310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A277FD8-D972-4341-A63B-72F218F59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7277" y="2546222"/>
            <a:ext cx="5183188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E1DD84D-D039-4146-91CB-19E2100AD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3560B7C-85C0-8142-BE98-2BC08AE5E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AE5FDEC-65D3-CD44-B936-E90F571D1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C5FB5C2-5C5F-CE40-811A-EBE3E3787B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7505C906-14B7-F142-8FA7-9700CE4C96A6}"/>
              </a:ext>
            </a:extLst>
          </p:cNvPr>
          <p:cNvSpPr txBox="1">
            <a:spLocks/>
          </p:cNvSpPr>
          <p:nvPr userDrawn="1"/>
        </p:nvSpPr>
        <p:spPr>
          <a:xfrm>
            <a:off x="1164865" y="799086"/>
            <a:ext cx="10515600" cy="869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9299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C8785C-A356-D24F-BA7F-774B8F8BA0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7CC661D-5F39-EC49-B602-F0A4B8999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10-3-2025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CFC70D8-4823-7041-AA75-4A926A91C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DD37D66-2CAB-6745-AA02-BBD853BBD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946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B8FD8C8-1391-C84B-ADC9-404734E14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865" y="799086"/>
            <a:ext cx="10515600" cy="869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titel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4902EF3-0D3D-FC4D-855E-02D17B244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4865" y="1811250"/>
            <a:ext cx="10515600" cy="4087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C2A451-990D-F343-8690-247724568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64865" y="6372583"/>
            <a:ext cx="2771420" cy="202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417C4FB-CB77-3243-B677-DE0A329A2450}" type="datetimeFigureOut">
              <a:rPr lang="nl-NL" smtClean="0"/>
              <a:pPr/>
              <a:t>10-3-2025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A4B591-A738-CE41-AF5A-F87F0C2EE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35312" y="6372583"/>
            <a:ext cx="4114800" cy="202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F71BA0-FAEF-0E44-997A-3C026AAAC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0044" y="6372584"/>
            <a:ext cx="962378" cy="202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FDDECD5-BC7C-7F4C-BC69-D26D101D04B3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7" name="Google Shape;12;p33" descr="\\fileserver\users$\dommisse01\Edustandaard\Edustandaard logo vrijstaand.png">
            <a:extLst>
              <a:ext uri="{FF2B5EF4-FFF2-40B4-BE49-F238E27FC236}">
                <a16:creationId xmlns:a16="http://schemas.microsoft.com/office/drawing/2014/main" id="{5820340D-5390-7848-D5DD-8D2BE379B9D8}"/>
              </a:ext>
            </a:extLst>
          </p:cNvPr>
          <p:cNvPicPr preferRelativeResize="0"/>
          <p:nvPr userDrawn="1"/>
        </p:nvPicPr>
        <p:blipFill rotWithShape="1">
          <a:blip r:embed="rId14">
            <a:alphaModFix/>
          </a:blip>
          <a:srcRect/>
          <a:stretch/>
        </p:blipFill>
        <p:spPr>
          <a:xfrm>
            <a:off x="62975" y="65113"/>
            <a:ext cx="2487600" cy="5425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3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6" r:id="rId4"/>
    <p:sldLayoutId id="2147483651" r:id="rId5"/>
    <p:sldLayoutId id="2147483660" r:id="rId6"/>
    <p:sldLayoutId id="2147483652" r:id="rId7"/>
    <p:sldLayoutId id="2147483653" r:id="rId8"/>
    <p:sldLayoutId id="2147483654" r:id="rId9"/>
    <p:sldLayoutId id="2147483655" r:id="rId10"/>
    <p:sldLayoutId id="2147483657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osa.wikixl.nl/index.php/Standaarden_en_afspraken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A8DA-0FEA-3171-6E0C-73508055C5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Toetsingsprocedure</a:t>
            </a:r>
            <a:r>
              <a:rPr lang="en-GB" dirty="0"/>
              <a:t> </a:t>
            </a:r>
            <a:r>
              <a:rPr lang="en-GB" dirty="0" err="1"/>
              <a:t>Edustandaard</a:t>
            </a: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59FA7B-91DB-8207-3ECC-09CD62942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Pilot </a:t>
            </a:r>
            <a:r>
              <a:rPr lang="en-GB" dirty="0" err="1"/>
              <a:t>toetsingsprocedure</a:t>
            </a:r>
            <a:r>
              <a:rPr lang="en-GB" dirty="0"/>
              <a:t> </a:t>
            </a:r>
            <a:r>
              <a:rPr lang="en-GB" dirty="0" err="1"/>
              <a:t>Edustandaard</a:t>
            </a:r>
            <a:endParaRPr lang="en-GB" dirty="0"/>
          </a:p>
          <a:p>
            <a:endParaRPr lang="en-GB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194696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E21E620-E20C-BA8A-829A-4356FF5BC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err="1"/>
              <a:t>Edustandaard</a:t>
            </a:r>
            <a:r>
              <a:rPr lang="nl-NL" sz="2000" dirty="0"/>
              <a:t> stelt een conceptadvies op over de registratie van de standaard/afspraak bij </a:t>
            </a:r>
            <a:r>
              <a:rPr lang="nl-NL" sz="2000" dirty="0" err="1"/>
              <a:t>Edustandaard</a:t>
            </a:r>
            <a:r>
              <a:rPr lang="nl-NL" sz="2000" dirty="0"/>
              <a:t> voor de Standaardisatieraad.</a:t>
            </a:r>
          </a:p>
          <a:p>
            <a:r>
              <a:rPr lang="nl-NL" sz="2000" dirty="0"/>
              <a:t>Het conceptadvies wordt ter review voorgelegd aan de indiener. </a:t>
            </a:r>
          </a:p>
          <a:p>
            <a:r>
              <a:rPr lang="nl-NL" sz="2000" dirty="0"/>
              <a:t>Eventueel wordt het advies mondeling toegelicht en besproken met de indiener. </a:t>
            </a:r>
          </a:p>
          <a:p>
            <a:r>
              <a:rPr lang="nl-NL" sz="2000" dirty="0"/>
              <a:t>Op basis van reviewresultaten wordt een definitieve versie opgesteld.</a:t>
            </a: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DE89E79-5B06-7BE5-939E-0E5B01AA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Opstellen advies</a:t>
            </a:r>
          </a:p>
        </p:txBody>
      </p:sp>
    </p:spTree>
    <p:extLst>
      <p:ext uri="{BB962C8B-B14F-4D97-AF65-F5344CB8AC3E}">
        <p14:creationId xmlns:p14="http://schemas.microsoft.com/office/powerpoint/2010/main" val="1502694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3BA1BF4-39ED-006D-B69D-6AF9C8875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b="1" dirty="0"/>
              <a:t>ROSA scan</a:t>
            </a:r>
          </a:p>
          <a:p>
            <a:r>
              <a:rPr lang="nl-NL" sz="2000" dirty="0"/>
              <a:t>Het resultaat van de ROSA-scan wordt voorgelegd aan de AR. </a:t>
            </a:r>
          </a:p>
          <a:p>
            <a:r>
              <a:rPr lang="nl-NL" sz="2000" dirty="0"/>
              <a:t>De AR stelt advies op aan SR over de resultaten van de ROSA-scan.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b="1" dirty="0"/>
              <a:t>Registratie-advies</a:t>
            </a:r>
          </a:p>
          <a:p>
            <a:r>
              <a:rPr lang="nl-NL" sz="2000" dirty="0"/>
              <a:t>Het registratie-advies wordt ter review voorgelegd aan de Architectuurraad. </a:t>
            </a:r>
          </a:p>
          <a:p>
            <a:r>
              <a:rPr lang="nl-NL" sz="2000" dirty="0"/>
              <a:t>Eventueel reviewresultaat met betrekking tot het registratie-advies, kan leiden tot aanpassing van het oorspronkelijke registratie-advies. </a:t>
            </a:r>
          </a:p>
          <a:p>
            <a:r>
              <a:rPr lang="nl-NL" sz="2000" dirty="0"/>
              <a:t>Bij relevante inhoudelijke aanpassingen wordt dit toegelicht aan de indiener. 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087A5F4-03DB-0C31-67D7-390D3F0D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Advies voorleggen aan Architectuurraad</a:t>
            </a:r>
          </a:p>
        </p:txBody>
      </p:sp>
    </p:spTree>
    <p:extLst>
      <p:ext uri="{BB962C8B-B14F-4D97-AF65-F5344CB8AC3E}">
        <p14:creationId xmlns:p14="http://schemas.microsoft.com/office/powerpoint/2010/main" val="4090378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3005C5F-8F32-208D-487E-F822E3981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De definitieve versie van het registratie-advies wordt voorgelegd aan de SR, tegelijkertijd met het advies van de AR over de resultaten van de ROSA-scan.</a:t>
            </a:r>
          </a:p>
          <a:p>
            <a:r>
              <a:rPr lang="nl-NL" sz="2000" dirty="0"/>
              <a:t>Na instemming door de SR wordt de afspraak/standaard geregistreerd bij </a:t>
            </a:r>
            <a:r>
              <a:rPr lang="nl-NL" sz="2000" dirty="0" err="1"/>
              <a:t>Edustandaard</a:t>
            </a:r>
            <a:r>
              <a:rPr lang="nl-NL" sz="2000" dirty="0"/>
              <a:t>.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028108A-2F4E-45E9-F6F7-BE7068EAE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Advies voorleggen aan de Standaardisatieraad</a:t>
            </a:r>
          </a:p>
        </p:txBody>
      </p:sp>
    </p:spTree>
    <p:extLst>
      <p:ext uri="{BB962C8B-B14F-4D97-AF65-F5344CB8AC3E}">
        <p14:creationId xmlns:p14="http://schemas.microsoft.com/office/powerpoint/2010/main" val="260702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A5E212-F494-431B-E14C-88391D239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De beschrijving van de toetsingsprocedure beschrijft de te volgen procedure voor  registratie van afspraak/standaard bij </a:t>
            </a:r>
            <a:r>
              <a:rPr lang="nl-NL" sz="2000" dirty="0" err="1"/>
              <a:t>Edustandaard</a:t>
            </a:r>
            <a:r>
              <a:rPr lang="nl-NL" sz="2000" dirty="0"/>
              <a:t> tijdens de pilotfase. </a:t>
            </a:r>
          </a:p>
          <a:p>
            <a:r>
              <a:rPr lang="nl-NL" sz="2000" dirty="0"/>
              <a:t>Na het doorlopen en evalueren van twee procedures voor registratie van afspraak/standaard bij </a:t>
            </a:r>
            <a:r>
              <a:rPr lang="nl-NL" sz="2000" dirty="0" err="1"/>
              <a:t>Edustandaard</a:t>
            </a:r>
            <a:r>
              <a:rPr lang="nl-NL" sz="2000" dirty="0"/>
              <a:t> wordt de ‘nieuwe’ toetsingsprocedure vastgesteld door de </a:t>
            </a:r>
            <a:r>
              <a:rPr lang="nl-NL" sz="2000"/>
              <a:t>Standaardisatie Raad. </a:t>
            </a:r>
            <a:endParaRPr lang="nl-NL" sz="2000" dirty="0"/>
          </a:p>
          <a:p>
            <a:endParaRPr lang="nl-NL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A09B47-AA35-2640-4A95-DAC444262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Pilot toetsingsprocedure</a:t>
            </a:r>
          </a:p>
        </p:txBody>
      </p:sp>
    </p:spTree>
    <p:extLst>
      <p:ext uri="{BB962C8B-B14F-4D97-AF65-F5344CB8AC3E}">
        <p14:creationId xmlns:p14="http://schemas.microsoft.com/office/powerpoint/2010/main" val="1199914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2BB34C8-A497-F2FA-F803-6540B7F92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/>
              <a:t>Verkorte definities:</a:t>
            </a:r>
          </a:p>
          <a:p>
            <a:pPr lvl="1"/>
            <a:r>
              <a:rPr lang="nl-NL" sz="1800" b="1" dirty="0"/>
              <a:t>Standaard:</a:t>
            </a:r>
            <a:r>
              <a:rPr lang="nl-NL" sz="1800" dirty="0"/>
              <a:t> Standaarden fungeren als bouwblokken die gebruikt kunnen worden bij het opstellen van afspraken en afsprakenstelsels. </a:t>
            </a:r>
          </a:p>
          <a:p>
            <a:pPr lvl="1"/>
            <a:r>
              <a:rPr lang="nl-NL" sz="1800" b="1" dirty="0"/>
              <a:t>Afspraak:</a:t>
            </a:r>
            <a:r>
              <a:rPr lang="nl-NL" sz="1800" dirty="0"/>
              <a:t> Een afspraak is een overeenkomst tussen twee of meer ketenpartners over het toepassen van standaarden. Afspraken geven vaak een nadere invulling aan hoe standaarden in een bepaalde ketensamenwerking worden toegepast. </a:t>
            </a:r>
          </a:p>
          <a:p>
            <a:pPr lvl="1"/>
            <a:r>
              <a:rPr lang="nl-NL" sz="1800" b="1" dirty="0"/>
              <a:t>Afsprakenstelsel:</a:t>
            </a:r>
            <a:r>
              <a:rPr lang="nl-NL" sz="1800" dirty="0"/>
              <a:t> Een afsprakenstelsel is een uitgebreider geheel van afspraken en standaarden. </a:t>
            </a:r>
          </a:p>
          <a:p>
            <a:r>
              <a:rPr lang="nl-NL" sz="1800" dirty="0"/>
              <a:t>Voor meer info: </a:t>
            </a:r>
            <a:r>
              <a:rPr lang="nl-NL" sz="1800" dirty="0">
                <a:hlinkClick r:id="rId2"/>
              </a:rPr>
              <a:t>https://rosa.wikixl.nl/index.php/Standaarden_en_afspraken</a:t>
            </a:r>
            <a:r>
              <a:rPr lang="nl-NL" sz="1800" dirty="0"/>
              <a:t>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BBDDBD8-90B0-D080-A061-6CA08E78D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Definities</a:t>
            </a:r>
          </a:p>
        </p:txBody>
      </p:sp>
    </p:spTree>
    <p:extLst>
      <p:ext uri="{BB962C8B-B14F-4D97-AF65-F5344CB8AC3E}">
        <p14:creationId xmlns:p14="http://schemas.microsoft.com/office/powerpoint/2010/main" val="105631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628BC65-7A82-92F4-B361-A85D87326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213" y="1804976"/>
            <a:ext cx="7936301" cy="4087194"/>
          </a:xfrm>
          <a:prstGeom prst="rect">
            <a:avLst/>
          </a:prstGeom>
          <a:noFill/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BB4365CA-F66A-DA82-CF59-42C097BA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865" y="799086"/>
            <a:ext cx="10515600" cy="869246"/>
          </a:xfrm>
        </p:spPr>
        <p:txBody>
          <a:bodyPr anchor="ctr">
            <a:normAutofit/>
          </a:bodyPr>
          <a:lstStyle/>
          <a:p>
            <a:r>
              <a:rPr lang="nl-NL" dirty="0"/>
              <a:t>Het proces</a:t>
            </a:r>
          </a:p>
        </p:txBody>
      </p:sp>
      <p:sp>
        <p:nvSpPr>
          <p:cNvPr id="7" name="Tekstballon: rechthoek 6">
            <a:extLst>
              <a:ext uri="{FF2B5EF4-FFF2-40B4-BE49-F238E27FC236}">
                <a16:creationId xmlns:a16="http://schemas.microsoft.com/office/drawing/2014/main" id="{09EFCF3F-C45E-BDF3-BDAC-64A18CF67A7A}"/>
              </a:ext>
            </a:extLst>
          </p:cNvPr>
          <p:cNvSpPr/>
          <p:nvPr/>
        </p:nvSpPr>
        <p:spPr>
          <a:xfrm>
            <a:off x="7212815" y="5892170"/>
            <a:ext cx="1080654" cy="613064"/>
          </a:xfrm>
          <a:prstGeom prst="wedgeRectCallout">
            <a:avLst>
              <a:gd name="adj1" fmla="val 119076"/>
              <a:gd name="adj2" fmla="val -198887"/>
            </a:avLst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l-NL"/>
          </a:p>
        </p:txBody>
      </p:sp>
      <p:sp>
        <p:nvSpPr>
          <p:cNvPr id="6" name="Tekstballon: rechthoek 5">
            <a:extLst>
              <a:ext uri="{FF2B5EF4-FFF2-40B4-BE49-F238E27FC236}">
                <a16:creationId xmlns:a16="http://schemas.microsoft.com/office/drawing/2014/main" id="{AD47EB31-70A5-80A6-24B4-6B592BB70464}"/>
              </a:ext>
            </a:extLst>
          </p:cNvPr>
          <p:cNvSpPr/>
          <p:nvPr/>
        </p:nvSpPr>
        <p:spPr>
          <a:xfrm>
            <a:off x="5776921" y="5892170"/>
            <a:ext cx="2871788" cy="795984"/>
          </a:xfrm>
          <a:prstGeom prst="wedgeRectCallout">
            <a:avLst>
              <a:gd name="adj1" fmla="val -53683"/>
              <a:gd name="adj2" fmla="val -134205"/>
            </a:avLst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l-NL" dirty="0"/>
              <a:t>Advies AR </a:t>
            </a:r>
            <a:r>
              <a:rPr lang="nl-NL" dirty="0" err="1"/>
              <a:t>nav</a:t>
            </a:r>
            <a:r>
              <a:rPr lang="nl-NL" dirty="0"/>
              <a:t> ROSA-scan en procesadvies  tegelijkertijd naar SR</a:t>
            </a:r>
          </a:p>
        </p:txBody>
      </p:sp>
    </p:spTree>
    <p:extLst>
      <p:ext uri="{BB962C8B-B14F-4D97-AF65-F5344CB8AC3E}">
        <p14:creationId xmlns:p14="http://schemas.microsoft.com/office/powerpoint/2010/main" val="376157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76C698C-5EBA-BAAC-D7D1-BF49BDBA7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705" indent="-179705"/>
            <a:r>
              <a:rPr lang="nl-NL" sz="2000" dirty="0"/>
              <a:t>Neem contact op met Bureau </a:t>
            </a:r>
            <a:r>
              <a:rPr lang="nl-NL" sz="2000" dirty="0" err="1"/>
              <a:t>Edustandaard</a:t>
            </a:r>
            <a:r>
              <a:rPr lang="nl-NL" sz="2000" dirty="0"/>
              <a:t> voor het aanmelden voor registratie van afspraak/standaard bij </a:t>
            </a:r>
            <a:r>
              <a:rPr lang="nl-NL" sz="2000" dirty="0" err="1"/>
              <a:t>Edustandaard</a:t>
            </a:r>
            <a:r>
              <a:rPr lang="nl-NL" sz="2000" dirty="0"/>
              <a:t>.</a:t>
            </a:r>
            <a:endParaRPr lang="en-US" dirty="0"/>
          </a:p>
          <a:p>
            <a:pPr marL="179705" indent="-179705"/>
            <a:r>
              <a:rPr lang="nl-NL" sz="2000" dirty="0"/>
              <a:t>Er wordt vervolgens een intakegesprek ingepland.</a:t>
            </a:r>
            <a:endParaRPr lang="nl-NL" sz="2000" dirty="0">
              <a:cs typeface="Arial" panose="020B0604020202020204"/>
            </a:endParaRPr>
          </a:p>
          <a:p>
            <a:pPr marL="179705" indent="-179705"/>
            <a:r>
              <a:rPr lang="nl-NL" sz="2000" dirty="0"/>
              <a:t>Tijdens het intakegesprek wordt:</a:t>
            </a:r>
            <a:endParaRPr lang="nl-NL" sz="2000" dirty="0">
              <a:cs typeface="Arial" panose="020B0604020202020204"/>
            </a:endParaRPr>
          </a:p>
          <a:p>
            <a:pPr marL="359410" lvl="1" indent="-179705"/>
            <a:r>
              <a:rPr lang="nl-NL" sz="1800" dirty="0"/>
              <a:t>De procedure toegelicht (registratie en ROSA-scan)</a:t>
            </a:r>
            <a:endParaRPr lang="nl-NL" sz="1800" dirty="0">
              <a:cs typeface="Arial" panose="020B0604020202020204"/>
            </a:endParaRPr>
          </a:p>
          <a:p>
            <a:pPr marL="359410" lvl="1" indent="-179705"/>
            <a:r>
              <a:rPr lang="nl-NL" sz="1800" dirty="0"/>
              <a:t>Het aanmeldformulier toegelicht</a:t>
            </a:r>
            <a:endParaRPr lang="nl-NL" sz="1800" dirty="0">
              <a:cs typeface="Arial" panose="020B0604020202020204"/>
            </a:endParaRPr>
          </a:p>
          <a:p>
            <a:pPr marL="359410" lvl="1" indent="-179705"/>
            <a:r>
              <a:rPr lang="nl-NL" sz="1800" dirty="0"/>
              <a:t>De planning doorgenomen</a:t>
            </a:r>
            <a:endParaRPr lang="nl-NL" sz="1800" dirty="0">
              <a:cs typeface="Arial" panose="020B0604020202020204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6CD374-B71B-1CE1-1FC9-B6AD900B9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Intakegesprek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03862CD-62D1-AC81-4765-EFB723F11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0930" y="2899065"/>
            <a:ext cx="2466205" cy="314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674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8CAE9FE-1CCA-800B-1752-B157CDDF9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Basisinformatie en doel afspraak/standaard</a:t>
            </a:r>
          </a:p>
          <a:p>
            <a:pPr lvl="1"/>
            <a:r>
              <a:rPr lang="nl-NL" sz="1800" dirty="0"/>
              <a:t>Functioneel toepassingsgebied</a:t>
            </a:r>
          </a:p>
          <a:p>
            <a:pPr lvl="1"/>
            <a:r>
              <a:rPr lang="nl-NL" sz="1800" dirty="0"/>
              <a:t>Organisatorisch werkingsgebied</a:t>
            </a:r>
          </a:p>
          <a:p>
            <a:r>
              <a:rPr lang="nl-NL" sz="2000" dirty="0"/>
              <a:t>Toegevoegde waarde</a:t>
            </a:r>
          </a:p>
          <a:p>
            <a:r>
              <a:rPr lang="nl-NL" sz="2000" dirty="0"/>
              <a:t>Draagvlak</a:t>
            </a:r>
          </a:p>
          <a:p>
            <a:r>
              <a:rPr lang="nl-NL" sz="2000" dirty="0"/>
              <a:t>Open standaardisatieproces</a:t>
            </a:r>
          </a:p>
          <a:p>
            <a:r>
              <a:rPr lang="nl-NL" sz="2000" dirty="0" err="1"/>
              <a:t>Architectuurcompliancy</a:t>
            </a:r>
            <a:endParaRPr lang="nl-NL" sz="2000" dirty="0"/>
          </a:p>
          <a:p>
            <a:r>
              <a:rPr lang="nl-NL" sz="2000" dirty="0"/>
              <a:t>Toekomstbestendigheid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8F48281-CD28-F40E-5B16-335C3DD1C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Toetsingscriteria</a:t>
            </a:r>
          </a:p>
        </p:txBody>
      </p:sp>
      <p:sp>
        <p:nvSpPr>
          <p:cNvPr id="5" name="Tekstballon: rechthoek 4">
            <a:extLst>
              <a:ext uri="{FF2B5EF4-FFF2-40B4-BE49-F238E27FC236}">
                <a16:creationId xmlns:a16="http://schemas.microsoft.com/office/drawing/2014/main" id="{478DF7E7-1276-E734-EDB2-9E9EC217A9BC}"/>
              </a:ext>
            </a:extLst>
          </p:cNvPr>
          <p:cNvSpPr/>
          <p:nvPr/>
        </p:nvSpPr>
        <p:spPr>
          <a:xfrm>
            <a:off x="5916165" y="3104563"/>
            <a:ext cx="2008909" cy="845127"/>
          </a:xfrm>
          <a:prstGeom prst="wedgeRectCallout">
            <a:avLst>
              <a:gd name="adj1" fmla="val -38140"/>
              <a:gd name="adj2" fmla="val -160579"/>
            </a:avLst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Input voor ROSA-scan</a:t>
            </a:r>
          </a:p>
        </p:txBody>
      </p:sp>
      <p:sp>
        <p:nvSpPr>
          <p:cNvPr id="6" name="Tekstballon: rechthoek 5">
            <a:extLst>
              <a:ext uri="{FF2B5EF4-FFF2-40B4-BE49-F238E27FC236}">
                <a16:creationId xmlns:a16="http://schemas.microsoft.com/office/drawing/2014/main" id="{DDFF0442-C335-8CD8-357D-C27EBD454304}"/>
              </a:ext>
            </a:extLst>
          </p:cNvPr>
          <p:cNvSpPr/>
          <p:nvPr/>
        </p:nvSpPr>
        <p:spPr>
          <a:xfrm>
            <a:off x="5916165" y="3104563"/>
            <a:ext cx="2008909" cy="845127"/>
          </a:xfrm>
          <a:prstGeom prst="wedgeRectCallout">
            <a:avLst>
              <a:gd name="adj1" fmla="val -101437"/>
              <a:gd name="adj2" fmla="val 64267"/>
            </a:avLst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Input voor ROSA-scan</a:t>
            </a:r>
          </a:p>
        </p:txBody>
      </p:sp>
    </p:spTree>
    <p:extLst>
      <p:ext uri="{BB962C8B-B14F-4D97-AF65-F5344CB8AC3E}">
        <p14:creationId xmlns:p14="http://schemas.microsoft.com/office/powerpoint/2010/main" val="2688785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F4FC24E-13C0-2854-C88D-10FC4F522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Het betreffende aanmeldformulier moet zo volledig mogelijk worden ingevuld door de indiener. </a:t>
            </a:r>
          </a:p>
          <a:p>
            <a:r>
              <a:rPr lang="nl-NL" sz="2000" dirty="0"/>
              <a:t>De indiener maakt keuze voor gewenst gebruiksadvies; ‘Aangeraden’ of ‘Verplicht’</a:t>
            </a:r>
          </a:p>
          <a:p>
            <a:r>
              <a:rPr lang="nl-NL" sz="2000" dirty="0"/>
              <a:t>Bij twijfel of onduidelijkheid over criteria, contact opnemen met Bureau </a:t>
            </a:r>
            <a:r>
              <a:rPr lang="nl-NL" sz="2000" dirty="0" err="1"/>
              <a:t>Edustandaard</a:t>
            </a:r>
            <a:r>
              <a:rPr lang="nl-NL" sz="2000" dirty="0"/>
              <a:t>. </a:t>
            </a:r>
          </a:p>
          <a:p>
            <a:r>
              <a:rPr lang="nl-NL" sz="2000" dirty="0"/>
              <a:t>Het ingevulde aanmeldformulier wordt opgestuurd naar Bureau </a:t>
            </a:r>
            <a:r>
              <a:rPr lang="nl-NL" sz="2000" dirty="0" err="1"/>
              <a:t>Edustandaard</a:t>
            </a:r>
            <a:r>
              <a:rPr lang="nl-NL" sz="2000" dirty="0"/>
              <a:t>.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1E0D63A-EBAA-E438-E152-99E95BD5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Invullen aanmeldformulier</a:t>
            </a:r>
          </a:p>
        </p:txBody>
      </p:sp>
    </p:spTree>
    <p:extLst>
      <p:ext uri="{BB962C8B-B14F-4D97-AF65-F5344CB8AC3E}">
        <p14:creationId xmlns:p14="http://schemas.microsoft.com/office/powerpoint/2010/main" val="265282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B5116044-EB89-13E2-D1FD-12D95C889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Het proces voor registratie van afspraak/standaard en de ROSA-scan worden separaat uitgevoerd. </a:t>
            </a:r>
          </a:p>
          <a:p>
            <a:r>
              <a:rPr lang="nl-NL" sz="2000" dirty="0"/>
              <a:t>De antwoorden in het aanmeldformulier met betrekking tot de basisinformatie en de </a:t>
            </a:r>
            <a:r>
              <a:rPr lang="nl-NL" sz="2000" dirty="0" err="1"/>
              <a:t>architectuurcompliancy</a:t>
            </a:r>
            <a:r>
              <a:rPr lang="nl-NL" sz="2000" dirty="0"/>
              <a:t> worden gebruikt als input voor de ROSA-scan. 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CA9DC86-827B-E6DD-54C0-6F0CBE705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Proces registratie en ROSA-scan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30343A9-67DA-FDFC-6498-25DF0D69B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6425" y="4308350"/>
            <a:ext cx="5308111" cy="159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28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2BCFD4A-8427-0CFA-FC0B-B88C55F09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Het aanmeldformulier wordt voorgelegd aan de procedurebegeleiders van Bureau </a:t>
            </a:r>
            <a:r>
              <a:rPr lang="nl-NL" sz="2000" dirty="0" err="1"/>
              <a:t>Edustandaard</a:t>
            </a:r>
            <a:r>
              <a:rPr lang="nl-NL" sz="2000" dirty="0"/>
              <a:t>. </a:t>
            </a:r>
          </a:p>
          <a:p>
            <a:r>
              <a:rPr lang="nl-NL" sz="2000" dirty="0"/>
              <a:t>Deze bestuderen de antwoorden en formuleren eventuele vragen aan de indiener.</a:t>
            </a:r>
          </a:p>
          <a:p>
            <a:r>
              <a:rPr lang="nl-NL" sz="2000" dirty="0"/>
              <a:t>Er wordt een verificatiegesprek ingepland en gevoerd met de indieners, waarin de vragen en antwoorden worden doorgenomen. </a:t>
            </a:r>
          </a:p>
          <a:p>
            <a:r>
              <a:rPr lang="nl-NL" sz="2000" dirty="0"/>
              <a:t>Op basis van de antwoorden in het aanmeldformulier en het verificatiegesprek moet een conceptadvies kunnen worden opgesteld.</a:t>
            </a:r>
          </a:p>
          <a:p>
            <a:r>
              <a:rPr lang="nl-NL" sz="2000" dirty="0"/>
              <a:t>Eventueel worden bepaalde stakeholders geïnterviewd om informatie te verifiëren of aan te vullen. 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2DE7874-0286-E2A6-47BB-88C54995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Verificatiegesprek</a:t>
            </a:r>
          </a:p>
        </p:txBody>
      </p:sp>
    </p:spTree>
    <p:extLst>
      <p:ext uri="{BB962C8B-B14F-4D97-AF65-F5344CB8AC3E}">
        <p14:creationId xmlns:p14="http://schemas.microsoft.com/office/powerpoint/2010/main" val="4069995949"/>
      </p:ext>
    </p:extLst>
  </p:cSld>
  <p:clrMapOvr>
    <a:masterClrMapping/>
  </p:clrMapOvr>
</p:sld>
</file>

<file path=ppt/theme/theme1.xml><?xml version="1.0" encoding="utf-8"?>
<a:theme xmlns:a="http://schemas.openxmlformats.org/drawingml/2006/main" name="MBO Digitaal">
  <a:themeElements>
    <a:clrScheme name="MBO Digitaal">
      <a:dk1>
        <a:srgbClr val="000000"/>
      </a:dk1>
      <a:lt1>
        <a:srgbClr val="FFFFFF"/>
      </a:lt1>
      <a:dk2>
        <a:srgbClr val="6F4988"/>
      </a:dk2>
      <a:lt2>
        <a:srgbClr val="B69DCB"/>
      </a:lt2>
      <a:accent1>
        <a:srgbClr val="1A7399"/>
      </a:accent1>
      <a:accent2>
        <a:srgbClr val="53B6C7"/>
      </a:accent2>
      <a:accent3>
        <a:srgbClr val="FBBE38"/>
      </a:accent3>
      <a:accent4>
        <a:srgbClr val="FED078"/>
      </a:accent4>
      <a:accent5>
        <a:srgbClr val="F39537"/>
      </a:accent5>
      <a:accent6>
        <a:srgbClr val="F6B886"/>
      </a:accent6>
      <a:hlink>
        <a:srgbClr val="E83F2E"/>
      </a:hlink>
      <a:folHlink>
        <a:srgbClr val="EF8F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1" id="{56266BA6-D0E0-B84F-9941-C4BF98D1E73B}" vid="{7124DFB1-CA98-CD47-B28A-54F99A9BCEB5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E62FD89A9D6642B77167C6B5BF1437" ma:contentTypeVersion="17" ma:contentTypeDescription="Een nieuw document maken." ma:contentTypeScope="" ma:versionID="6e01c98577c7a960022b93c46c731029">
  <xsd:schema xmlns:xsd="http://www.w3.org/2001/XMLSchema" xmlns:xs="http://www.w3.org/2001/XMLSchema" xmlns:p="http://schemas.microsoft.com/office/2006/metadata/properties" xmlns:ns2="39a99b76-c1ba-496d-a4ea-cabdd8ad772e" xmlns:ns3="b4e29972-5c5e-47fe-ad12-00d039a17518" targetNamespace="http://schemas.microsoft.com/office/2006/metadata/properties" ma:root="true" ma:fieldsID="660e823ce0bd30c3c82ab285b414e85a" ns2:_="" ns3:_="">
    <xsd:import namespace="39a99b76-c1ba-496d-a4ea-cabdd8ad772e"/>
    <xsd:import namespace="b4e29972-5c5e-47fe-ad12-00d039a175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9b76-c1ba-496d-a4ea-cabdd8ad77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99ab15d-996d-49bb-af37-1ae2e5a914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29972-5c5e-47fe-ad12-00d039a175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10be8c-9171-4d64-bd4a-46da42226ece}" ma:internalName="TaxCatchAll" ma:showField="CatchAllData" ma:web="b4e29972-5c5e-47fe-ad12-00d039a175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e29972-5c5e-47fe-ad12-00d039a17518" xsi:nil="true"/>
    <lcf76f155ced4ddcb4097134ff3c332f xmlns="39a99b76-c1ba-496d-a4ea-cabdd8ad772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E135F55-D7F2-414E-8B57-9FA7D33B68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a99b76-c1ba-496d-a4ea-cabdd8ad772e"/>
    <ds:schemaRef ds:uri="b4e29972-5c5e-47fe-ad12-00d039a175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1E3480-7921-4F1C-BD87-BD8CB2251C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2E0654-13E9-4BF6-A2F5-D392519C85E0}">
  <ds:schemaRefs>
    <ds:schemaRef ds:uri="http://schemas.microsoft.com/office/2006/metadata/properties"/>
    <ds:schemaRef ds:uri="http://schemas.microsoft.com/office/infopath/2007/PartnerControls"/>
    <ds:schemaRef ds:uri="b4e29972-5c5e-47fe-ad12-00d039a17518"/>
    <ds:schemaRef ds:uri="39a99b76-c1ba-496d-a4ea-cabdd8ad772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563</Words>
  <Application>Microsoft Office PowerPoint</Application>
  <PresentationFormat>Breedbeeld</PresentationFormat>
  <Paragraphs>63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Montserrat</vt:lpstr>
      <vt:lpstr>Open Sans</vt:lpstr>
      <vt:lpstr>Verdana</vt:lpstr>
      <vt:lpstr>MBO Digitaal</vt:lpstr>
      <vt:lpstr>Toetsingsprocedure Edustandaard</vt:lpstr>
      <vt:lpstr>Pilot toetsingsprocedure</vt:lpstr>
      <vt:lpstr>Definities</vt:lpstr>
      <vt:lpstr>Het proces</vt:lpstr>
      <vt:lpstr>Intakegesprek</vt:lpstr>
      <vt:lpstr>Toetsingscriteria</vt:lpstr>
      <vt:lpstr>Invullen aanmeldformulier</vt:lpstr>
      <vt:lpstr>Proces registratie en ROSA-scan</vt:lpstr>
      <vt:lpstr>Verificatiegesprek</vt:lpstr>
      <vt:lpstr>Opstellen advies</vt:lpstr>
      <vt:lpstr>Advies voorleggen aan Architectuurraad</vt:lpstr>
      <vt:lpstr>Advies voorleggen aan de Standaardisatieraad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Rob Vos</dc:creator>
  <cp:lastModifiedBy>Ijsbrand Buys Ballot</cp:lastModifiedBy>
  <cp:revision>27</cp:revision>
  <dcterms:created xsi:type="dcterms:W3CDTF">2022-09-19T11:30:10Z</dcterms:created>
  <dcterms:modified xsi:type="dcterms:W3CDTF">2025-03-10T11:31:48Z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225633-f92c-4cc3-8039-da610ec32b8c_Enabled">
    <vt:lpwstr>True</vt:lpwstr>
  </property>
  <property fmtid="{D5CDD505-2E9C-101B-9397-08002B2CF9AE}" pid="3" name="MSIP_Label_95225633-f92c-4cc3-8039-da610ec32b8c_SiteId">
    <vt:lpwstr>039901df-31e4-4a23-b00c-1f9800e5961c</vt:lpwstr>
  </property>
  <property fmtid="{D5CDD505-2E9C-101B-9397-08002B2CF9AE}" pid="4" name="MSIP_Label_95225633-f92c-4cc3-8039-da610ec32b8c_Owner">
    <vt:lpwstr>BKR@tg.nl</vt:lpwstr>
  </property>
  <property fmtid="{D5CDD505-2E9C-101B-9397-08002B2CF9AE}" pid="5" name="MSIP_Label_95225633-f92c-4cc3-8039-da610ec32b8c_SetDate">
    <vt:lpwstr>2022-10-24T21:38:22.8478988Z</vt:lpwstr>
  </property>
  <property fmtid="{D5CDD505-2E9C-101B-9397-08002B2CF9AE}" pid="6" name="MSIP_Label_95225633-f92c-4cc3-8039-da610ec32b8c_Name">
    <vt:lpwstr>TG standaard</vt:lpwstr>
  </property>
  <property fmtid="{D5CDD505-2E9C-101B-9397-08002B2CF9AE}" pid="7" name="MSIP_Label_95225633-f92c-4cc3-8039-da610ec32b8c_Application">
    <vt:lpwstr>Microsoft Azure Information Protection</vt:lpwstr>
  </property>
  <property fmtid="{D5CDD505-2E9C-101B-9397-08002B2CF9AE}" pid="8" name="MSIP_Label_95225633-f92c-4cc3-8039-da610ec32b8c_ActionId">
    <vt:lpwstr>947e8678-ca84-46a3-a5bb-0a17071d15e6</vt:lpwstr>
  </property>
  <property fmtid="{D5CDD505-2E9C-101B-9397-08002B2CF9AE}" pid="9" name="MSIP_Label_95225633-f92c-4cc3-8039-da610ec32b8c_Extended_MSFT_Method">
    <vt:lpwstr>Automatic</vt:lpwstr>
  </property>
  <property fmtid="{D5CDD505-2E9C-101B-9397-08002B2CF9AE}" pid="10" name="Sensitivity">
    <vt:lpwstr>TG standaard</vt:lpwstr>
  </property>
  <property fmtid="{D5CDD505-2E9C-101B-9397-08002B2CF9AE}" pid="11" name="ContentTypeId">
    <vt:lpwstr>0x01010077E62FD89A9D6642B77167C6B5BF1437</vt:lpwstr>
  </property>
  <property fmtid="{D5CDD505-2E9C-101B-9397-08002B2CF9AE}" pid="12" name="MediaServiceImageTags">
    <vt:lpwstr/>
  </property>
</Properties>
</file>