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6"/>
  </p:notesMasterIdLst>
  <p:sldIdLst>
    <p:sldId id="280" r:id="rId5"/>
    <p:sldId id="338" r:id="rId6"/>
    <p:sldId id="319" r:id="rId7"/>
    <p:sldId id="344" r:id="rId8"/>
    <p:sldId id="647" r:id="rId9"/>
    <p:sldId id="356" r:id="rId10"/>
    <p:sldId id="652" r:id="rId11"/>
    <p:sldId id="654" r:id="rId12"/>
    <p:sldId id="355" r:id="rId13"/>
    <p:sldId id="655" r:id="rId14"/>
    <p:sldId id="29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738C4B-F614-36F4-7B0C-76AD87FF5908}" name="ronald.ham" initials="ro" userId="S::ronald.ham_surf.nl#ext#@365kennisnet.onmicrosoft.com::e42049b3-c90c-45f7-ae4f-cabef1f3d7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Kruiswijk" userId="0428f302-9fbd-462c-b09c-be10986a07b7" providerId="ADAL" clId="{25510E7E-0F93-4F14-86D1-2406E0FDDFB9}"/>
    <pc:docChg chg="undo custSel addSld delSld modSld sldOrd">
      <pc:chgData name="Bas Kruiswijk" userId="0428f302-9fbd-462c-b09c-be10986a07b7" providerId="ADAL" clId="{25510E7E-0F93-4F14-86D1-2406E0FDDFB9}" dt="2025-12-10T12:11:44.786" v="1485" actId="20577"/>
      <pc:docMkLst>
        <pc:docMk/>
      </pc:docMkLst>
      <pc:sldChg chg="modSp mod">
        <pc:chgData name="Bas Kruiswijk" userId="0428f302-9fbd-462c-b09c-be10986a07b7" providerId="ADAL" clId="{25510E7E-0F93-4F14-86D1-2406E0FDDFB9}" dt="2025-12-10T09:47:48.152" v="156" actId="20577"/>
        <pc:sldMkLst>
          <pc:docMk/>
          <pc:sldMk cId="128636751" sldId="280"/>
        </pc:sldMkLst>
        <pc:spChg chg="mod">
          <ac:chgData name="Bas Kruiswijk" userId="0428f302-9fbd-462c-b09c-be10986a07b7" providerId="ADAL" clId="{25510E7E-0F93-4F14-86D1-2406E0FDDFB9}" dt="2025-12-10T09:47:48.152" v="156" actId="20577"/>
          <ac:spMkLst>
            <pc:docMk/>
            <pc:sldMk cId="128636751" sldId="280"/>
            <ac:spMk id="2" creationId="{FFF2577C-E89B-E50E-159E-C57E4A052E5D}"/>
          </ac:spMkLst>
        </pc:spChg>
      </pc:sldChg>
      <pc:sldChg chg="del">
        <pc:chgData name="Bas Kruiswijk" userId="0428f302-9fbd-462c-b09c-be10986a07b7" providerId="ADAL" clId="{25510E7E-0F93-4F14-86D1-2406E0FDDFB9}" dt="2025-12-10T09:49:57.036" v="168" actId="47"/>
        <pc:sldMkLst>
          <pc:docMk/>
          <pc:sldMk cId="3380791225" sldId="307"/>
        </pc:sldMkLst>
      </pc:sldChg>
      <pc:sldChg chg="del">
        <pc:chgData name="Bas Kruiswijk" userId="0428f302-9fbd-462c-b09c-be10986a07b7" providerId="ADAL" clId="{25510E7E-0F93-4F14-86D1-2406E0FDDFB9}" dt="2025-12-10T09:47:56.079" v="157" actId="47"/>
        <pc:sldMkLst>
          <pc:docMk/>
          <pc:sldMk cId="3806980744" sldId="317"/>
        </pc:sldMkLst>
      </pc:sldChg>
      <pc:sldChg chg="modSp mod">
        <pc:chgData name="Bas Kruiswijk" userId="0428f302-9fbd-462c-b09c-be10986a07b7" providerId="ADAL" clId="{25510E7E-0F93-4F14-86D1-2406E0FDDFB9}" dt="2025-12-10T09:52:58.107" v="385" actId="20577"/>
        <pc:sldMkLst>
          <pc:docMk/>
          <pc:sldMk cId="3583371000" sldId="319"/>
        </pc:sldMkLst>
        <pc:spChg chg="mod">
          <ac:chgData name="Bas Kruiswijk" userId="0428f302-9fbd-462c-b09c-be10986a07b7" providerId="ADAL" clId="{25510E7E-0F93-4F14-86D1-2406E0FDDFB9}" dt="2025-12-10T09:50:12.028" v="199" actId="20577"/>
          <ac:spMkLst>
            <pc:docMk/>
            <pc:sldMk cId="3583371000" sldId="319"/>
            <ac:spMk id="2" creationId="{4A86F2DE-38A6-976A-31C1-E9858853F96B}"/>
          </ac:spMkLst>
        </pc:spChg>
        <pc:spChg chg="mod">
          <ac:chgData name="Bas Kruiswijk" userId="0428f302-9fbd-462c-b09c-be10986a07b7" providerId="ADAL" clId="{25510E7E-0F93-4F14-86D1-2406E0FDDFB9}" dt="2025-12-10T09:52:58.107" v="385" actId="20577"/>
          <ac:spMkLst>
            <pc:docMk/>
            <pc:sldMk cId="3583371000" sldId="319"/>
            <ac:spMk id="3" creationId="{F0DB5F7F-03A3-6362-E5B8-7B3668DBBD60}"/>
          </ac:spMkLst>
        </pc:spChg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2836759977" sldId="320"/>
        </pc:sldMkLst>
      </pc:sldChg>
      <pc:sldChg chg="del">
        <pc:chgData name="Bas Kruiswijk" userId="0428f302-9fbd-462c-b09c-be10986a07b7" providerId="ADAL" clId="{25510E7E-0F93-4F14-86D1-2406E0FDDFB9}" dt="2025-12-10T09:55:28.845" v="509" actId="47"/>
        <pc:sldMkLst>
          <pc:docMk/>
          <pc:sldMk cId="3274637284" sldId="323"/>
        </pc:sldMkLst>
      </pc:sldChg>
      <pc:sldChg chg="del">
        <pc:chgData name="Bas Kruiswijk" userId="0428f302-9fbd-462c-b09c-be10986a07b7" providerId="ADAL" clId="{25510E7E-0F93-4F14-86D1-2406E0FDDFB9}" dt="2025-12-10T09:55:39.869" v="510" actId="47"/>
        <pc:sldMkLst>
          <pc:docMk/>
          <pc:sldMk cId="123836214" sldId="326"/>
        </pc:sldMkLst>
      </pc:sldChg>
      <pc:sldChg chg="del">
        <pc:chgData name="Bas Kruiswijk" userId="0428f302-9fbd-462c-b09c-be10986a07b7" providerId="ADAL" clId="{25510E7E-0F93-4F14-86D1-2406E0FDDFB9}" dt="2025-12-10T09:49:58.408" v="169" actId="47"/>
        <pc:sldMkLst>
          <pc:docMk/>
          <pc:sldMk cId="2184138259" sldId="328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2042985766" sldId="329"/>
        </pc:sldMkLst>
      </pc:sldChg>
      <pc:sldChg chg="modSp mod">
        <pc:chgData name="Bas Kruiswijk" userId="0428f302-9fbd-462c-b09c-be10986a07b7" providerId="ADAL" clId="{25510E7E-0F93-4F14-86D1-2406E0FDDFB9}" dt="2025-12-10T09:48:04.696" v="167" actId="20577"/>
        <pc:sldMkLst>
          <pc:docMk/>
          <pc:sldMk cId="3216174963" sldId="338"/>
        </pc:sldMkLst>
        <pc:spChg chg="mod">
          <ac:chgData name="Bas Kruiswijk" userId="0428f302-9fbd-462c-b09c-be10986a07b7" providerId="ADAL" clId="{25510E7E-0F93-4F14-86D1-2406E0FDDFB9}" dt="2025-12-10T09:48:04.696" v="167" actId="20577"/>
          <ac:spMkLst>
            <pc:docMk/>
            <pc:sldMk cId="3216174963" sldId="338"/>
            <ac:spMk id="2" creationId="{E50F8ADC-8EF8-1D3D-9059-E44FD0AD9FD3}"/>
          </ac:spMkLst>
        </pc:spChg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4011734772" sldId="340"/>
        </pc:sldMkLst>
      </pc:sldChg>
      <pc:sldChg chg="ord">
        <pc:chgData name="Bas Kruiswijk" userId="0428f302-9fbd-462c-b09c-be10986a07b7" providerId="ADAL" clId="{25510E7E-0F93-4F14-86D1-2406E0FDDFB9}" dt="2025-12-10T09:51:05.416" v="201"/>
        <pc:sldMkLst>
          <pc:docMk/>
          <pc:sldMk cId="1127707806" sldId="344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3681274338" sldId="348"/>
        </pc:sldMkLst>
      </pc:sldChg>
      <pc:sldChg chg="del">
        <pc:chgData name="Bas Kruiswijk" userId="0428f302-9fbd-462c-b09c-be10986a07b7" providerId="ADAL" clId="{25510E7E-0F93-4F14-86D1-2406E0FDDFB9}" dt="2025-12-10T09:55:28.845" v="509" actId="47"/>
        <pc:sldMkLst>
          <pc:docMk/>
          <pc:sldMk cId="3349746037" sldId="352"/>
        </pc:sldMkLst>
      </pc:sldChg>
      <pc:sldChg chg="delSp modSp mod">
        <pc:chgData name="Bas Kruiswijk" userId="0428f302-9fbd-462c-b09c-be10986a07b7" providerId="ADAL" clId="{25510E7E-0F93-4F14-86D1-2406E0FDDFB9}" dt="2025-12-10T09:55:23.524" v="508" actId="20577"/>
        <pc:sldMkLst>
          <pc:docMk/>
          <pc:sldMk cId="637952942" sldId="355"/>
        </pc:sldMkLst>
        <pc:spChg chg="mod">
          <ac:chgData name="Bas Kruiswijk" userId="0428f302-9fbd-462c-b09c-be10986a07b7" providerId="ADAL" clId="{25510E7E-0F93-4F14-86D1-2406E0FDDFB9}" dt="2025-12-10T09:55:23.524" v="508" actId="20577"/>
          <ac:spMkLst>
            <pc:docMk/>
            <pc:sldMk cId="637952942" sldId="355"/>
            <ac:spMk id="2" creationId="{6055C9FF-04A1-A5AF-327A-BC16EF41EFBE}"/>
          </ac:spMkLst>
        </pc:spChg>
        <pc:spChg chg="mod">
          <ac:chgData name="Bas Kruiswijk" userId="0428f302-9fbd-462c-b09c-be10986a07b7" providerId="ADAL" clId="{25510E7E-0F93-4F14-86D1-2406E0FDDFB9}" dt="2025-12-10T09:55:05.415" v="496" actId="20577"/>
          <ac:spMkLst>
            <pc:docMk/>
            <pc:sldMk cId="637952942" sldId="355"/>
            <ac:spMk id="3" creationId="{D649F724-8ABC-B40C-F6B9-73620EEC0143}"/>
          </ac:spMkLst>
        </pc:spChg>
        <pc:graphicFrameChg chg="del mod">
          <ac:chgData name="Bas Kruiswijk" userId="0428f302-9fbd-462c-b09c-be10986a07b7" providerId="ADAL" clId="{25510E7E-0F93-4F14-86D1-2406E0FDDFB9}" dt="2025-12-10T09:55:02.103" v="493" actId="478"/>
          <ac:graphicFrameMkLst>
            <pc:docMk/>
            <pc:sldMk cId="637952942" sldId="355"/>
            <ac:graphicFrameMk id="4" creationId="{731A6FA9-3F66-AFE3-AE5B-341A9D3807E0}"/>
          </ac:graphicFrameMkLst>
        </pc:graphicFrameChg>
      </pc:sldChg>
      <pc:sldChg chg="modSp mod">
        <pc:chgData name="Bas Kruiswijk" userId="0428f302-9fbd-462c-b09c-be10986a07b7" providerId="ADAL" clId="{25510E7E-0F93-4F14-86D1-2406E0FDDFB9}" dt="2025-12-10T09:52:29.988" v="347" actId="404"/>
        <pc:sldMkLst>
          <pc:docMk/>
          <pc:sldMk cId="4198909927" sldId="647"/>
        </pc:sldMkLst>
        <pc:spChg chg="mod">
          <ac:chgData name="Bas Kruiswijk" userId="0428f302-9fbd-462c-b09c-be10986a07b7" providerId="ADAL" clId="{25510E7E-0F93-4F14-86D1-2406E0FDDFB9}" dt="2025-12-10T09:51:37.987" v="246" actId="20577"/>
          <ac:spMkLst>
            <pc:docMk/>
            <pc:sldMk cId="4198909927" sldId="647"/>
            <ac:spMk id="2" creationId="{71E97872-A3CE-0C7A-AA59-63C71658F29A}"/>
          </ac:spMkLst>
        </pc:spChg>
        <pc:spChg chg="mod">
          <ac:chgData name="Bas Kruiswijk" userId="0428f302-9fbd-462c-b09c-be10986a07b7" providerId="ADAL" clId="{25510E7E-0F93-4F14-86D1-2406E0FDDFB9}" dt="2025-12-10T09:52:29.988" v="347" actId="404"/>
          <ac:spMkLst>
            <pc:docMk/>
            <pc:sldMk cId="4198909927" sldId="647"/>
            <ac:spMk id="3" creationId="{2A59C2C5-4863-7BE3-779F-2AB56F15E228}"/>
          </ac:spMkLst>
        </pc:spChg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1358170674" sldId="648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1784055405" sldId="649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3423433282" sldId="650"/>
        </pc:sldMkLst>
      </pc:sldChg>
      <pc:sldChg chg="del">
        <pc:chgData name="Bas Kruiswijk" userId="0428f302-9fbd-462c-b09c-be10986a07b7" providerId="ADAL" clId="{25510E7E-0F93-4F14-86D1-2406E0FDDFB9}" dt="2025-12-10T09:53:11.633" v="386" actId="47"/>
        <pc:sldMkLst>
          <pc:docMk/>
          <pc:sldMk cId="2290921399" sldId="653"/>
        </pc:sldMkLst>
      </pc:sldChg>
      <pc:sldChg chg="modSp new mod">
        <pc:chgData name="Bas Kruiswijk" userId="0428f302-9fbd-462c-b09c-be10986a07b7" providerId="ADAL" clId="{25510E7E-0F93-4F14-86D1-2406E0FDDFB9}" dt="2025-12-10T12:11:44.786" v="1485" actId="20577"/>
        <pc:sldMkLst>
          <pc:docMk/>
          <pc:sldMk cId="2492006620" sldId="655"/>
        </pc:sldMkLst>
        <pc:spChg chg="mod">
          <ac:chgData name="Bas Kruiswijk" userId="0428f302-9fbd-462c-b09c-be10986a07b7" providerId="ADAL" clId="{25510E7E-0F93-4F14-86D1-2406E0FDDFB9}" dt="2025-12-10T09:56:42.543" v="541" actId="20577"/>
          <ac:spMkLst>
            <pc:docMk/>
            <pc:sldMk cId="2492006620" sldId="655"/>
            <ac:spMk id="2" creationId="{6C9AD0EA-AF80-004F-6509-A3FE64C216E3}"/>
          </ac:spMkLst>
        </pc:spChg>
        <pc:spChg chg="mod">
          <ac:chgData name="Bas Kruiswijk" userId="0428f302-9fbd-462c-b09c-be10986a07b7" providerId="ADAL" clId="{25510E7E-0F93-4F14-86D1-2406E0FDDFB9}" dt="2025-12-10T12:11:44.786" v="1485" actId="20577"/>
          <ac:spMkLst>
            <pc:docMk/>
            <pc:sldMk cId="2492006620" sldId="655"/>
            <ac:spMk id="3" creationId="{DED0E39B-FCA8-BA32-1F6C-4DF337CB1E89}"/>
          </ac:spMkLst>
        </pc:spChg>
      </pc:sldChg>
      <pc:sldChg chg="new del">
        <pc:chgData name="Bas Kruiswijk" userId="0428f302-9fbd-462c-b09c-be10986a07b7" providerId="ADAL" clId="{25510E7E-0F93-4F14-86D1-2406E0FDDFB9}" dt="2025-12-10T09:56:10.025" v="512" actId="680"/>
        <pc:sldMkLst>
          <pc:docMk/>
          <pc:sldMk cId="2872775305" sldId="655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3841079551" sldId="655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165492607" sldId="656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4205333378" sldId="657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2839034227" sldId="658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4240715453" sldId="659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1526307126" sldId="660"/>
        </pc:sldMkLst>
      </pc:sldChg>
      <pc:sldChg chg="del">
        <pc:chgData name="Bas Kruiswijk" userId="0428f302-9fbd-462c-b09c-be10986a07b7" providerId="ADAL" clId="{25510E7E-0F93-4F14-86D1-2406E0FDDFB9}" dt="2025-12-10T09:51:16.491" v="202" actId="47"/>
        <pc:sldMkLst>
          <pc:docMk/>
          <pc:sldMk cId="816243208" sldId="661"/>
        </pc:sldMkLst>
      </pc:sldChg>
      <pc:sldChg chg="del">
        <pc:chgData name="Bas Kruiswijk" userId="0428f302-9fbd-462c-b09c-be10986a07b7" providerId="ADAL" clId="{25510E7E-0F93-4F14-86D1-2406E0FDDFB9}" dt="2025-12-10T09:55:28.845" v="509" actId="47"/>
        <pc:sldMkLst>
          <pc:docMk/>
          <pc:sldMk cId="2841009210" sldId="662"/>
        </pc:sldMkLst>
      </pc:sldChg>
      <pc:sldChg chg="del">
        <pc:chgData name="Bas Kruiswijk" userId="0428f302-9fbd-462c-b09c-be10986a07b7" providerId="ADAL" clId="{25510E7E-0F93-4F14-86D1-2406E0FDDFB9}" dt="2025-12-10T09:55:39.869" v="510" actId="47"/>
        <pc:sldMkLst>
          <pc:docMk/>
          <pc:sldMk cId="2283529058" sldId="664"/>
        </pc:sldMkLst>
      </pc:sldChg>
      <pc:sldChg chg="del">
        <pc:chgData name="Bas Kruiswijk" userId="0428f302-9fbd-462c-b09c-be10986a07b7" providerId="ADAL" clId="{25510E7E-0F93-4F14-86D1-2406E0FDDFB9}" dt="2025-12-10T09:55:39.869" v="510" actId="47"/>
        <pc:sldMkLst>
          <pc:docMk/>
          <pc:sldMk cId="2109279378" sldId="665"/>
        </pc:sldMkLst>
      </pc:sldChg>
      <pc:sldChg chg="del">
        <pc:chgData name="Bas Kruiswijk" userId="0428f302-9fbd-462c-b09c-be10986a07b7" providerId="ADAL" clId="{25510E7E-0F93-4F14-86D1-2406E0FDDFB9}" dt="2025-12-10T09:55:39.869" v="510" actId="47"/>
        <pc:sldMkLst>
          <pc:docMk/>
          <pc:sldMk cId="1859463160" sldId="6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0FB4-7D23-4DDE-AA0A-EE043B615173}" type="datetimeFigureOut"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AF70-24A3-41EB-9EFB-4814252150D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DAF70-24A3-41EB-9EFB-4814252150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pic>
        <p:nvPicPr>
          <p:cNvPr id="17" name="Google Shape;17;p34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47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Inhoud met bijschrif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4421F90-E085-4F95-89B6-5B3FE5EA2325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1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3" descr="\\fileserver\users$\dommisse01\Edustandaard\Edustandaard logo vrijstaan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8033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tedenbouwkunde, Flatgebouw, Metropoolregio, gebouw&#10;&#10;Automatisch gegenereerde beschrijving">
            <a:extLst>
              <a:ext uri="{FF2B5EF4-FFF2-40B4-BE49-F238E27FC236}">
                <a16:creationId xmlns:a16="http://schemas.microsoft.com/office/drawing/2014/main" id="{5C37519C-85FA-4E9B-B6D8-B00BC802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9"/>
          <a:stretch/>
        </p:blipFill>
        <p:spPr>
          <a:xfrm>
            <a:off x="0" y="-707922"/>
            <a:ext cx="12192000" cy="75659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F2577C-E89B-E50E-159E-C57E4A05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02570"/>
            <a:ext cx="12192000" cy="1442591"/>
          </a:xfrm>
        </p:spPr>
        <p:txBody>
          <a:bodyPr/>
          <a:lstStyle/>
          <a:p>
            <a:r>
              <a:rPr lang="nl-NL" dirty="0"/>
              <a:t>Terugkoppeling 4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a</a:t>
            </a:r>
            <a:r>
              <a:rPr lang="nl-NL" sz="3200" dirty="0" err="1"/>
              <a:t>rchitectuurdag</a:t>
            </a:r>
            <a:br>
              <a:rPr lang="nl-NL" sz="3200" dirty="0"/>
            </a:br>
            <a:r>
              <a:rPr lang="nl-NL" sz="1600" dirty="0"/>
              <a:t>voor Standaardisatieraad 11 december 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3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AD0EA-AF80-004F-6509-A3FE64C2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 en vervolgstappen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D0E39B-FCA8-BA32-1F6C-4DF337CB1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/>
              <a:t>Afspraken, standaarden en voorzieningen in het ketenproces</a:t>
            </a:r>
          </a:p>
          <a:p>
            <a:pPr lvl="1"/>
            <a:r>
              <a:rPr lang="nl-NL" sz="1800" dirty="0"/>
              <a:t>Ketenproces met afspraken, standaarden en voorzieningen in kaart brengen</a:t>
            </a:r>
          </a:p>
          <a:p>
            <a:pPr lvl="1"/>
            <a:r>
              <a:rPr lang="nl-NL" sz="1800" dirty="0"/>
              <a:t>ROSA als gemeenschappelijk referentiekader</a:t>
            </a:r>
          </a:p>
          <a:p>
            <a:pPr lvl="1"/>
            <a:r>
              <a:rPr lang="nl-NL" sz="1800" dirty="0"/>
              <a:t>Organiseren onderlinge afstemming om tot komen tot registratie bij </a:t>
            </a:r>
            <a:r>
              <a:rPr lang="nl-NL" sz="1800" dirty="0" err="1"/>
              <a:t>Edustandaard</a:t>
            </a:r>
            <a:endParaRPr lang="nl-NL" sz="1800" dirty="0"/>
          </a:p>
          <a:p>
            <a:r>
              <a:rPr lang="nl-NL" sz="2000" dirty="0"/>
              <a:t>Afstemming over specifieke thema’s</a:t>
            </a:r>
          </a:p>
          <a:p>
            <a:pPr lvl="1"/>
            <a:r>
              <a:rPr lang="nl-NL" sz="1800" dirty="0"/>
              <a:t>Identificeer thema’s waarop afstemming noodzakelijk is </a:t>
            </a:r>
          </a:p>
          <a:p>
            <a:pPr lvl="1"/>
            <a:r>
              <a:rPr lang="nl-NL" sz="1800" dirty="0"/>
              <a:t>Organiseer kleinschalige afstemming</a:t>
            </a:r>
          </a:p>
          <a:p>
            <a:pPr lvl="1"/>
            <a:r>
              <a:rPr lang="nl-NL" sz="1800" dirty="0"/>
              <a:t>Gefaciliteerd door </a:t>
            </a:r>
            <a:r>
              <a:rPr lang="nl-NL" sz="1800" dirty="0" err="1"/>
              <a:t>Edustandaard</a:t>
            </a:r>
            <a:endParaRPr lang="nl-NL" sz="1800" dirty="0"/>
          </a:p>
          <a:p>
            <a:r>
              <a:rPr lang="nl-NL" sz="2000" dirty="0"/>
              <a:t>Uitwerking federatief datastelsel</a:t>
            </a:r>
          </a:p>
          <a:p>
            <a:pPr lvl="1"/>
            <a:r>
              <a:rPr lang="nl-NL" sz="1800" dirty="0"/>
              <a:t>Werk het concept verder uit, in afstemming met de doelarchitecturen, Onderwijsinformatiestelsel en ROSA</a:t>
            </a:r>
          </a:p>
          <a:p>
            <a:r>
              <a:rPr lang="nl-NL" sz="2000" dirty="0"/>
              <a:t>Werkgroep AI en ethiek</a:t>
            </a:r>
          </a:p>
          <a:p>
            <a:pPr lvl="1"/>
            <a:r>
              <a:rPr lang="nl-NL" sz="1600" dirty="0"/>
              <a:t>Breng technische kennis, onderwijskennis en ethiek rondom AI samen in een werkgroep</a:t>
            </a:r>
          </a:p>
          <a:p>
            <a:pPr lvl="1"/>
            <a:r>
              <a:rPr lang="nl-NL" sz="1600" dirty="0"/>
              <a:t>Met als doel om kaders rondom AI </a:t>
            </a:r>
            <a:r>
              <a:rPr lang="nl-NL" sz="1600"/>
              <a:t>en ethiek op te nemen in de ROSA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9200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4706A8E-723B-FD12-8835-4F1AFD08E53B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/>
              <a:t>4</a:t>
            </a:r>
            <a:r>
              <a:rPr lang="en-GB" b="1" baseline="30000"/>
              <a:t>e</a:t>
            </a:r>
            <a:r>
              <a:rPr lang="en-GB" b="1"/>
              <a:t> </a:t>
            </a:r>
            <a:r>
              <a:rPr lang="en-GB" b="1" err="1"/>
              <a:t>architectuurdag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Edu-V</a:t>
            </a:r>
          </a:p>
          <a:p>
            <a:pPr marL="285750" indent="-285750">
              <a:buFontTx/>
              <a:buChar char="-"/>
            </a:pPr>
            <a:r>
              <a:rPr lang="en-GB" b="1" err="1"/>
              <a:t>Npuls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 err="1"/>
              <a:t>Impuls</a:t>
            </a:r>
            <a:r>
              <a:rPr lang="en-GB" b="1"/>
              <a:t> Open </a:t>
            </a:r>
            <a:r>
              <a:rPr lang="en-GB" b="1" err="1"/>
              <a:t>Leermateriaal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 err="1"/>
              <a:t>Leeroverzicht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LLO </a:t>
            </a:r>
            <a:r>
              <a:rPr lang="en-GB" b="1" err="1"/>
              <a:t>Katalysator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NOLAI</a:t>
            </a:r>
          </a:p>
          <a:p>
            <a:pPr marL="285750" indent="-285750">
              <a:buFontTx/>
              <a:buChar char="-"/>
            </a:pPr>
            <a:r>
              <a:rPr lang="en-GB" b="1" err="1"/>
              <a:t>CompententNL</a:t>
            </a:r>
            <a:r>
              <a:rPr lang="en-GB" b="1"/>
              <a:t> / </a:t>
            </a:r>
            <a:r>
              <a:rPr lang="en-GB" b="1" err="1"/>
              <a:t>Vaardig</a:t>
            </a:r>
            <a:r>
              <a:rPr lang="en-GB" b="1"/>
              <a:t> met Vaardigheden</a:t>
            </a:r>
          </a:p>
          <a:p>
            <a:pPr marL="285750" indent="-285750">
              <a:buFontTx/>
              <a:buChar char="-"/>
            </a:pPr>
            <a:r>
              <a:rPr lang="en-GB" b="1"/>
              <a:t>DUTCH</a:t>
            </a:r>
          </a:p>
          <a:p>
            <a:endParaRPr lang="en-GB" b="1"/>
          </a:p>
          <a:p>
            <a:r>
              <a:rPr lang="en-GB" b="1"/>
              <a:t>27 </a:t>
            </a:r>
            <a:r>
              <a:rPr lang="en-GB" b="1" err="1"/>
              <a:t>oktober</a:t>
            </a:r>
            <a:r>
              <a:rPr lang="en-GB" b="1"/>
              <a:t> 2025</a:t>
            </a:r>
          </a:p>
          <a:p>
            <a:endParaRPr lang="en-GB" b="1"/>
          </a:p>
          <a:p>
            <a:r>
              <a:rPr lang="en-GB" b="1"/>
              <a:t>Menno Scheers (SURF)</a:t>
            </a:r>
          </a:p>
          <a:p>
            <a:r>
              <a:rPr lang="en-GB" b="1"/>
              <a:t>Bram </a:t>
            </a:r>
            <a:r>
              <a:rPr lang="en-GB" b="1" err="1"/>
              <a:t>Gaakeer</a:t>
            </a:r>
            <a:r>
              <a:rPr lang="en-GB" b="1"/>
              <a:t> (OCW)</a:t>
            </a:r>
          </a:p>
          <a:p>
            <a:r>
              <a:rPr lang="en-GB" b="1"/>
              <a:t>Joël de Bruijn (MBO </a:t>
            </a:r>
            <a:r>
              <a:rPr lang="en-GB" b="1" err="1"/>
              <a:t>Digitaal</a:t>
            </a:r>
            <a:r>
              <a:rPr lang="en-GB" b="1"/>
              <a:t>)</a:t>
            </a:r>
          </a:p>
          <a:p>
            <a:r>
              <a:rPr lang="en-GB" b="1"/>
              <a:t>Dirk Linden (</a:t>
            </a:r>
            <a:r>
              <a:rPr lang="en-GB" b="1" err="1"/>
              <a:t>Kennisnet</a:t>
            </a:r>
            <a:r>
              <a:rPr lang="en-GB" b="1"/>
              <a:t>)</a:t>
            </a:r>
          </a:p>
          <a:p>
            <a:r>
              <a:rPr lang="en-GB" b="1"/>
              <a:t>Janneke </a:t>
            </a:r>
            <a:r>
              <a:rPr lang="en-GB" b="1" err="1"/>
              <a:t>Suijker</a:t>
            </a:r>
            <a:r>
              <a:rPr lang="en-GB" b="1"/>
              <a:t> (</a:t>
            </a:r>
            <a:r>
              <a:rPr lang="en-GB" b="1" err="1"/>
              <a:t>Edustandaard</a:t>
            </a:r>
            <a:r>
              <a:rPr lang="en-GB" b="1"/>
              <a:t>)</a:t>
            </a:r>
          </a:p>
          <a:p>
            <a:r>
              <a:rPr lang="en-GB" b="1"/>
              <a:t>Bas Kruiswijk (</a:t>
            </a:r>
            <a:r>
              <a:rPr lang="en-GB" b="1" err="1"/>
              <a:t>Edustandaard</a:t>
            </a:r>
            <a:r>
              <a:rPr lang="en-GB" b="1"/>
              <a:t>, </a:t>
            </a:r>
            <a:r>
              <a:rPr lang="en-GB" b="1" err="1"/>
              <a:t>dagvoorzitter</a:t>
            </a:r>
            <a:r>
              <a:rPr lang="en-GB" b="1"/>
              <a:t>)</a:t>
            </a:r>
            <a:endParaRPr lang="nl-NL" b="1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FFDEB7-1F1B-4890-7046-18A3D8C4C8CE}"/>
              </a:ext>
            </a:extLst>
          </p:cNvPr>
          <p:cNvSpPr/>
          <p:nvPr/>
        </p:nvSpPr>
        <p:spPr>
          <a:xfrm>
            <a:off x="0" y="6292645"/>
            <a:ext cx="2556387" cy="555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latin typeface="Montserrat" panose="00000500000000000000" pitchFamily="2" charset="0"/>
              </a:rPr>
              <a:t>Colofon</a:t>
            </a:r>
          </a:p>
        </p:txBody>
      </p:sp>
    </p:spTree>
    <p:extLst>
      <p:ext uri="{BB962C8B-B14F-4D97-AF65-F5344CB8AC3E}">
        <p14:creationId xmlns:p14="http://schemas.microsoft.com/office/powerpoint/2010/main" val="44351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8ADC-8EF8-1D3D-9059-E44FD0AD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Deelnemers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59A36-58D9-862A-34D6-B1AE01B7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5567464" cy="4525963"/>
          </a:xfrm>
        </p:spPr>
        <p:txBody>
          <a:bodyPr/>
          <a:lstStyle/>
          <a:p>
            <a:r>
              <a:rPr lang="en-GB" sz="2400" err="1"/>
              <a:t>Programma’s</a:t>
            </a:r>
            <a:endParaRPr lang="en-GB" sz="2400"/>
          </a:p>
          <a:p>
            <a:pPr lvl="1"/>
            <a:r>
              <a:rPr lang="en-GB" sz="2000"/>
              <a:t>Digital United Training Concepts for Healthcare (DUTCH)</a:t>
            </a:r>
          </a:p>
          <a:p>
            <a:pPr lvl="1"/>
            <a:r>
              <a:rPr lang="en-GB" sz="2000" err="1"/>
              <a:t>Nationaal</a:t>
            </a:r>
            <a:r>
              <a:rPr lang="en-GB" sz="2000"/>
              <a:t> </a:t>
            </a:r>
            <a:r>
              <a:rPr lang="en-GB" sz="2000" err="1"/>
              <a:t>Onderwijslab</a:t>
            </a:r>
            <a:r>
              <a:rPr lang="en-GB" sz="2000"/>
              <a:t> AI (NOLAI)</a:t>
            </a:r>
          </a:p>
          <a:p>
            <a:pPr lvl="1"/>
            <a:r>
              <a:rPr lang="en-GB" sz="2000" err="1"/>
              <a:t>Vaardig</a:t>
            </a:r>
            <a:r>
              <a:rPr lang="en-GB" sz="2000"/>
              <a:t> met Vaardigheden (</a:t>
            </a:r>
            <a:r>
              <a:rPr lang="en-GB" sz="2000" err="1"/>
              <a:t>VmV</a:t>
            </a:r>
            <a:r>
              <a:rPr lang="en-GB" sz="2000"/>
              <a:t>) / </a:t>
            </a:r>
            <a:r>
              <a:rPr lang="en-GB" sz="2000" err="1"/>
              <a:t>CompetentNL</a:t>
            </a:r>
            <a:endParaRPr lang="en-GB" sz="2000"/>
          </a:p>
          <a:p>
            <a:pPr lvl="1"/>
            <a:r>
              <a:rPr lang="en-GB" sz="2000" err="1"/>
              <a:t>Leeroverzicht</a:t>
            </a:r>
            <a:endParaRPr lang="en-GB" sz="2000"/>
          </a:p>
          <a:p>
            <a:pPr lvl="1"/>
            <a:r>
              <a:rPr lang="en-GB" sz="2000"/>
              <a:t>LLO-</a:t>
            </a:r>
            <a:r>
              <a:rPr lang="en-GB" sz="2000" err="1"/>
              <a:t>katalysator</a:t>
            </a:r>
            <a:endParaRPr lang="en-GB" sz="2000"/>
          </a:p>
          <a:p>
            <a:pPr lvl="1"/>
            <a:r>
              <a:rPr lang="en-GB" sz="2000" err="1"/>
              <a:t>Impuls</a:t>
            </a:r>
            <a:r>
              <a:rPr lang="en-GB" sz="2000"/>
              <a:t> Open </a:t>
            </a:r>
            <a:r>
              <a:rPr lang="en-GB" sz="2000" err="1"/>
              <a:t>Leermateriaal</a:t>
            </a:r>
            <a:endParaRPr lang="en-GB" sz="2000"/>
          </a:p>
          <a:p>
            <a:pPr lvl="1"/>
            <a:r>
              <a:rPr lang="en-GB" sz="2000"/>
              <a:t>Edu-V</a:t>
            </a:r>
          </a:p>
          <a:p>
            <a:pPr lvl="1"/>
            <a:r>
              <a:rPr lang="en-GB" sz="2000" err="1"/>
              <a:t>Npuls</a:t>
            </a:r>
            <a:endParaRPr lang="en-GB" sz="2000"/>
          </a:p>
          <a:p>
            <a:pPr lvl="1"/>
            <a:endParaRPr lang="nl-NL" sz="20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607733-959B-5F3F-C399-DF200004CC88}"/>
              </a:ext>
            </a:extLst>
          </p:cNvPr>
          <p:cNvSpPr txBox="1">
            <a:spLocks/>
          </p:cNvSpPr>
          <p:nvPr/>
        </p:nvSpPr>
        <p:spPr>
          <a:xfrm>
            <a:off x="6354027" y="1600201"/>
            <a:ext cx="556746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sz="2000" kern="0" err="1"/>
              <a:t>Sectorale</a:t>
            </a:r>
            <a:r>
              <a:rPr lang="en-GB" sz="2000" kern="0"/>
              <a:t> </a:t>
            </a:r>
            <a:r>
              <a:rPr lang="en-GB" sz="2000" kern="0" err="1"/>
              <a:t>architectuur</a:t>
            </a:r>
            <a:r>
              <a:rPr lang="en-GB" sz="2000" kern="0"/>
              <a:t>-communities</a:t>
            </a:r>
          </a:p>
          <a:p>
            <a:pPr lvl="1"/>
            <a:r>
              <a:rPr lang="en-GB" sz="1800" kern="0" err="1"/>
              <a:t>Ketenarchitectuur</a:t>
            </a:r>
            <a:r>
              <a:rPr lang="en-GB" sz="1800" kern="0"/>
              <a:t>: ROSA</a:t>
            </a:r>
          </a:p>
          <a:p>
            <a:pPr lvl="1"/>
            <a:r>
              <a:rPr lang="en-GB" sz="1800" kern="0" err="1"/>
              <a:t>Referentiearchitecturen</a:t>
            </a:r>
            <a:r>
              <a:rPr lang="en-GB" sz="1800" kern="0"/>
              <a:t>: HORA, MORA </a:t>
            </a:r>
            <a:r>
              <a:rPr lang="en-GB" sz="1800" kern="0" err="1"/>
              <a:t>en</a:t>
            </a:r>
            <a:r>
              <a:rPr lang="en-GB" sz="1800" kern="0"/>
              <a:t> FORA</a:t>
            </a:r>
          </a:p>
          <a:p>
            <a:pPr lvl="1"/>
            <a:r>
              <a:rPr lang="en-GB" sz="1800" kern="0" err="1"/>
              <a:t>Sectorarchitecturen</a:t>
            </a:r>
            <a:r>
              <a:rPr lang="en-GB" sz="1800" kern="0"/>
              <a:t> HOSA, MOSA </a:t>
            </a:r>
            <a:r>
              <a:rPr lang="en-GB" sz="1800" kern="0" err="1"/>
              <a:t>en</a:t>
            </a:r>
            <a:r>
              <a:rPr lang="en-GB" sz="1800" kern="0"/>
              <a:t> FOSA</a:t>
            </a:r>
          </a:p>
          <a:p>
            <a:r>
              <a:rPr lang="en-GB" sz="2000" kern="0" err="1"/>
              <a:t>Sectorpartners</a:t>
            </a:r>
            <a:r>
              <a:rPr lang="en-GB" sz="2000" kern="0"/>
              <a:t> </a:t>
            </a:r>
            <a:r>
              <a:rPr lang="en-GB" sz="2000" kern="0" err="1"/>
              <a:t>en</a:t>
            </a:r>
            <a:r>
              <a:rPr lang="en-GB" sz="2000" kern="0"/>
              <a:t> </a:t>
            </a:r>
            <a:r>
              <a:rPr lang="en-GB" sz="2000" kern="0" err="1"/>
              <a:t>leden</a:t>
            </a:r>
            <a:r>
              <a:rPr lang="en-GB" sz="2000" kern="0"/>
              <a:t> </a:t>
            </a:r>
            <a:r>
              <a:rPr lang="en-GB" sz="2000" kern="0" err="1"/>
              <a:t>Edustandaard</a:t>
            </a:r>
            <a:endParaRPr lang="en-GB" sz="2000" kern="0"/>
          </a:p>
          <a:p>
            <a:pPr lvl="1"/>
            <a:r>
              <a:rPr lang="en-GB" sz="1800" kern="0"/>
              <a:t>SURF</a:t>
            </a:r>
          </a:p>
          <a:p>
            <a:pPr lvl="1"/>
            <a:r>
              <a:rPr lang="en-GB" sz="1800" kern="0" err="1"/>
              <a:t>Kennisnet</a:t>
            </a:r>
            <a:endParaRPr lang="en-GB" sz="1800" kern="0"/>
          </a:p>
          <a:p>
            <a:pPr lvl="1"/>
            <a:r>
              <a:rPr lang="en-GB" sz="1800" kern="0"/>
              <a:t>MBO Digitaal</a:t>
            </a:r>
          </a:p>
          <a:p>
            <a:pPr lvl="1"/>
            <a:r>
              <a:rPr lang="en-GB" sz="1800" kern="0"/>
              <a:t>DUO</a:t>
            </a:r>
          </a:p>
          <a:p>
            <a:pPr lvl="1"/>
            <a:r>
              <a:rPr lang="en-GB" sz="1800" kern="0" err="1"/>
              <a:t>Ministerie</a:t>
            </a:r>
            <a:r>
              <a:rPr lang="en-GB" sz="1800" kern="0"/>
              <a:t> van OCW</a:t>
            </a:r>
          </a:p>
          <a:p>
            <a:pPr lvl="1"/>
            <a:r>
              <a:rPr lang="en-GB" sz="1800" kern="0" err="1"/>
              <a:t>Edustandaard</a:t>
            </a:r>
            <a:endParaRPr lang="en-GB" sz="1800" kern="0"/>
          </a:p>
          <a:p>
            <a:pPr lvl="1"/>
            <a:endParaRPr lang="nl-NL" sz="1800" kern="0"/>
          </a:p>
        </p:txBody>
      </p:sp>
    </p:spTree>
    <p:extLst>
      <p:ext uri="{BB962C8B-B14F-4D97-AF65-F5344CB8AC3E}">
        <p14:creationId xmlns:p14="http://schemas.microsoft.com/office/powerpoint/2010/main" val="321617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F2DE-38A6-976A-31C1-E9858853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Architectuurdagen</a:t>
            </a:r>
            <a:r>
              <a:rPr lang="en-GB" dirty="0"/>
              <a:t> </a:t>
            </a:r>
            <a:r>
              <a:rPr lang="en-GB" dirty="0" err="1"/>
              <a:t>Edustandaard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B5F7F-03A3-6362-E5B8-7B3668DBB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Eerdere</a:t>
            </a:r>
            <a:r>
              <a:rPr lang="en-GB" dirty="0"/>
              <a:t> </a:t>
            </a:r>
            <a:r>
              <a:rPr lang="en-GB" dirty="0" err="1"/>
              <a:t>architectuurdagen</a:t>
            </a:r>
            <a:endParaRPr lang="en-GB" dirty="0"/>
          </a:p>
          <a:p>
            <a:pPr lvl="1"/>
            <a:r>
              <a:rPr lang="en-GB" dirty="0"/>
              <a:t>28 </a:t>
            </a:r>
            <a:r>
              <a:rPr lang="en-GB" dirty="0" err="1"/>
              <a:t>juni</a:t>
            </a:r>
            <a:r>
              <a:rPr lang="en-GB" dirty="0"/>
              <a:t> 2023</a:t>
            </a:r>
          </a:p>
          <a:p>
            <a:pPr lvl="1"/>
            <a:r>
              <a:rPr lang="en-GB" dirty="0"/>
              <a:t>1 </a:t>
            </a:r>
            <a:r>
              <a:rPr lang="en-GB" dirty="0" err="1"/>
              <a:t>februari</a:t>
            </a:r>
            <a:r>
              <a:rPr lang="en-GB" dirty="0"/>
              <a:t> 2024</a:t>
            </a:r>
          </a:p>
          <a:p>
            <a:pPr lvl="1"/>
            <a:r>
              <a:rPr lang="en-GB" dirty="0"/>
              <a:t>10 </a:t>
            </a:r>
            <a:r>
              <a:rPr lang="en-GB" dirty="0" err="1"/>
              <a:t>oktober</a:t>
            </a:r>
            <a:r>
              <a:rPr lang="en-GB" dirty="0"/>
              <a:t> 2024</a:t>
            </a:r>
          </a:p>
          <a:p>
            <a:r>
              <a:rPr lang="en-GB" dirty="0" err="1"/>
              <a:t>Resultaten</a:t>
            </a:r>
            <a:endParaRPr lang="en-GB" dirty="0"/>
          </a:p>
          <a:p>
            <a:pPr lvl="1"/>
            <a:r>
              <a:rPr lang="en-GB" dirty="0" err="1"/>
              <a:t>Verslag</a:t>
            </a:r>
            <a:r>
              <a:rPr lang="en-GB" dirty="0"/>
              <a:t> met analyse </a:t>
            </a:r>
            <a:r>
              <a:rPr lang="en-GB" dirty="0" err="1"/>
              <a:t>raakvlakken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afhankelijkheden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reviewronde</a:t>
            </a:r>
            <a:r>
              <a:rPr lang="en-GB" dirty="0"/>
              <a:t> met alle </a:t>
            </a:r>
            <a:r>
              <a:rPr lang="en-GB" dirty="0" err="1"/>
              <a:t>betrokkenen</a:t>
            </a:r>
            <a:endParaRPr lang="en-GB" dirty="0"/>
          </a:p>
          <a:p>
            <a:pPr lvl="1"/>
            <a:r>
              <a:rPr lang="en-GB" dirty="0" err="1"/>
              <a:t>Aanbevelingen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samenwerking</a:t>
            </a:r>
            <a:r>
              <a:rPr lang="en-GB" dirty="0"/>
              <a:t> </a:t>
            </a:r>
            <a:r>
              <a:rPr lang="en-GB" dirty="0" err="1"/>
              <a:t>geformuleerd</a:t>
            </a:r>
            <a:endParaRPr lang="en-GB" dirty="0"/>
          </a:p>
          <a:p>
            <a:pPr lvl="1"/>
            <a:r>
              <a:rPr lang="en-GB" dirty="0"/>
              <a:t>Concrete thema’s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samenwerking</a:t>
            </a:r>
            <a:r>
              <a:rPr lang="en-GB" dirty="0"/>
              <a:t> </a:t>
            </a:r>
            <a:r>
              <a:rPr lang="en-GB" dirty="0" err="1"/>
              <a:t>geïdentificeerd</a:t>
            </a:r>
            <a:endParaRPr lang="en-GB" dirty="0"/>
          </a:p>
          <a:p>
            <a:pPr lvl="2"/>
            <a:r>
              <a:rPr lang="en-GB" dirty="0"/>
              <a:t>Met </a:t>
            </a:r>
            <a:r>
              <a:rPr lang="en-GB" dirty="0" err="1"/>
              <a:t>deze</a:t>
            </a:r>
            <a:r>
              <a:rPr lang="en-GB" dirty="0"/>
              <a:t> thema’s </a:t>
            </a:r>
            <a:r>
              <a:rPr lang="en-GB" dirty="0" err="1"/>
              <a:t>gaan</a:t>
            </a:r>
            <a:r>
              <a:rPr lang="en-GB" dirty="0"/>
              <a:t> we in de 4e </a:t>
            </a:r>
            <a:r>
              <a:rPr lang="en-GB" dirty="0" err="1"/>
              <a:t>architectuurdag</a:t>
            </a:r>
            <a:r>
              <a:rPr lang="en-GB" dirty="0"/>
              <a:t> </a:t>
            </a:r>
            <a:r>
              <a:rPr lang="en-GB" dirty="0" err="1"/>
              <a:t>verder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37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A88E-C5C1-8F32-47E6-7D70310F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Vraag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aanbod</a:t>
            </a:r>
            <a:r>
              <a:rPr lang="en-GB"/>
              <a:t> </a:t>
            </a:r>
            <a:r>
              <a:rPr lang="en-GB" err="1"/>
              <a:t>diensten</a:t>
            </a:r>
            <a:endParaRPr lang="nl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B9C65C-B56A-F118-DBA9-29B54C84F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76689"/>
              </p:ext>
            </p:extLst>
          </p:nvPr>
        </p:nvGraphicFramePr>
        <p:xfrm>
          <a:off x="335360" y="1142740"/>
          <a:ext cx="11521279" cy="5130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897">
                  <a:extLst>
                    <a:ext uri="{9D8B030D-6E8A-4147-A177-3AD203B41FA5}">
                      <a16:colId xmlns:a16="http://schemas.microsoft.com/office/drawing/2014/main" val="4287797617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3005325798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1622331205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94871629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3578574711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83733420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1881322600"/>
                    </a:ext>
                  </a:extLst>
                </a:gridCol>
              </a:tblGrid>
              <a:tr h="726073">
                <a:tc>
                  <a:txBody>
                    <a:bodyPr/>
                    <a:lstStyle/>
                    <a:p>
                      <a:pPr algn="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Definiëren</a:t>
                      </a:r>
                    </a:p>
                    <a:p>
                      <a:pPr algn="ctr"/>
                      <a:r>
                        <a:rPr lang="en-GB"/>
                        <a:t>Onderwijs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Ontwikkelen</a:t>
                      </a:r>
                    </a:p>
                    <a:p>
                      <a:pPr algn="ctr"/>
                      <a:r>
                        <a:rPr lang="en-GB"/>
                        <a:t>Onderwijs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Oriënteren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Aanmelden</a:t>
                      </a:r>
                    </a:p>
                    <a:p>
                      <a:pPr algn="ctr"/>
                      <a:r>
                        <a:rPr lang="en-GB"/>
                        <a:t>Inschrijven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Uitvoeren</a:t>
                      </a:r>
                    </a:p>
                    <a:p>
                      <a:pPr algn="ctr"/>
                      <a:r>
                        <a:rPr lang="en-GB"/>
                        <a:t>Onderwijs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Diplomeren</a:t>
                      </a:r>
                    </a:p>
                    <a:p>
                      <a:pPr algn="ctr"/>
                      <a:r>
                        <a:rPr lang="en-GB"/>
                        <a:t>Certificeren</a:t>
                      </a:r>
                      <a:endParaRPr lang="nl-N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519844"/>
                  </a:ext>
                </a:extLst>
              </a:tr>
              <a:tr h="220186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Aanbod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043247"/>
                  </a:ext>
                </a:extLst>
              </a:tr>
              <a:tr h="220289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Vraag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59074"/>
                  </a:ext>
                </a:extLst>
              </a:tr>
            </a:tbl>
          </a:graphicData>
        </a:graphic>
      </p:graphicFrame>
      <p:pic>
        <p:nvPicPr>
          <p:cNvPr id="5" name="Afbeelding 4" descr="Afbeelding met Graphics, Lettertype, logo, cirkel">
            <a:extLst>
              <a:ext uri="{FF2B5EF4-FFF2-40B4-BE49-F238E27FC236}">
                <a16:creationId xmlns:a16="http://schemas.microsoft.com/office/drawing/2014/main" id="{1BF2BDA3-FB6C-71FD-0913-E948E0020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04" y="3318410"/>
            <a:ext cx="1187646" cy="475058"/>
          </a:xfrm>
          <a:prstGeom prst="rect">
            <a:avLst/>
          </a:prstGeom>
        </p:spPr>
      </p:pic>
      <p:pic>
        <p:nvPicPr>
          <p:cNvPr id="7" name="Afbeelding 6" descr="Afbeelding met Graphics, Lettertype, logo, cirkel">
            <a:extLst>
              <a:ext uri="{FF2B5EF4-FFF2-40B4-BE49-F238E27FC236}">
                <a16:creationId xmlns:a16="http://schemas.microsoft.com/office/drawing/2014/main" id="{D97473F7-FFA5-E37C-51C3-B1F29E3F8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54" y="4654273"/>
            <a:ext cx="1187646" cy="475058"/>
          </a:xfrm>
          <a:prstGeom prst="rect">
            <a:avLst/>
          </a:prstGeom>
        </p:spPr>
      </p:pic>
      <p:pic>
        <p:nvPicPr>
          <p:cNvPr id="8" name="Afbeelding 7" descr="Afbeelding met Graphics, Lettertype, logo, cirkel">
            <a:extLst>
              <a:ext uri="{FF2B5EF4-FFF2-40B4-BE49-F238E27FC236}">
                <a16:creationId xmlns:a16="http://schemas.microsoft.com/office/drawing/2014/main" id="{B90F109F-2795-00C3-7193-F8C85C84E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31" y="4170758"/>
            <a:ext cx="1187646" cy="475058"/>
          </a:xfrm>
          <a:prstGeom prst="rect">
            <a:avLst/>
          </a:prstGeom>
        </p:spPr>
      </p:pic>
      <p:pic>
        <p:nvPicPr>
          <p:cNvPr id="9" name="Afbeelding 8" descr="Afbeelding met Graphics, Lettertype, logo, cirkel">
            <a:extLst>
              <a:ext uri="{FF2B5EF4-FFF2-40B4-BE49-F238E27FC236}">
                <a16:creationId xmlns:a16="http://schemas.microsoft.com/office/drawing/2014/main" id="{170396F9-27C9-B790-0EAA-DACEB932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47" y="3345050"/>
            <a:ext cx="1187646" cy="475058"/>
          </a:xfrm>
          <a:prstGeom prst="rect">
            <a:avLst/>
          </a:prstGeom>
        </p:spPr>
      </p:pic>
      <p:pic>
        <p:nvPicPr>
          <p:cNvPr id="10" name="Afbeelding 9" descr="Afbeelding met Graphics, Lettertype, logo, cirkel">
            <a:extLst>
              <a:ext uri="{FF2B5EF4-FFF2-40B4-BE49-F238E27FC236}">
                <a16:creationId xmlns:a16="http://schemas.microsoft.com/office/drawing/2014/main" id="{F32204C1-4232-BC41-F25A-1F151AAD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4" y="4170758"/>
            <a:ext cx="1187646" cy="475058"/>
          </a:xfrm>
          <a:prstGeom prst="rect">
            <a:avLst/>
          </a:prstGeom>
        </p:spPr>
      </p:pic>
      <p:pic>
        <p:nvPicPr>
          <p:cNvPr id="11" name="Afbeelding 10" descr="Afbeelding met Graphics, Lettertype, logo, cirkel">
            <a:extLst>
              <a:ext uri="{FF2B5EF4-FFF2-40B4-BE49-F238E27FC236}">
                <a16:creationId xmlns:a16="http://schemas.microsoft.com/office/drawing/2014/main" id="{7EC7556A-6453-4A6E-8483-B06906FBC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61" y="3109815"/>
            <a:ext cx="1187646" cy="475058"/>
          </a:xfrm>
          <a:prstGeom prst="rect">
            <a:avLst/>
          </a:prstGeom>
        </p:spPr>
      </p:pic>
      <p:pic>
        <p:nvPicPr>
          <p:cNvPr id="12" name="Afbeelding 11" descr="Afbeelding met Graphics, Lettertype, logo, cirkel">
            <a:extLst>
              <a:ext uri="{FF2B5EF4-FFF2-40B4-BE49-F238E27FC236}">
                <a16:creationId xmlns:a16="http://schemas.microsoft.com/office/drawing/2014/main" id="{3F11DC4F-A6AD-552D-1427-D91B606C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31" y="1902175"/>
            <a:ext cx="1187646" cy="47505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74DB47F-8B83-4F8D-E553-E46DEC29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430" y="2247365"/>
            <a:ext cx="984510" cy="33279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BAD9510-ECEB-4D0B-8CF1-B7CD9D294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2496" y="2419934"/>
            <a:ext cx="984510" cy="3327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FDCFA2-2D1E-718F-995C-4AE805871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8315" y="4175111"/>
            <a:ext cx="984510" cy="3327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DFE6CD0-FEBE-71F0-23F8-596FB323D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744" y="3578832"/>
            <a:ext cx="984510" cy="33279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92F78C5-C8B6-F130-9234-FEA3533EC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744" y="4803437"/>
            <a:ext cx="984510" cy="33279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6D7FB91-2E68-C9FF-1C89-0D2720E78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0927" y="2709552"/>
            <a:ext cx="984510" cy="33279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B96E9A0-5A92-A79E-DA0A-58ED3711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7794" y="3106475"/>
            <a:ext cx="984510" cy="33279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3332CC9-2010-CC11-224C-E87B6DC58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3744" y="4170758"/>
            <a:ext cx="984510" cy="332792"/>
          </a:xfrm>
          <a:prstGeom prst="rect">
            <a:avLst/>
          </a:prstGeom>
        </p:spPr>
      </p:pic>
      <p:pic>
        <p:nvPicPr>
          <p:cNvPr id="28" name="Afbeelding 27" descr="Afbeelding met Lettertype, schermopname, Graphics, tekst&#10;&#10;Door AI gegenereerde inhoud is mogelijk onjuist.">
            <a:extLst>
              <a:ext uri="{FF2B5EF4-FFF2-40B4-BE49-F238E27FC236}">
                <a16:creationId xmlns:a16="http://schemas.microsoft.com/office/drawing/2014/main" id="{0F3EC6F3-1EC2-84CE-19A9-665A31E57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0757" r="12552" b="22359"/>
          <a:stretch>
            <a:fillRect/>
          </a:stretch>
        </p:blipFill>
        <p:spPr>
          <a:xfrm>
            <a:off x="2381236" y="5248987"/>
            <a:ext cx="911660" cy="421420"/>
          </a:xfrm>
          <a:prstGeom prst="rect">
            <a:avLst/>
          </a:prstGeom>
        </p:spPr>
      </p:pic>
      <p:pic>
        <p:nvPicPr>
          <p:cNvPr id="29" name="Afbeelding 28" descr="Afbeelding met Lettertype, schermopname, Graphics, tekst&#10;&#10;Door AI gegenereerde inhoud is mogelijk onjuist.">
            <a:extLst>
              <a:ext uri="{FF2B5EF4-FFF2-40B4-BE49-F238E27FC236}">
                <a16:creationId xmlns:a16="http://schemas.microsoft.com/office/drawing/2014/main" id="{4FD301F4-062C-FBAF-7B6E-E91940924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0757" r="12552" b="22359"/>
          <a:stretch>
            <a:fillRect/>
          </a:stretch>
        </p:blipFill>
        <p:spPr>
          <a:xfrm>
            <a:off x="4028921" y="2882351"/>
            <a:ext cx="911660" cy="421420"/>
          </a:xfrm>
          <a:prstGeom prst="rect">
            <a:avLst/>
          </a:prstGeom>
        </p:spPr>
      </p:pic>
      <p:pic>
        <p:nvPicPr>
          <p:cNvPr id="30" name="Afbeelding 29" descr="Afbeelding met Lettertype, schermopname, Graphics, tekst&#10;&#10;Door AI gegenereerde inhoud is mogelijk onjuist.">
            <a:extLst>
              <a:ext uri="{FF2B5EF4-FFF2-40B4-BE49-F238E27FC236}">
                <a16:creationId xmlns:a16="http://schemas.microsoft.com/office/drawing/2014/main" id="{52D74C07-4524-AFAD-A30E-3E7F9F601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0757" r="12552" b="22359"/>
          <a:stretch>
            <a:fillRect/>
          </a:stretch>
        </p:blipFill>
        <p:spPr>
          <a:xfrm>
            <a:off x="8898437" y="2514771"/>
            <a:ext cx="911660" cy="421420"/>
          </a:xfrm>
          <a:prstGeom prst="rect">
            <a:avLst/>
          </a:prstGeom>
        </p:spPr>
      </p:pic>
      <p:pic>
        <p:nvPicPr>
          <p:cNvPr id="36" name="Afbeelding 35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CCF7D851-8F47-F515-301F-978DC2F2D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2165862" y="2858034"/>
            <a:ext cx="1187646" cy="332847"/>
          </a:xfrm>
          <a:prstGeom prst="rect">
            <a:avLst/>
          </a:prstGeom>
        </p:spPr>
      </p:pic>
      <p:pic>
        <p:nvPicPr>
          <p:cNvPr id="37" name="Afbeelding 36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C5A570DB-A044-F659-2C47-D06381764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3890928" y="4650974"/>
            <a:ext cx="1187646" cy="332847"/>
          </a:xfrm>
          <a:prstGeom prst="rect">
            <a:avLst/>
          </a:prstGeom>
        </p:spPr>
      </p:pic>
      <p:pic>
        <p:nvPicPr>
          <p:cNvPr id="38" name="Afbeelding 37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C1DD8699-ED73-E9C5-E58A-4F5F5F81E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5502175" y="3156874"/>
            <a:ext cx="1187646" cy="332847"/>
          </a:xfrm>
          <a:prstGeom prst="rect">
            <a:avLst/>
          </a:prstGeom>
        </p:spPr>
      </p:pic>
      <p:pic>
        <p:nvPicPr>
          <p:cNvPr id="39" name="Afbeelding 38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8A07A7EF-6ABD-30DE-6F09-12FAF2F3B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9504750" y="1891242"/>
            <a:ext cx="1187646" cy="332847"/>
          </a:xfrm>
          <a:prstGeom prst="rect">
            <a:avLst/>
          </a:prstGeom>
        </p:spPr>
      </p:pic>
      <p:pic>
        <p:nvPicPr>
          <p:cNvPr id="40" name="Afbeelding 39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4C25CC63-6394-6830-34AC-2163F4CFE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10396299" y="3093061"/>
            <a:ext cx="1187646" cy="33284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3AF1B8C-E239-0A3C-A948-A2732BF4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6847" y="2586330"/>
            <a:ext cx="984510" cy="33279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00671DA-A7D4-CD73-C147-D0C29521D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6847" y="4170758"/>
            <a:ext cx="984510" cy="332792"/>
          </a:xfrm>
          <a:prstGeom prst="rect">
            <a:avLst/>
          </a:prstGeom>
        </p:spPr>
      </p:pic>
      <p:pic>
        <p:nvPicPr>
          <p:cNvPr id="44" name="Afbeelding 43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59D7057F-42D4-F1BA-AD29-CCEDFDEA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4061629" y="5136229"/>
            <a:ext cx="846244" cy="240079"/>
          </a:xfrm>
          <a:prstGeom prst="rect">
            <a:avLst/>
          </a:prstGeom>
        </p:spPr>
      </p:pic>
      <p:pic>
        <p:nvPicPr>
          <p:cNvPr id="45" name="Afbeelding 44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2D88422E-BEF0-DFA3-4684-B5F6BF4B8E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960060" y="2023128"/>
            <a:ext cx="846244" cy="240079"/>
          </a:xfrm>
          <a:prstGeom prst="rect">
            <a:avLst/>
          </a:prstGeom>
        </p:spPr>
      </p:pic>
      <p:pic>
        <p:nvPicPr>
          <p:cNvPr id="46" name="Afbeelding 45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2CC4F91B-DC4E-E7DE-6B10-B3C30AE30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8916927" y="2171375"/>
            <a:ext cx="846244" cy="24007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5891AB42-3E86-AC6A-3A47-382E43C8F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7221" y="5248987"/>
            <a:ext cx="1262356" cy="631178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9363526-C37B-E1E9-4AD6-942DA1ED0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04576" y="2560359"/>
            <a:ext cx="1262356" cy="631178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C991F9B5-77F9-8BAF-A4AE-0489B38DB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4739" y="5575808"/>
            <a:ext cx="911661" cy="27890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19A92792-E1F5-996C-23A1-E313AFAA64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71737" y="2331038"/>
            <a:ext cx="911661" cy="278904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4F64E3D4-D901-51ED-A827-4EDE10391A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96285" y="3555939"/>
            <a:ext cx="911661" cy="2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7872-A3CE-0C7A-AA59-63C71658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op </a:t>
            </a:r>
            <a:r>
              <a:rPr lang="en-US" dirty="0" err="1"/>
              <a:t>architectuur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standaarden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9C2C5-4863-7BE3-779F-2AB56F15E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4e </a:t>
            </a:r>
            <a:r>
              <a:rPr lang="en-US" sz="2000" dirty="0" err="1"/>
              <a:t>Architectuurdag</a:t>
            </a:r>
            <a:r>
              <a:rPr lang="en-US" sz="2000" dirty="0"/>
              <a:t>: Governance op </a:t>
            </a:r>
            <a:r>
              <a:rPr lang="en-US" sz="2000" dirty="0" err="1"/>
              <a:t>architectuur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standaarden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Notitie</a:t>
            </a:r>
            <a:r>
              <a:rPr lang="en-US" sz="2000" dirty="0"/>
              <a:t> ‘Spade </a:t>
            </a:r>
            <a:r>
              <a:rPr lang="en-US" sz="2000" dirty="0" err="1"/>
              <a:t>dieper</a:t>
            </a:r>
            <a:r>
              <a:rPr lang="en-US" sz="2000" dirty="0"/>
              <a:t>’</a:t>
            </a:r>
          </a:p>
          <a:p>
            <a:pPr lvl="1"/>
            <a:r>
              <a:rPr lang="en-US" sz="1600" dirty="0"/>
              <a:t>Aan de </a:t>
            </a:r>
            <a:r>
              <a:rPr lang="en-US" sz="1600" dirty="0" err="1"/>
              <a:t>Informatiekamer</a:t>
            </a:r>
            <a:endParaRPr lang="en-US" sz="1600" dirty="0"/>
          </a:p>
          <a:p>
            <a:pPr lvl="1"/>
            <a:r>
              <a:rPr lang="en-US" sz="1600" dirty="0" err="1"/>
              <a:t>Namens</a:t>
            </a:r>
            <a:r>
              <a:rPr lang="en-US" sz="1600" dirty="0"/>
              <a:t> de </a:t>
            </a:r>
            <a:r>
              <a:rPr lang="en-US" sz="1600" dirty="0" err="1"/>
              <a:t>sectorpartners</a:t>
            </a:r>
            <a:r>
              <a:rPr lang="en-US" sz="1600" dirty="0"/>
              <a:t> (SURF, MBO </a:t>
            </a:r>
            <a:r>
              <a:rPr lang="en-US" sz="1600" dirty="0" err="1"/>
              <a:t>Digitaal</a:t>
            </a:r>
            <a:r>
              <a:rPr lang="en-US" sz="1600" dirty="0"/>
              <a:t>, Kennisnet, Edustandaard </a:t>
            </a:r>
            <a:r>
              <a:rPr lang="en-US" sz="1600" dirty="0" err="1"/>
              <a:t>en</a:t>
            </a:r>
            <a:r>
              <a:rPr lang="en-US" sz="1600" dirty="0"/>
              <a:t> OCW)</a:t>
            </a:r>
          </a:p>
          <a:p>
            <a:pPr lvl="1"/>
            <a:endParaRPr lang="en-US" sz="1800" dirty="0"/>
          </a:p>
          <a:p>
            <a:r>
              <a:rPr lang="en-US" sz="2000" dirty="0"/>
              <a:t>Kern</a:t>
            </a:r>
          </a:p>
          <a:p>
            <a:pPr lvl="1"/>
            <a:r>
              <a:rPr lang="en-US" sz="1600" dirty="0"/>
              <a:t>We </a:t>
            </a:r>
            <a:r>
              <a:rPr lang="en-US" sz="1600" dirty="0" err="1"/>
              <a:t>hebben</a:t>
            </a:r>
            <a:r>
              <a:rPr lang="en-US" sz="1600" dirty="0"/>
              <a:t> </a:t>
            </a:r>
            <a:r>
              <a:rPr lang="en-US" sz="1600" dirty="0" err="1"/>
              <a:t>architectuurproducten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samenwerkingen</a:t>
            </a:r>
            <a:r>
              <a:rPr lang="en-US" sz="1600" dirty="0"/>
              <a:t> in de sector</a:t>
            </a:r>
          </a:p>
          <a:p>
            <a:pPr lvl="1"/>
            <a:r>
              <a:rPr lang="en-US" sz="1600" dirty="0"/>
              <a:t>De </a:t>
            </a:r>
            <a:r>
              <a:rPr lang="en-US" sz="1600" dirty="0" err="1"/>
              <a:t>Groeifondsprogramma’s</a:t>
            </a:r>
            <a:r>
              <a:rPr lang="en-US" sz="1600" dirty="0"/>
              <a:t> </a:t>
            </a:r>
            <a:r>
              <a:rPr lang="en-US" sz="1600" dirty="0" err="1"/>
              <a:t>realiseren</a:t>
            </a:r>
            <a:r>
              <a:rPr lang="en-US" sz="1600" dirty="0"/>
              <a:t> </a:t>
            </a:r>
            <a:r>
              <a:rPr lang="en-US" sz="1600" dirty="0" err="1"/>
              <a:t>functionaliteit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sectorvoorzieningen</a:t>
            </a:r>
            <a:r>
              <a:rPr lang="en-US" sz="1600" dirty="0"/>
              <a:t>, </a:t>
            </a:r>
            <a:r>
              <a:rPr lang="en-US" sz="1600" dirty="0" err="1"/>
              <a:t>verdiepen</a:t>
            </a:r>
            <a:r>
              <a:rPr lang="en-US" sz="1600" dirty="0"/>
              <a:t> de </a:t>
            </a:r>
            <a:r>
              <a:rPr lang="en-US" sz="1600" dirty="0" err="1"/>
              <a:t>kaders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werken</a:t>
            </a:r>
            <a:r>
              <a:rPr lang="en-US" sz="1600" dirty="0"/>
              <a:t> die </a:t>
            </a:r>
            <a:r>
              <a:rPr lang="en-US" sz="1600" dirty="0" err="1"/>
              <a:t>uit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concrete </a:t>
            </a:r>
            <a:r>
              <a:rPr lang="en-US" sz="1600" dirty="0" err="1"/>
              <a:t>architecturen</a:t>
            </a:r>
            <a:r>
              <a:rPr lang="en-US" sz="1600" dirty="0"/>
              <a:t>, </a:t>
            </a:r>
            <a:r>
              <a:rPr lang="en-US" sz="1600" dirty="0" err="1"/>
              <a:t>afspraken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standaarden</a:t>
            </a:r>
            <a:endParaRPr lang="en-US" sz="1600" dirty="0"/>
          </a:p>
          <a:p>
            <a:pPr lvl="1"/>
            <a:r>
              <a:rPr lang="en-US" sz="1600" dirty="0"/>
              <a:t>Hoe </a:t>
            </a:r>
            <a:r>
              <a:rPr lang="en-US" sz="1600" dirty="0" err="1"/>
              <a:t>organiseren</a:t>
            </a:r>
            <a:r>
              <a:rPr lang="en-US" sz="1600" dirty="0"/>
              <a:t> we de </a:t>
            </a:r>
            <a:r>
              <a:rPr lang="en-US" sz="1600" dirty="0" err="1"/>
              <a:t>samenwerking</a:t>
            </a:r>
            <a:r>
              <a:rPr lang="en-US" sz="1600" dirty="0"/>
              <a:t>?</a:t>
            </a:r>
          </a:p>
          <a:p>
            <a:pPr lvl="2"/>
            <a:r>
              <a:rPr lang="en-US" sz="1600" dirty="0"/>
              <a:t>Aan de </a:t>
            </a:r>
            <a:r>
              <a:rPr lang="en-US" sz="1600" dirty="0" err="1"/>
              <a:t>voorkant</a:t>
            </a:r>
            <a:r>
              <a:rPr lang="en-US" sz="1600" dirty="0"/>
              <a:t> </a:t>
            </a:r>
            <a:r>
              <a:rPr lang="en-US" sz="1600" dirty="0" err="1"/>
              <a:t>kaders</a:t>
            </a:r>
            <a:r>
              <a:rPr lang="en-US" sz="1600" dirty="0"/>
              <a:t> </a:t>
            </a:r>
            <a:r>
              <a:rPr lang="en-US" sz="1600" dirty="0" err="1"/>
              <a:t>meegeven</a:t>
            </a:r>
            <a:r>
              <a:rPr lang="en-US" sz="1600" dirty="0"/>
              <a:t>, </a:t>
            </a:r>
            <a:r>
              <a:rPr lang="en-US" sz="1600" dirty="0" err="1"/>
              <a:t>overzicht</a:t>
            </a:r>
            <a:r>
              <a:rPr lang="en-US" sz="1600" dirty="0"/>
              <a:t> </a:t>
            </a:r>
            <a:r>
              <a:rPr lang="en-US" sz="1600" dirty="0" err="1"/>
              <a:t>bieden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publieke</a:t>
            </a:r>
            <a:r>
              <a:rPr lang="en-US" sz="1600" dirty="0"/>
              <a:t> </a:t>
            </a:r>
            <a:r>
              <a:rPr lang="en-US" sz="1600" dirty="0" err="1"/>
              <a:t>waarden</a:t>
            </a:r>
            <a:r>
              <a:rPr lang="en-US" sz="1600" dirty="0"/>
              <a:t> </a:t>
            </a:r>
            <a:r>
              <a:rPr lang="en-US" sz="1600" dirty="0" err="1"/>
              <a:t>borgen</a:t>
            </a:r>
            <a:endParaRPr lang="en-US" sz="1600" dirty="0"/>
          </a:p>
          <a:p>
            <a:pPr lvl="2"/>
            <a:r>
              <a:rPr lang="en-US" sz="1600" dirty="0" err="1"/>
              <a:t>Ruimte</a:t>
            </a:r>
            <a:r>
              <a:rPr lang="en-US" sz="1600" dirty="0"/>
              <a:t> </a:t>
            </a:r>
            <a:r>
              <a:rPr lang="en-US" sz="1600" dirty="0" err="1"/>
              <a:t>bieden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 </a:t>
            </a:r>
            <a:r>
              <a:rPr lang="en-US" sz="1600" dirty="0" err="1"/>
              <a:t>Groeifondsprogramma’s</a:t>
            </a:r>
            <a:r>
              <a:rPr lang="en-US" sz="1600" dirty="0"/>
              <a:t> om </a:t>
            </a:r>
            <a:r>
              <a:rPr lang="en-US" sz="1600" dirty="0" err="1"/>
              <a:t>ideeën</a:t>
            </a:r>
            <a:r>
              <a:rPr lang="en-US" sz="1600" dirty="0"/>
              <a:t> in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brengen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de </a:t>
            </a:r>
            <a:r>
              <a:rPr lang="en-US" sz="1600" dirty="0" err="1"/>
              <a:t>architectuurproducten</a:t>
            </a:r>
            <a:r>
              <a:rPr lang="en-US" sz="1600" dirty="0"/>
              <a:t> in de sector </a:t>
            </a:r>
            <a:r>
              <a:rPr lang="en-US" sz="1600" dirty="0" err="1"/>
              <a:t>mede</a:t>
            </a:r>
            <a:r>
              <a:rPr lang="en-US" sz="1600" dirty="0"/>
              <a:t> </a:t>
            </a:r>
            <a:r>
              <a:rPr lang="en-US" sz="1600" dirty="0" err="1"/>
              <a:t>vorm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geven</a:t>
            </a:r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890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B349-CA9A-F092-9B6A-983CF8A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Sectorarchitecturen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74866-AEC2-FB65-5CA6-E2EB6040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40" y="1560465"/>
            <a:ext cx="9776871" cy="41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1804BE-EE62-4189-3382-D37CF065D1EC}"/>
              </a:ext>
            </a:extLst>
          </p:cNvPr>
          <p:cNvGrpSpPr/>
          <p:nvPr/>
        </p:nvGrpSpPr>
        <p:grpSpPr>
          <a:xfrm>
            <a:off x="6778676" y="2018284"/>
            <a:ext cx="2819400" cy="4310270"/>
            <a:chOff x="6778676" y="2018284"/>
            <a:chExt cx="2819400" cy="43102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8C7D62-B584-7AEF-0FF2-240E01356FB1}"/>
                </a:ext>
              </a:extLst>
            </p:cNvPr>
            <p:cNvSpPr/>
            <p:nvPr/>
          </p:nvSpPr>
          <p:spPr>
            <a:xfrm>
              <a:off x="6778676" y="2018284"/>
              <a:ext cx="2819400" cy="43102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err="1"/>
                <a:t>Edustandaard</a:t>
              </a:r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F970C1-0E86-0B45-1CD4-11D1DEF83445}"/>
                </a:ext>
              </a:extLst>
            </p:cNvPr>
            <p:cNvSpPr/>
            <p:nvPr/>
          </p:nvSpPr>
          <p:spPr>
            <a:xfrm>
              <a:off x="7047834" y="5629505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ROSA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608915-E63E-ABE0-5B9E-3B25D16C7379}"/>
                </a:ext>
              </a:extLst>
            </p:cNvPr>
            <p:cNvSpPr/>
            <p:nvPr/>
          </p:nvSpPr>
          <p:spPr>
            <a:xfrm>
              <a:off x="8231391" y="5341737"/>
              <a:ext cx="1286911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Afspraken en standaarden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67AB6A-153A-7B17-EB76-51C484F3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706090"/>
          </a:xfrm>
        </p:spPr>
        <p:txBody>
          <a:bodyPr/>
          <a:lstStyle/>
          <a:p>
            <a:r>
              <a:rPr lang="nl-NL"/>
              <a:t>Betrokken partijen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EEF338-B4A7-57F7-221E-4161795C73FF}"/>
              </a:ext>
            </a:extLst>
          </p:cNvPr>
          <p:cNvGrpSpPr/>
          <p:nvPr/>
        </p:nvGrpSpPr>
        <p:grpSpPr>
          <a:xfrm>
            <a:off x="5792430" y="2018284"/>
            <a:ext cx="6142807" cy="4310271"/>
            <a:chOff x="5792430" y="2018284"/>
            <a:chExt cx="6142807" cy="431027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FC2D9D-168D-8F78-3896-3A99416EC2F5}"/>
                </a:ext>
              </a:extLst>
            </p:cNvPr>
            <p:cNvSpPr/>
            <p:nvPr/>
          </p:nvSpPr>
          <p:spPr>
            <a:xfrm>
              <a:off x="10604436" y="2018284"/>
              <a:ext cx="1330801" cy="43102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Private partijen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9E9148-D521-4AB3-F568-93FDB417A27D}"/>
                </a:ext>
              </a:extLst>
            </p:cNvPr>
            <p:cNvSpPr/>
            <p:nvPr/>
          </p:nvSpPr>
          <p:spPr>
            <a:xfrm>
              <a:off x="10749687" y="3138022"/>
              <a:ext cx="104029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VDOD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E1E5A7-2CD9-7E53-12BB-3952F3228C71}"/>
                </a:ext>
              </a:extLst>
            </p:cNvPr>
            <p:cNvSpPr/>
            <p:nvPr/>
          </p:nvSpPr>
          <p:spPr>
            <a:xfrm>
              <a:off x="10749686" y="4018213"/>
              <a:ext cx="104029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MEVW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8964ED-B4A0-4C7C-0D0B-81B40E95F8F2}"/>
                </a:ext>
              </a:extLst>
            </p:cNvPr>
            <p:cNvSpPr/>
            <p:nvPr/>
          </p:nvSpPr>
          <p:spPr>
            <a:xfrm>
              <a:off x="10749685" y="4962176"/>
              <a:ext cx="104029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VEDN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7545B4-34E3-9810-BAEA-14241F2899CD}"/>
                </a:ext>
              </a:extLst>
            </p:cNvPr>
            <p:cNvCxnSpPr>
              <a:cxnSpLocks/>
              <a:stCxn id="4" idx="3"/>
              <a:endCxn id="15" idx="1"/>
            </p:cNvCxnSpPr>
            <p:nvPr/>
          </p:nvCxnSpPr>
          <p:spPr>
            <a:xfrm flipV="1">
              <a:off x="5792430" y="4173419"/>
              <a:ext cx="98624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E0CFD62-46EB-4A49-DD49-746211CD4C24}"/>
                </a:ext>
              </a:extLst>
            </p:cNvPr>
            <p:cNvCxnSpPr>
              <a:stCxn id="25" idx="1"/>
              <a:endCxn id="15" idx="3"/>
            </p:cNvCxnSpPr>
            <p:nvPr/>
          </p:nvCxnSpPr>
          <p:spPr>
            <a:xfrm flipH="1" flipV="1">
              <a:off x="9598076" y="4173419"/>
              <a:ext cx="100636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1B459F-DDF7-DE11-9758-7F565030CD59}"/>
                </a:ext>
              </a:extLst>
            </p:cNvPr>
            <p:cNvSpPr txBox="1"/>
            <p:nvPr/>
          </p:nvSpPr>
          <p:spPr>
            <a:xfrm>
              <a:off x="9619867" y="3711754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/>
                <a:t>participeren</a:t>
              </a:r>
            </a:p>
            <a:p>
              <a:pPr algn="ctr"/>
              <a:r>
                <a:rPr lang="nl-NL" sz="1200"/>
                <a:t>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FDF1EC-F514-97EC-9897-9B58B86A542A}"/>
                </a:ext>
              </a:extLst>
            </p:cNvPr>
            <p:cNvSpPr txBox="1"/>
            <p:nvPr/>
          </p:nvSpPr>
          <p:spPr>
            <a:xfrm>
              <a:off x="5814221" y="3711754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/>
                <a:t>participeren</a:t>
              </a:r>
            </a:p>
            <a:p>
              <a:pPr algn="ctr"/>
              <a:r>
                <a:rPr lang="nl-NL" sz="1200"/>
                <a:t>in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D73C44-91C0-B815-C02C-8AE7543D7080}"/>
              </a:ext>
            </a:extLst>
          </p:cNvPr>
          <p:cNvGrpSpPr/>
          <p:nvPr/>
        </p:nvGrpSpPr>
        <p:grpSpPr>
          <a:xfrm>
            <a:off x="2973030" y="2018284"/>
            <a:ext cx="2819400" cy="4310271"/>
            <a:chOff x="2973030" y="2018284"/>
            <a:chExt cx="2819400" cy="43102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F795A9-E3C6-574D-8653-45EF11B9BFCF}"/>
                </a:ext>
              </a:extLst>
            </p:cNvPr>
            <p:cNvSpPr/>
            <p:nvPr/>
          </p:nvSpPr>
          <p:spPr>
            <a:xfrm>
              <a:off x="2973030" y="2018284"/>
              <a:ext cx="2819400" cy="43102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Sectorpartners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A35D5-0895-D34A-6D8D-F541BA012356}"/>
                </a:ext>
              </a:extLst>
            </p:cNvPr>
            <p:cNvSpPr/>
            <p:nvPr/>
          </p:nvSpPr>
          <p:spPr>
            <a:xfrm>
              <a:off x="3087332" y="2634513"/>
              <a:ext cx="2590799" cy="914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nl-NL" dirty="0"/>
                <a:t>HBO/WO: SURF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D2D6E3-61B9-967B-90AE-35FD7A0B736B}"/>
                </a:ext>
              </a:extLst>
            </p:cNvPr>
            <p:cNvSpPr/>
            <p:nvPr/>
          </p:nvSpPr>
          <p:spPr>
            <a:xfrm>
              <a:off x="3087332" y="3674809"/>
              <a:ext cx="2590799" cy="914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nl-NL" dirty="0"/>
                <a:t>MBO: MBO Digitaal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6781A8-0857-442F-A962-E3DBC96B7822}"/>
                </a:ext>
              </a:extLst>
            </p:cNvPr>
            <p:cNvSpPr/>
            <p:nvPr/>
          </p:nvSpPr>
          <p:spPr>
            <a:xfrm>
              <a:off x="3087331" y="4715105"/>
              <a:ext cx="2590799" cy="914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nl-NL" dirty="0"/>
                <a:t>FO: Kennisnet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983FB4-4A32-1640-B6D2-6508E5CAA381}"/>
                </a:ext>
              </a:extLst>
            </p:cNvPr>
            <p:cNvSpPr/>
            <p:nvPr/>
          </p:nvSpPr>
          <p:spPr>
            <a:xfrm>
              <a:off x="4564950" y="2978239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HOSA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C5BEFA-B94C-2C27-09A8-F61D2B626E5A}"/>
                </a:ext>
              </a:extLst>
            </p:cNvPr>
            <p:cNvSpPr/>
            <p:nvPr/>
          </p:nvSpPr>
          <p:spPr>
            <a:xfrm>
              <a:off x="3291085" y="2978239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HORA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4B1367-DDD2-EAD6-9006-F2B736C35C3D}"/>
                </a:ext>
              </a:extLst>
            </p:cNvPr>
            <p:cNvSpPr/>
            <p:nvPr/>
          </p:nvSpPr>
          <p:spPr>
            <a:xfrm>
              <a:off x="4564950" y="4061641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MOSA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F6EB13-BCDD-82A1-230F-14F0BF0A3F30}"/>
                </a:ext>
              </a:extLst>
            </p:cNvPr>
            <p:cNvSpPr/>
            <p:nvPr/>
          </p:nvSpPr>
          <p:spPr>
            <a:xfrm>
              <a:off x="3291085" y="4061641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MORA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B5861D-C260-C6D5-C5E9-62EDF3254692}"/>
                </a:ext>
              </a:extLst>
            </p:cNvPr>
            <p:cNvSpPr/>
            <p:nvPr/>
          </p:nvSpPr>
          <p:spPr>
            <a:xfrm>
              <a:off x="4564950" y="5084437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FOSA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28B0B-43C2-3957-7217-F1A7FF4FDD32}"/>
                </a:ext>
              </a:extLst>
            </p:cNvPr>
            <p:cNvSpPr/>
            <p:nvPr/>
          </p:nvSpPr>
          <p:spPr>
            <a:xfrm>
              <a:off x="3291085" y="5084437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FORA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FE1F0-41DB-2F7B-5377-CC25682AE372}"/>
                </a:ext>
              </a:extLst>
            </p:cNvPr>
            <p:cNvSpPr/>
            <p:nvPr/>
          </p:nvSpPr>
          <p:spPr>
            <a:xfrm>
              <a:off x="3103522" y="5729672"/>
              <a:ext cx="717754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/>
                <a:t>DUO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B5BFFC-DBAB-A6FB-ECEC-E9D724294A9B}"/>
                </a:ext>
              </a:extLst>
            </p:cNvPr>
            <p:cNvSpPr/>
            <p:nvPr/>
          </p:nvSpPr>
          <p:spPr>
            <a:xfrm>
              <a:off x="4654174" y="5733902"/>
              <a:ext cx="1019244" cy="41818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Studielink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923071-085D-FA7D-B444-2D49CB78F0DF}"/>
                </a:ext>
              </a:extLst>
            </p:cNvPr>
            <p:cNvSpPr/>
            <p:nvPr/>
          </p:nvSpPr>
          <p:spPr>
            <a:xfrm>
              <a:off x="3892535" y="5729672"/>
              <a:ext cx="69242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/>
                <a:t>OCW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AE664D-9837-6495-E3B6-61330DE3AC88}"/>
              </a:ext>
            </a:extLst>
          </p:cNvPr>
          <p:cNvGrpSpPr/>
          <p:nvPr/>
        </p:nvGrpSpPr>
        <p:grpSpPr>
          <a:xfrm>
            <a:off x="335360" y="2018284"/>
            <a:ext cx="8539487" cy="4530000"/>
            <a:chOff x="335360" y="2018284"/>
            <a:chExt cx="8539487" cy="4530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B864723-07F8-6796-6A79-C1169E9B8E38}"/>
                </a:ext>
              </a:extLst>
            </p:cNvPr>
            <p:cNvSpPr/>
            <p:nvPr/>
          </p:nvSpPr>
          <p:spPr>
            <a:xfrm>
              <a:off x="335360" y="2018284"/>
              <a:ext cx="1962627" cy="43102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Groeifonds</a:t>
              </a:r>
            </a:p>
            <a:p>
              <a:pPr algn="ctr"/>
              <a:r>
                <a:rPr lang="nl-NL"/>
                <a:t>Programma’s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08B4D13-2309-C34B-21EA-76D1A38235E5}"/>
                </a:ext>
              </a:extLst>
            </p:cNvPr>
            <p:cNvSpPr/>
            <p:nvPr/>
          </p:nvSpPr>
          <p:spPr>
            <a:xfrm>
              <a:off x="608108" y="2916952"/>
              <a:ext cx="1417129" cy="631024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Architecture</a:t>
              </a:r>
            </a:p>
            <a:p>
              <a:pPr algn="ctr"/>
              <a:r>
                <a:rPr lang="nl-NL"/>
                <a:t>Board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172537-D832-07B7-9196-8D1D4B02475B}"/>
                </a:ext>
              </a:extLst>
            </p:cNvPr>
            <p:cNvSpPr/>
            <p:nvPr/>
          </p:nvSpPr>
          <p:spPr>
            <a:xfrm>
              <a:off x="611845" y="5341737"/>
              <a:ext cx="1417129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Afspraken en standaarden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EA321B1-45AA-136B-BDCE-DF7CC9DC790A}"/>
                </a:ext>
              </a:extLst>
            </p:cNvPr>
            <p:cNvSpPr/>
            <p:nvPr/>
          </p:nvSpPr>
          <p:spPr>
            <a:xfrm>
              <a:off x="608108" y="4519359"/>
              <a:ext cx="1417129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Architectuur</a:t>
              </a:r>
            </a:p>
            <a:p>
              <a:pPr algn="ctr"/>
              <a:r>
                <a:rPr lang="nl-NL" sz="1400">
                  <a:solidFill>
                    <a:schemeClr val="bg2"/>
                  </a:solidFill>
                </a:rPr>
                <a:t>producten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D8B52C-C2CD-3DF7-AC6D-117A792C57B0}"/>
                </a:ext>
              </a:extLst>
            </p:cNvPr>
            <p:cNvSpPr/>
            <p:nvPr/>
          </p:nvSpPr>
          <p:spPr>
            <a:xfrm>
              <a:off x="608109" y="3685518"/>
              <a:ext cx="1417128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Voorzieningen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EC44B98-DFA6-796F-B946-D2B9E92139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7986" y="4269165"/>
              <a:ext cx="675044" cy="368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A239EC1-F124-1076-4EF8-E46126D985E6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>
              <a:off x="1320410" y="6047773"/>
              <a:ext cx="0" cy="5005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702E91EB-8ABA-9547-E2C6-5F6C91D0EB23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V="1">
              <a:off x="1320410" y="6047773"/>
              <a:ext cx="7554437" cy="50051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73B915-7296-0EC1-7CFC-D6E7A21F9E9B}"/>
              </a:ext>
            </a:extLst>
          </p:cNvPr>
          <p:cNvGrpSpPr/>
          <p:nvPr/>
        </p:nvGrpSpPr>
        <p:grpSpPr>
          <a:xfrm>
            <a:off x="6778677" y="1100787"/>
            <a:ext cx="2819400" cy="4067842"/>
            <a:chOff x="6778677" y="1100787"/>
            <a:chExt cx="2819400" cy="40678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17B433-11AC-587A-6AED-2CC2A628A22A}"/>
                </a:ext>
              </a:extLst>
            </p:cNvPr>
            <p:cNvSpPr/>
            <p:nvPr/>
          </p:nvSpPr>
          <p:spPr>
            <a:xfrm>
              <a:off x="6778677" y="1100787"/>
              <a:ext cx="2819400" cy="696714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Informatiekamer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25D253-1B2F-BD7C-23B4-EFC7349A9FD8}"/>
                </a:ext>
              </a:extLst>
            </p:cNvPr>
            <p:cNvSpPr/>
            <p:nvPr/>
          </p:nvSpPr>
          <p:spPr>
            <a:xfrm>
              <a:off x="7047834" y="2897427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Standaardisatieraad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51A5C1-137A-44CC-3954-309F75C89F5A}"/>
                </a:ext>
              </a:extLst>
            </p:cNvPr>
            <p:cNvSpPr/>
            <p:nvPr/>
          </p:nvSpPr>
          <p:spPr>
            <a:xfrm>
              <a:off x="7047834" y="360386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Architectuurraad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957FC5-0FAA-82CA-3661-9F4D0390804D}"/>
                </a:ext>
              </a:extLst>
            </p:cNvPr>
            <p:cNvSpPr/>
            <p:nvPr/>
          </p:nvSpPr>
          <p:spPr>
            <a:xfrm>
              <a:off x="6932419" y="444141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AF9706-69E8-5B53-371B-26F71A8E5E0F}"/>
                </a:ext>
              </a:extLst>
            </p:cNvPr>
            <p:cNvSpPr/>
            <p:nvPr/>
          </p:nvSpPr>
          <p:spPr>
            <a:xfrm>
              <a:off x="7084819" y="459381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A197AB-E82B-F6BC-FA20-043484999AC4}"/>
                </a:ext>
              </a:extLst>
            </p:cNvPr>
            <p:cNvSpPr/>
            <p:nvPr/>
          </p:nvSpPr>
          <p:spPr>
            <a:xfrm>
              <a:off x="7237219" y="474621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Werkgroepen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C961046-5FFE-63CD-0B4F-9C3A4A4FC693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8188376" y="4026279"/>
              <a:ext cx="0" cy="414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8B2757D-F0BA-9FF4-4A74-A9B49D014C60}"/>
                </a:ext>
              </a:extLst>
            </p:cNvPr>
            <p:cNvCxnSpPr>
              <a:stCxn id="29" idx="0"/>
              <a:endCxn id="24" idx="2"/>
            </p:cNvCxnSpPr>
            <p:nvPr/>
          </p:nvCxnSpPr>
          <p:spPr>
            <a:xfrm flipV="1">
              <a:off x="8188376" y="3319842"/>
              <a:ext cx="0" cy="2840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0390D46-A72F-C06D-3936-C07C603CC8DE}"/>
                </a:ext>
              </a:extLst>
            </p:cNvPr>
            <p:cNvCxnSpPr>
              <a:cxnSpLocks/>
              <a:stCxn id="15" idx="0"/>
              <a:endCxn id="20" idx="2"/>
            </p:cNvCxnSpPr>
            <p:nvPr/>
          </p:nvCxnSpPr>
          <p:spPr>
            <a:xfrm flipV="1">
              <a:off x="8188376" y="1797501"/>
              <a:ext cx="1" cy="2207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2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40D47-5E39-728F-D9B9-1A7DB066D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24DB74CB-5A3B-B988-D188-DAB0894D6F33}"/>
              </a:ext>
            </a:extLst>
          </p:cNvPr>
          <p:cNvSpPr/>
          <p:nvPr/>
        </p:nvSpPr>
        <p:spPr>
          <a:xfrm rot="16200000">
            <a:off x="4219642" y="-854902"/>
            <a:ext cx="3803515" cy="6910151"/>
          </a:xfrm>
          <a:prstGeom prst="corner">
            <a:avLst>
              <a:gd name="adj1" fmla="val 55618"/>
              <a:gd name="adj2" fmla="val 28111"/>
            </a:avLst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96502A-6610-1A8A-3C9F-EC4F1463B589}"/>
              </a:ext>
            </a:extLst>
          </p:cNvPr>
          <p:cNvSpPr/>
          <p:nvPr/>
        </p:nvSpPr>
        <p:spPr>
          <a:xfrm>
            <a:off x="5779196" y="727600"/>
            <a:ext cx="1439693" cy="2529193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62D75-8E0C-AE24-EB4F-1AB365513B6A}"/>
              </a:ext>
            </a:extLst>
          </p:cNvPr>
          <p:cNvSpPr/>
          <p:nvPr/>
        </p:nvSpPr>
        <p:spPr>
          <a:xfrm>
            <a:off x="4208419" y="725447"/>
            <a:ext cx="1439693" cy="2529193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E046F8-D0EC-697F-2193-DCDFC7989000}"/>
              </a:ext>
            </a:extLst>
          </p:cNvPr>
          <p:cNvSpPr/>
          <p:nvPr/>
        </p:nvSpPr>
        <p:spPr>
          <a:xfrm>
            <a:off x="2666324" y="725447"/>
            <a:ext cx="1439693" cy="2529193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CE907A-D5F0-F3AB-959E-D04ADDEFB021}"/>
              </a:ext>
            </a:extLst>
          </p:cNvPr>
          <p:cNvSpPr/>
          <p:nvPr/>
        </p:nvSpPr>
        <p:spPr>
          <a:xfrm>
            <a:off x="2959545" y="1398810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HORA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53CA3-CE77-7FCD-C6A6-2823D026F6C1}"/>
              </a:ext>
            </a:extLst>
          </p:cNvPr>
          <p:cNvSpPr/>
          <p:nvPr/>
        </p:nvSpPr>
        <p:spPr>
          <a:xfrm>
            <a:off x="2959544" y="2329423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HOSA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80B0B-70BD-EBE9-AF1D-E1BDEE5C6D50}"/>
              </a:ext>
            </a:extLst>
          </p:cNvPr>
          <p:cNvSpPr/>
          <p:nvPr/>
        </p:nvSpPr>
        <p:spPr>
          <a:xfrm>
            <a:off x="4495388" y="1398810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MORA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0CFA6-6DD6-9EA1-50C1-534751AF94E4}"/>
              </a:ext>
            </a:extLst>
          </p:cNvPr>
          <p:cNvSpPr/>
          <p:nvPr/>
        </p:nvSpPr>
        <p:spPr>
          <a:xfrm>
            <a:off x="4495387" y="2329423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MOSA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6E0C9-EF36-8AF7-66DC-15F2ED420C0F}"/>
              </a:ext>
            </a:extLst>
          </p:cNvPr>
          <p:cNvSpPr/>
          <p:nvPr/>
        </p:nvSpPr>
        <p:spPr>
          <a:xfrm>
            <a:off x="6048570" y="1398810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FORA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DDE14-DB21-BAD7-417E-4DA91FD3A059}"/>
              </a:ext>
            </a:extLst>
          </p:cNvPr>
          <p:cNvSpPr/>
          <p:nvPr/>
        </p:nvSpPr>
        <p:spPr>
          <a:xfrm>
            <a:off x="6048569" y="2329423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FOSA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8B22-13A6-8F3E-E541-3F61DB16CC97}"/>
              </a:ext>
            </a:extLst>
          </p:cNvPr>
          <p:cNvSpPr/>
          <p:nvPr/>
        </p:nvSpPr>
        <p:spPr>
          <a:xfrm>
            <a:off x="2959544" y="3615094"/>
            <a:ext cx="400089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ROSA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9CA482-2A85-D99B-C141-133BA5EBBD3B}"/>
              </a:ext>
            </a:extLst>
          </p:cNvPr>
          <p:cNvSpPr/>
          <p:nvPr/>
        </p:nvSpPr>
        <p:spPr>
          <a:xfrm>
            <a:off x="7747671" y="1398809"/>
            <a:ext cx="1439693" cy="2926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chemeClr val="bg2"/>
                </a:solidFill>
              </a:rPr>
              <a:t>Standaarden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en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afspraken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DE346-F44D-C5B0-66D9-5C06987007D6}"/>
              </a:ext>
            </a:extLst>
          </p:cNvPr>
          <p:cNvSpPr txBox="1"/>
          <p:nvPr/>
        </p:nvSpPr>
        <p:spPr>
          <a:xfrm>
            <a:off x="7615394" y="770006"/>
            <a:ext cx="1766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err="1">
                <a:solidFill>
                  <a:schemeClr val="bg1"/>
                </a:solidFill>
              </a:rPr>
              <a:t>Onderwijsdomein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 i="1" err="1">
                <a:solidFill>
                  <a:schemeClr val="bg1"/>
                </a:solidFill>
              </a:rPr>
              <a:t>Edustandaard</a:t>
            </a:r>
            <a:endParaRPr lang="en-US" sz="1600" i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0D1FA-106A-6B86-D25C-D3A9B3DBB762}"/>
              </a:ext>
            </a:extLst>
          </p:cNvPr>
          <p:cNvSpPr txBox="1"/>
          <p:nvPr/>
        </p:nvSpPr>
        <p:spPr>
          <a:xfrm>
            <a:off x="5944402" y="74297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FO</a:t>
            </a:r>
          </a:p>
          <a:p>
            <a:pPr algn="ctr"/>
            <a:r>
              <a:rPr lang="en-US" sz="1600" i="1" err="1">
                <a:solidFill>
                  <a:schemeClr val="bg1"/>
                </a:solidFill>
              </a:rPr>
              <a:t>Kennisnet</a:t>
            </a:r>
            <a:endParaRPr lang="en-US" sz="1600" i="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EBD8-8333-3285-0D74-6C33E1CB4FDC}"/>
              </a:ext>
            </a:extLst>
          </p:cNvPr>
          <p:cNvSpPr txBox="1"/>
          <p:nvPr/>
        </p:nvSpPr>
        <p:spPr>
          <a:xfrm>
            <a:off x="4225349" y="74082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MBO</a:t>
            </a:r>
          </a:p>
          <a:p>
            <a:pPr algn="ctr"/>
            <a:r>
              <a:rPr lang="en-US" sz="1600" i="1">
                <a:solidFill>
                  <a:schemeClr val="bg1"/>
                </a:solidFill>
              </a:rPr>
              <a:t>MBO </a:t>
            </a:r>
            <a:r>
              <a:rPr lang="en-US" sz="1600" i="1" err="1">
                <a:solidFill>
                  <a:schemeClr val="bg1"/>
                </a:solidFill>
              </a:rPr>
              <a:t>Digitaal</a:t>
            </a:r>
            <a:endParaRPr lang="en-US" sz="1600" i="1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AA71EB-6245-B96D-43C5-B92E43F2C9E8}"/>
              </a:ext>
            </a:extLst>
          </p:cNvPr>
          <p:cNvSpPr txBox="1"/>
          <p:nvPr/>
        </p:nvSpPr>
        <p:spPr>
          <a:xfrm>
            <a:off x="3008662" y="740822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HO</a:t>
            </a:r>
          </a:p>
          <a:p>
            <a:pPr algn="ctr"/>
            <a:r>
              <a:rPr lang="en-US" sz="1600" i="1">
                <a:solidFill>
                  <a:schemeClr val="bg1"/>
                </a:solidFill>
              </a:rPr>
              <a:t>SURF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47E8BB-EC09-16D7-7E69-4B9FDA940FA1}"/>
              </a:ext>
            </a:extLst>
          </p:cNvPr>
          <p:cNvCxnSpPr>
            <a:stCxn id="5" idx="2"/>
          </p:cNvCxnSpPr>
          <p:nvPr/>
        </p:nvCxnSpPr>
        <p:spPr>
          <a:xfrm flipH="1">
            <a:off x="3417216" y="3039543"/>
            <a:ext cx="4393" cy="575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D5FE6E-5A99-A4CA-8D6D-9E1B98CD246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957452" y="3039543"/>
            <a:ext cx="2542" cy="575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8E46B2-D353-E3BD-72A4-6C60D6674762}"/>
              </a:ext>
            </a:extLst>
          </p:cNvPr>
          <p:cNvCxnSpPr>
            <a:stCxn id="9" idx="2"/>
          </p:cNvCxnSpPr>
          <p:nvPr/>
        </p:nvCxnSpPr>
        <p:spPr>
          <a:xfrm flipH="1">
            <a:off x="6506758" y="3039543"/>
            <a:ext cx="3876" cy="575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69111C-A7A4-705F-8B77-2EAB0DAEE087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883673" y="2684483"/>
            <a:ext cx="611714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179E97-1053-300A-ED02-7070FEC0DEDE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419516" y="2684483"/>
            <a:ext cx="629053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06D60AD-320E-7B7A-B6B9-AB4D580E4B79}"/>
              </a:ext>
            </a:extLst>
          </p:cNvPr>
          <p:cNvSpPr/>
          <p:nvPr/>
        </p:nvSpPr>
        <p:spPr>
          <a:xfrm>
            <a:off x="2991486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367222-2BA7-56B3-8C72-3D2A7053DF45}"/>
              </a:ext>
            </a:extLst>
          </p:cNvPr>
          <p:cNvSpPr/>
          <p:nvPr/>
        </p:nvSpPr>
        <p:spPr>
          <a:xfrm>
            <a:off x="4276632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9C529F-A10D-05DD-C8A2-898E49B745F5}"/>
              </a:ext>
            </a:extLst>
          </p:cNvPr>
          <p:cNvSpPr/>
          <p:nvPr/>
        </p:nvSpPr>
        <p:spPr>
          <a:xfrm>
            <a:off x="5561778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61449F-9507-5442-6B9F-C03472429D04}"/>
              </a:ext>
            </a:extLst>
          </p:cNvPr>
          <p:cNvSpPr/>
          <p:nvPr/>
        </p:nvSpPr>
        <p:spPr>
          <a:xfrm>
            <a:off x="6846924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F341A0-A6CD-0FB9-4450-6C279E31B251}"/>
              </a:ext>
            </a:extLst>
          </p:cNvPr>
          <p:cNvSpPr/>
          <p:nvPr/>
        </p:nvSpPr>
        <p:spPr>
          <a:xfrm>
            <a:off x="2666323" y="5768960"/>
            <a:ext cx="6942094" cy="102627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F90D6-2566-5CC9-6AC3-1CBAC153A61A}"/>
              </a:ext>
            </a:extLst>
          </p:cNvPr>
          <p:cNvSpPr txBox="1"/>
          <p:nvPr/>
        </p:nvSpPr>
        <p:spPr>
          <a:xfrm>
            <a:off x="8088527" y="5817479"/>
            <a:ext cx="140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(</a:t>
            </a:r>
            <a:r>
              <a:rPr lang="en-US" err="1"/>
              <a:t>Groeifonds</a:t>
            </a:r>
            <a:r>
              <a:rPr lang="en-US"/>
              <a:t>)</a:t>
            </a:r>
          </a:p>
          <a:p>
            <a:pPr algn="ctr"/>
            <a:r>
              <a:rPr lang="en-US" err="1"/>
              <a:t>Programma’s</a:t>
            </a:r>
            <a:endParaRPr lang="en-US"/>
          </a:p>
          <a:p>
            <a:pPr algn="ctr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projecten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9F6633-DF4E-437F-E5A5-8C84D70599E4}"/>
              </a:ext>
            </a:extLst>
          </p:cNvPr>
          <p:cNvCxnSpPr>
            <a:cxnSpLocks/>
          </p:cNvCxnSpPr>
          <p:nvPr/>
        </p:nvCxnSpPr>
        <p:spPr>
          <a:xfrm flipH="1">
            <a:off x="3380226" y="4697295"/>
            <a:ext cx="1" cy="885217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4A0E6F1A-27A1-AE85-FBE7-C9BB683AEC50}"/>
              </a:ext>
            </a:extLst>
          </p:cNvPr>
          <p:cNvCxnSpPr>
            <a:cxnSpLocks/>
            <a:stCxn id="29" idx="3"/>
            <a:endCxn id="11" idx="3"/>
          </p:cNvCxnSpPr>
          <p:nvPr/>
        </p:nvCxnSpPr>
        <p:spPr>
          <a:xfrm flipH="1" flipV="1">
            <a:off x="9187364" y="2862012"/>
            <a:ext cx="421053" cy="3420085"/>
          </a:xfrm>
          <a:prstGeom prst="bentConnector3">
            <a:avLst>
              <a:gd name="adj1" fmla="val -54292"/>
            </a:avLst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AD41AE1-67B0-0F74-30E2-6DA9CF32B981}"/>
              </a:ext>
            </a:extLst>
          </p:cNvPr>
          <p:cNvCxnSpPr>
            <a:cxnSpLocks/>
            <a:stCxn id="29" idx="1"/>
            <a:endCxn id="39" idx="1"/>
          </p:cNvCxnSpPr>
          <p:nvPr/>
        </p:nvCxnSpPr>
        <p:spPr>
          <a:xfrm rot="10800000">
            <a:off x="2158701" y="2627207"/>
            <a:ext cx="507622" cy="3654891"/>
          </a:xfrm>
          <a:prstGeom prst="bentConnector3">
            <a:avLst>
              <a:gd name="adj1" fmla="val 145034"/>
            </a:avLst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AE4434-6531-71CB-E68C-6A6B6AC6E2A2}"/>
              </a:ext>
            </a:extLst>
          </p:cNvPr>
          <p:cNvCxnSpPr>
            <a:cxnSpLocks/>
          </p:cNvCxnSpPr>
          <p:nvPr/>
        </p:nvCxnSpPr>
        <p:spPr>
          <a:xfrm>
            <a:off x="5200761" y="4701192"/>
            <a:ext cx="0" cy="885217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7CD8EB-6CDC-5FC8-69D1-D4C1D73F90A8}"/>
              </a:ext>
            </a:extLst>
          </p:cNvPr>
          <p:cNvCxnSpPr>
            <a:cxnSpLocks/>
          </p:cNvCxnSpPr>
          <p:nvPr/>
        </p:nvCxnSpPr>
        <p:spPr>
          <a:xfrm>
            <a:off x="7037959" y="4700139"/>
            <a:ext cx="0" cy="891292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DABA35-2946-ECF6-32FB-E8177ACE9623}"/>
              </a:ext>
            </a:extLst>
          </p:cNvPr>
          <p:cNvCxnSpPr>
            <a:cxnSpLocks/>
          </p:cNvCxnSpPr>
          <p:nvPr/>
        </p:nvCxnSpPr>
        <p:spPr>
          <a:xfrm>
            <a:off x="8868535" y="4691220"/>
            <a:ext cx="0" cy="891292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72FEBE8-A07E-E3A1-33B5-A294B2618FF6}"/>
              </a:ext>
            </a:extLst>
          </p:cNvPr>
          <p:cNvSpPr txBox="1"/>
          <p:nvPr/>
        </p:nvSpPr>
        <p:spPr>
          <a:xfrm>
            <a:off x="4586320" y="4900767"/>
            <a:ext cx="3736985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C00000"/>
                </a:solidFill>
              </a:rPr>
              <a:t>Architectuur</a:t>
            </a:r>
            <a:r>
              <a:rPr lang="en-US">
                <a:solidFill>
                  <a:srgbClr val="C00000"/>
                </a:solidFill>
              </a:rPr>
              <a:t> Kader </a:t>
            </a:r>
            <a:r>
              <a:rPr lang="en-US" err="1">
                <a:solidFill>
                  <a:srgbClr val="C00000"/>
                </a:solidFill>
              </a:rPr>
              <a:t>Afspraak</a:t>
            </a:r>
            <a:r>
              <a:rPr lang="en-US">
                <a:solidFill>
                  <a:srgbClr val="C00000"/>
                </a:solidFill>
              </a:rPr>
              <a:t> (AKA)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50BAD9-8E07-5188-CC3A-CCB752CE1851}"/>
              </a:ext>
            </a:extLst>
          </p:cNvPr>
          <p:cNvSpPr txBox="1"/>
          <p:nvPr/>
        </p:nvSpPr>
        <p:spPr>
          <a:xfrm>
            <a:off x="9905356" y="3531322"/>
            <a:ext cx="1723549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C00000"/>
                </a:solidFill>
              </a:rPr>
              <a:t>Registratie</a:t>
            </a:r>
            <a:r>
              <a:rPr lang="en-US">
                <a:solidFill>
                  <a:srgbClr val="C00000"/>
                </a:solidFill>
              </a:rPr>
              <a:t> van</a:t>
            </a:r>
          </a:p>
          <a:p>
            <a:r>
              <a:rPr lang="en-US" err="1">
                <a:solidFill>
                  <a:srgbClr val="C00000"/>
                </a:solidFill>
              </a:rPr>
              <a:t>afspraken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err="1">
                <a:solidFill>
                  <a:srgbClr val="C00000"/>
                </a:solidFill>
              </a:rPr>
              <a:t>en</a:t>
            </a:r>
            <a:r>
              <a:rPr lang="en-US">
                <a:solidFill>
                  <a:srgbClr val="C00000"/>
                </a:solidFill>
              </a:rPr>
              <a:t> </a:t>
            </a:r>
          </a:p>
          <a:p>
            <a:r>
              <a:rPr lang="en-US" err="1">
                <a:solidFill>
                  <a:srgbClr val="C00000"/>
                </a:solidFill>
              </a:rPr>
              <a:t>standaarden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1FACD1F-9BC6-F272-1FE0-52E8AB0DAD9A}"/>
              </a:ext>
            </a:extLst>
          </p:cNvPr>
          <p:cNvSpPr/>
          <p:nvPr/>
        </p:nvSpPr>
        <p:spPr>
          <a:xfrm>
            <a:off x="2158701" y="725447"/>
            <a:ext cx="341322" cy="3803517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E4D417-8865-8A7C-F251-53776C773AAC}"/>
              </a:ext>
            </a:extLst>
          </p:cNvPr>
          <p:cNvSpPr txBox="1"/>
          <p:nvPr/>
        </p:nvSpPr>
        <p:spPr>
          <a:xfrm>
            <a:off x="139470" y="3531322"/>
            <a:ext cx="1749261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err="1">
                <a:solidFill>
                  <a:srgbClr val="C00000"/>
                </a:solidFill>
              </a:rPr>
              <a:t>Terugkoppeling</a:t>
            </a:r>
            <a:endParaRPr lang="en-US">
              <a:solidFill>
                <a:srgbClr val="C00000"/>
              </a:solidFill>
            </a:endParaRPr>
          </a:p>
          <a:p>
            <a:pPr algn="r"/>
            <a:r>
              <a:rPr lang="en-US" err="1">
                <a:solidFill>
                  <a:srgbClr val="C00000"/>
                </a:solidFill>
              </a:rPr>
              <a:t>architectuur</a:t>
            </a:r>
            <a:endParaRPr lang="en-US">
              <a:solidFill>
                <a:srgbClr val="C00000"/>
              </a:solidFill>
            </a:endParaRPr>
          </a:p>
          <a:p>
            <a:pPr algn="r"/>
            <a:r>
              <a:rPr lang="en-US" err="1">
                <a:solidFill>
                  <a:srgbClr val="C00000"/>
                </a:solidFill>
              </a:rPr>
              <a:t>producten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1ACF4-FB11-9055-71E7-EF4C3D6BE921}"/>
              </a:ext>
            </a:extLst>
          </p:cNvPr>
          <p:cNvSpPr/>
          <p:nvPr/>
        </p:nvSpPr>
        <p:spPr>
          <a:xfrm>
            <a:off x="2650969" y="176366"/>
            <a:ext cx="6957448" cy="416112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Architectuurproducten</a:t>
            </a:r>
            <a:r>
              <a:rPr lang="en-US"/>
              <a:t> </a:t>
            </a:r>
            <a:r>
              <a:rPr lang="en-US" err="1"/>
              <a:t>andere</a:t>
            </a:r>
            <a:r>
              <a:rPr lang="en-US"/>
              <a:t> </a:t>
            </a:r>
            <a:r>
              <a:rPr lang="en-US" err="1"/>
              <a:t>sectoren</a:t>
            </a:r>
            <a:r>
              <a:rPr lang="en-US"/>
              <a:t> of </a:t>
            </a:r>
            <a:r>
              <a:rPr lang="en-US" err="1"/>
              <a:t>partijen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C9FF-04A1-A5AF-327A-BC16EF41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F724-8ABC-B40C-F6B9-73620EEC0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4 Thema’s parallel </a:t>
            </a:r>
            <a:r>
              <a:rPr lang="en-US" sz="2400" dirty="0" err="1"/>
              <a:t>bespreken</a:t>
            </a:r>
            <a:endParaRPr lang="en-US" sz="2400" dirty="0"/>
          </a:p>
          <a:p>
            <a:pPr lvl="1"/>
            <a:r>
              <a:rPr lang="en-US" sz="2000" dirty="0"/>
              <a:t>Open </a:t>
            </a:r>
            <a:r>
              <a:rPr lang="en-US" sz="2000" dirty="0" err="1"/>
              <a:t>Leermateriaal</a:t>
            </a:r>
            <a:endParaRPr lang="en-US" sz="2000" dirty="0"/>
          </a:p>
          <a:p>
            <a:pPr lvl="1"/>
            <a:r>
              <a:rPr lang="en-US" sz="2000" dirty="0" err="1"/>
              <a:t>Flexibel</a:t>
            </a:r>
            <a:r>
              <a:rPr lang="en-US" sz="2000" dirty="0"/>
              <a:t> </a:t>
            </a:r>
            <a:r>
              <a:rPr lang="en-US" sz="2000" dirty="0" err="1"/>
              <a:t>onderwijs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Leven Lang </a:t>
            </a:r>
            <a:r>
              <a:rPr lang="en-US" sz="2000" dirty="0" err="1"/>
              <a:t>Ontwikkelen</a:t>
            </a:r>
            <a:endParaRPr lang="en-US" sz="2000" dirty="0"/>
          </a:p>
          <a:p>
            <a:pPr lvl="1"/>
            <a:r>
              <a:rPr lang="en-US" sz="2000" dirty="0"/>
              <a:t>Datasets </a:t>
            </a:r>
            <a:r>
              <a:rPr lang="en-US" sz="2000" dirty="0" err="1"/>
              <a:t>delen</a:t>
            </a:r>
            <a:endParaRPr lang="en-US" sz="2000" dirty="0"/>
          </a:p>
          <a:p>
            <a:pPr lvl="1"/>
            <a:r>
              <a:rPr lang="en-US" sz="2000" dirty="0"/>
              <a:t>AI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Vragen</a:t>
            </a:r>
            <a:endParaRPr lang="en-US" sz="2400" dirty="0"/>
          </a:p>
          <a:p>
            <a:pPr marL="990600" lvl="1" indent="-457200">
              <a:buFont typeface="+mj-lt"/>
              <a:buAutoNum type="arabicPeriod"/>
            </a:pPr>
            <a:r>
              <a:rPr lang="en-US" sz="2000" dirty="0"/>
              <a:t>Wat </a:t>
            </a:r>
            <a:r>
              <a:rPr lang="en-US" sz="2000" dirty="0" err="1"/>
              <a:t>zijn</a:t>
            </a:r>
            <a:r>
              <a:rPr lang="en-US" sz="2000" dirty="0"/>
              <a:t> op </a:t>
            </a:r>
            <a:r>
              <a:rPr lang="en-US" sz="2000" dirty="0" err="1"/>
              <a:t>dit</a:t>
            </a:r>
            <a:r>
              <a:rPr lang="en-US" sz="2000" dirty="0"/>
              <a:t> thema de </a:t>
            </a:r>
            <a:r>
              <a:rPr lang="en-US" sz="2000" b="1" dirty="0" err="1"/>
              <a:t>uitdagingen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kansen</a:t>
            </a:r>
            <a:r>
              <a:rPr lang="en-US" sz="2000" dirty="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 dirty="0"/>
              <a:t>Wat is er op </a:t>
            </a:r>
            <a:r>
              <a:rPr lang="en-US" sz="2000" dirty="0" err="1"/>
              <a:t>dit</a:t>
            </a:r>
            <a:r>
              <a:rPr lang="en-US" sz="2000" dirty="0"/>
              <a:t> thema </a:t>
            </a:r>
            <a:r>
              <a:rPr lang="en-US" sz="2000" dirty="0" err="1"/>
              <a:t>nodig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b="1" dirty="0" err="1"/>
              <a:t>samenwerking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afstemming</a:t>
            </a:r>
            <a:r>
              <a:rPr lang="en-US" sz="2000" dirty="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 dirty="0"/>
              <a:t>Hoe </a:t>
            </a:r>
            <a:r>
              <a:rPr lang="en-US" sz="2000" dirty="0" err="1"/>
              <a:t>kom</a:t>
            </a:r>
            <a:r>
              <a:rPr lang="en-US" sz="2000" dirty="0"/>
              <a:t> je op </a:t>
            </a:r>
            <a:r>
              <a:rPr lang="en-US" sz="2000" dirty="0" err="1"/>
              <a:t>dit</a:t>
            </a:r>
            <a:r>
              <a:rPr lang="en-US" sz="2000" dirty="0"/>
              <a:t> thema tot </a:t>
            </a:r>
            <a:r>
              <a:rPr lang="en-US" sz="2000" b="1" dirty="0" err="1"/>
              <a:t>gezamenlijke</a:t>
            </a:r>
            <a:r>
              <a:rPr lang="en-US" sz="2000" b="1" dirty="0"/>
              <a:t> </a:t>
            </a:r>
            <a:r>
              <a:rPr lang="en-US" sz="2000" b="1" dirty="0" err="1"/>
              <a:t>afspraken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standaarden</a:t>
            </a:r>
            <a:r>
              <a:rPr lang="en-US" sz="2000" dirty="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 dirty="0"/>
              <a:t>Welke </a:t>
            </a:r>
            <a:r>
              <a:rPr lang="en-US" sz="2000" b="1" dirty="0"/>
              <a:t>concrete governance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publiek</a:t>
            </a:r>
            <a:r>
              <a:rPr lang="en-US" sz="2000" dirty="0"/>
              <a:t>-private </a:t>
            </a:r>
            <a:r>
              <a:rPr lang="en-US" sz="2000" dirty="0" err="1"/>
              <a:t>samenwerking</a:t>
            </a:r>
            <a:r>
              <a:rPr lang="en-US" sz="2000" dirty="0"/>
              <a:t> is er </a:t>
            </a:r>
            <a:r>
              <a:rPr lang="en-US" sz="2000" dirty="0" err="1"/>
              <a:t>nodig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952942"/>
      </p:ext>
    </p:extLst>
  </p:cSld>
  <p:clrMapOvr>
    <a:masterClrMapping/>
  </p:clrMapOvr>
</p:sld>
</file>

<file path=ppt/theme/theme1.xml><?xml version="1.0" encoding="utf-8"?>
<a:theme xmlns:a="http://schemas.openxmlformats.org/drawingml/2006/main" name="Edustandaard">
  <a:themeElements>
    <a:clrScheme name="Edustandaard">
      <a:dk1>
        <a:srgbClr val="1C1C22"/>
      </a:dk1>
      <a:lt1>
        <a:srgbClr val="FFFFFF"/>
      </a:lt1>
      <a:dk2>
        <a:srgbClr val="1C1C22"/>
      </a:dk2>
      <a:lt2>
        <a:srgbClr val="FFFFFF"/>
      </a:lt2>
      <a:accent1>
        <a:srgbClr val="0FA67E"/>
      </a:accent1>
      <a:accent2>
        <a:srgbClr val="EDEDE5"/>
      </a:accent2>
      <a:accent3>
        <a:srgbClr val="84B496"/>
      </a:accent3>
      <a:accent4>
        <a:srgbClr val="5C7373"/>
      </a:accent4>
      <a:accent5>
        <a:srgbClr val="4A7A5C"/>
      </a:accent5>
      <a:accent6>
        <a:srgbClr val="ABAA84"/>
      </a:accent6>
      <a:hlink>
        <a:srgbClr val="718E8D"/>
      </a:hlink>
      <a:folHlink>
        <a:srgbClr val="0FA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standaard" id="{5067ECD2-29F3-4E30-8A1A-EA84840A594B}" vid="{70763739-9299-462F-BE8C-44AA4D2D7E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a99b76-c1ba-496d-a4ea-cabdd8ad772e">
      <Terms xmlns="http://schemas.microsoft.com/office/infopath/2007/PartnerControls"/>
    </lcf76f155ced4ddcb4097134ff3c332f>
    <TaxCatchAll xmlns="b4e29972-5c5e-47fe-ad12-00d039a175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62FD89A9D6642B77167C6B5BF1437" ma:contentTypeVersion="17" ma:contentTypeDescription="Een nieuw document maken." ma:contentTypeScope="" ma:versionID="6e01c98577c7a960022b93c46c731029">
  <xsd:schema xmlns:xsd="http://www.w3.org/2001/XMLSchema" xmlns:xs="http://www.w3.org/2001/XMLSchema" xmlns:p="http://schemas.microsoft.com/office/2006/metadata/properties" xmlns:ns2="39a99b76-c1ba-496d-a4ea-cabdd8ad772e" xmlns:ns3="b4e29972-5c5e-47fe-ad12-00d039a17518" targetNamespace="http://schemas.microsoft.com/office/2006/metadata/properties" ma:root="true" ma:fieldsID="660e823ce0bd30c3c82ab285b414e85a" ns2:_="" ns3:_="">
    <xsd:import namespace="39a99b76-c1ba-496d-a4ea-cabdd8ad772e"/>
    <xsd:import namespace="b4e29972-5c5e-47fe-ad12-00d039a175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9b76-c1ba-496d-a4ea-cabdd8ad7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29972-5c5e-47fe-ad12-00d039a175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10be8c-9171-4d64-bd4a-46da42226ece}" ma:internalName="TaxCatchAll" ma:showField="CatchAllData" ma:web="b4e29972-5c5e-47fe-ad12-00d039a17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2CA1D4-4129-4F54-9773-53478E402673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8906e61-f9bc-479e-a024-9d039b785f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7C53227-C4B3-48BD-8863-32E912550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E9605-79A1-43B0-AE75-8493F2E0CD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Breedbeeld</PresentationFormat>
  <Paragraphs>216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</vt:lpstr>
      <vt:lpstr>Edustandaard</vt:lpstr>
      <vt:lpstr>Terugkoppeling 4e architectuurdag voor Standaardisatieraad 11 december 2025</vt:lpstr>
      <vt:lpstr>Deelnemers</vt:lpstr>
      <vt:lpstr>Architectuurdagen Edustandaard</vt:lpstr>
      <vt:lpstr>Vraag en aanbod diensten</vt:lpstr>
      <vt:lpstr>Governance op architectuur en standaarden</vt:lpstr>
      <vt:lpstr>Sectorarchitecturen</vt:lpstr>
      <vt:lpstr>Betrokken partijen</vt:lpstr>
      <vt:lpstr>PowerPoint-presentatie</vt:lpstr>
      <vt:lpstr>Thema’s</vt:lpstr>
      <vt:lpstr>Uitkomsten en vervolgstappen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Sparren met ROSA Beheerteam over: overzicht en inzicht internationale standaardisatie</dc:title>
  <dc:creator>Henk Nijstad</dc:creator>
  <cp:lastModifiedBy>Bas Kruiswijk</cp:lastModifiedBy>
  <cp:revision>2</cp:revision>
  <dcterms:created xsi:type="dcterms:W3CDTF">2023-05-16T06:35:12Z</dcterms:created>
  <dcterms:modified xsi:type="dcterms:W3CDTF">2025-12-10T12:11:45Z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0x01010077E62FD89A9D6642B77167C6B5BF1437</vt:lpwstr>
  </property>
  <property fmtid="{D5CDD505-2E9C-101B-9397-08002B2CF9AE}" pid="4" name="MSIP_Label_95225633-f92c-4cc3-8039-da610ec32b8c_Enabled">
    <vt:lpwstr>true</vt:lpwstr>
  </property>
  <property fmtid="{D5CDD505-2E9C-101B-9397-08002B2CF9AE}" pid="5" name="MSIP_Label_95225633-f92c-4cc3-8039-da610ec32b8c_SetDate">
    <vt:lpwstr>2023-09-05T14:12:12Z</vt:lpwstr>
  </property>
  <property fmtid="{D5CDD505-2E9C-101B-9397-08002B2CF9AE}" pid="6" name="MSIP_Label_95225633-f92c-4cc3-8039-da610ec32b8c_Method">
    <vt:lpwstr>Standard</vt:lpwstr>
  </property>
  <property fmtid="{D5CDD505-2E9C-101B-9397-08002B2CF9AE}" pid="7" name="MSIP_Label_95225633-f92c-4cc3-8039-da610ec32b8c_Name">
    <vt:lpwstr>95225633-f92c-4cc3-8039-da610ec32b8c</vt:lpwstr>
  </property>
  <property fmtid="{D5CDD505-2E9C-101B-9397-08002B2CF9AE}" pid="8" name="MSIP_Label_95225633-f92c-4cc3-8039-da610ec32b8c_SiteId">
    <vt:lpwstr>039901df-31e4-4a23-b00c-1f9800e5961c</vt:lpwstr>
  </property>
  <property fmtid="{D5CDD505-2E9C-101B-9397-08002B2CF9AE}" pid="9" name="MSIP_Label_95225633-f92c-4cc3-8039-da610ec32b8c_ActionId">
    <vt:lpwstr>95af4e86-46a0-48ca-ad98-d05b6fd75acb</vt:lpwstr>
  </property>
  <property fmtid="{D5CDD505-2E9C-101B-9397-08002B2CF9AE}" pid="10" name="MSIP_Label_95225633-f92c-4cc3-8039-da610ec32b8c_ContentBits">
    <vt:lpwstr>0</vt:lpwstr>
  </property>
</Properties>
</file>