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8" r:id="rId3"/>
    <p:sldId id="269" r:id="rId4"/>
    <p:sldId id="270" r:id="rId5"/>
    <p:sldId id="261" r:id="rId6"/>
    <p:sldId id="27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3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550A2-F64E-77FE-7AAD-F079A0B1B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E3B27B-B668-9976-531B-EAD03B6BE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F5A5DC-0CDF-AFC9-CF98-5B3B6538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DE9B07-B219-92B5-8C5D-2D87B193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347BC4-0568-1A45-9153-5FBEDD7B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82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22773-7297-D571-16F0-168AC8F10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6902D45-71C2-7C8A-F02B-ECD73BD06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38AAF1-9824-C876-5949-FC9DA13D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6EBBFA-908A-0419-2D56-4C3778EE7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837A07-1130-2558-A4C7-50B6452E5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929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F30DD6B-5359-32BC-E092-70667303D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141194F-5C59-5BCC-5C4F-C11F31EEB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A647A0-5CDE-D0F0-2BD6-05FC999F4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2EBC68-0309-36DF-1305-3FEC8D8E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90F09C-BED3-771A-47C2-C87097F7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998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988A33-ED23-97F5-FC9B-BACB2FB23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C45E46-4E44-B8DC-8F4E-38C1D523C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7919EB-CC6C-5C60-121E-9726CB359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5D1549-CF94-D339-664C-FDA5B2E3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F2FEEB-B697-6B8A-4EBB-5BB5FADB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534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C4819-D58F-EDE7-CBC5-E94624B1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0B337D-E16E-6A1C-FD18-426835DD3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FD8A66-A431-7FFA-29E4-352A7383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A20B1F-4B3C-37AD-AC35-6B689D3F3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59B8F9-33FF-778F-C600-C0AE63E26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05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4FA272-8C6F-ED66-126B-FF2289519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2740C7-C687-3C9B-2567-83E3D71A4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ACC3CD-9420-E240-A2F7-2E9A9DE7F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EB6245-A70E-E100-7B61-E105AF42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BCF7F86-42B0-0427-E740-CA5C974B3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F68EB9-C0DB-2491-BC45-CC05D109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503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AD5F57-D1FB-B1B4-03C5-5485DFC82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012E77-45EB-F8EC-EBE6-D47CA73B5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A394CFC-6D28-BD4B-236A-C7C9DA653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54FEAC7-5B21-80DB-745D-A85DB0C78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483926B-C379-963B-A418-60B2DDBBF2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50DBD7-3DE4-60CA-9342-5AD0BF62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B07BF44-8222-3107-BF00-CC06C111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9A19F5A-75F3-D73E-1CAA-3AD74AF7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464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5BD3E-0325-1BC5-F413-6ADFF58D2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0C8998-FC41-F646-B908-D1974874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263A6A5-C8D2-9D7E-5AEE-A6B57A3F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C9A0090-9DAD-2D7D-3159-84B837C5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488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2A80098-B833-C20A-0A8B-2AE1E705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903FCB5-9AE9-F017-AE8E-237D93564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054D54-3963-1800-C0A1-5B1E22D9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489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A709C-B34B-5EF1-1C54-179C79D33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26880A-6EC6-07CD-58FF-599524E12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189BD48-C4ED-B2F3-D8C5-6DF43B548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7F85B74-90A4-8DE5-D56D-7FE45652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BF7F4C7-944F-0A11-6164-DB7D99D87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959AC1E-B735-2DB8-6D53-EBCABB2C7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25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0AC7C5-4D83-1043-8021-7B2E8AE2F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1B01EFE-6456-3466-1DF8-68479654A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CEAB353-73C8-40EA-DD57-898A4A499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8BE135F-23E6-764D-D698-BC9E4A495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9ECA2DE-0A41-08FB-D13A-D8684571C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715FD7-5FB9-24E2-5861-3468D597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87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F148FE6-4A91-D767-FE1E-2DB2AAA35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6ED000-29A4-ADDC-C9D1-5EDB57867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7741BF-4757-8B31-235E-516308B90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F9777D-C540-40DA-ADCD-E379878C023E}" type="datetimeFigureOut">
              <a:rPr lang="nl-NL" smtClean="0"/>
              <a:t>25-2-2025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2DB843-0D08-22EA-DEB8-249163695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33F666-0936-704B-5F52-1759056EE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62611D-974F-40AD-AB53-4A52BC4B1FF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219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C9AA9EF-294F-6ED5-116C-CFA413968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Startpunt gesprek DUO-OKE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6D6BE23-7A9F-3143-58D0-582839D0A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Minstens dezelfde toestemmingsfunctionaliteit als </a:t>
            </a:r>
            <a:r>
              <a:rPr lang="nl-NL" dirty="0" err="1"/>
              <a:t>Edukoppeling</a:t>
            </a:r>
            <a:r>
              <a:rPr lang="nl-NL" dirty="0"/>
              <a:t>-WUS en –REST</a:t>
            </a:r>
          </a:p>
          <a:p>
            <a:r>
              <a:rPr lang="nl-NL" dirty="0"/>
              <a:t>Gebaseerd op NL-GOV en ‘standaard’ </a:t>
            </a:r>
            <a:r>
              <a:rPr lang="nl-NL" dirty="0" err="1"/>
              <a:t>frameworks</a:t>
            </a:r>
            <a:endParaRPr lang="nl-NL" dirty="0"/>
          </a:p>
          <a:p>
            <a:r>
              <a:rPr lang="nl-NL" dirty="0"/>
              <a:t>De wens vanuit </a:t>
            </a:r>
            <a:r>
              <a:rPr lang="nl-NL" dirty="0" err="1"/>
              <a:t>Edustandaard</a:t>
            </a:r>
            <a:r>
              <a:rPr lang="nl-NL" dirty="0"/>
              <a:t> om te werken aan een </a:t>
            </a:r>
            <a:r>
              <a:rPr lang="nl-NL" dirty="0" err="1"/>
              <a:t>onderwijsbrede</a:t>
            </a:r>
            <a:r>
              <a:rPr lang="nl-NL" dirty="0"/>
              <a:t> oplossing. </a:t>
            </a:r>
          </a:p>
          <a:p>
            <a:r>
              <a:rPr lang="nl-NL" dirty="0"/>
              <a:t>Een oplossing die ook goed is voor EDU-V </a:t>
            </a:r>
          </a:p>
          <a:p>
            <a:r>
              <a:rPr lang="nl-NL" dirty="0"/>
              <a:t>Convergentie met GDI/Forum Standaardisatie/ </a:t>
            </a:r>
            <a:r>
              <a:rPr lang="nl-NL" dirty="0" err="1"/>
              <a:t>Digikoppeling</a:t>
            </a:r>
            <a:r>
              <a:rPr lang="nl-NL" dirty="0"/>
              <a:t>/FSC.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815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: afgeronde hoeken 10" descr="an">
            <a:extLst>
              <a:ext uri="{FF2B5EF4-FFF2-40B4-BE49-F238E27FC236}">
                <a16:creationId xmlns:a16="http://schemas.microsoft.com/office/drawing/2014/main" id="{C2B0EDC2-A299-D181-D61D-E9352B402FC7}"/>
              </a:ext>
            </a:extLst>
          </p:cNvPr>
          <p:cNvSpPr/>
          <p:nvPr/>
        </p:nvSpPr>
        <p:spPr>
          <a:xfrm>
            <a:off x="2752725" y="2728269"/>
            <a:ext cx="2505590" cy="1820562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/>
              <a:t>Onderwijsaanbieder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562A0EF-D14D-1C00-7D1F-EC0D6532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1a. Ketensamenwerking (simpel voorbeeld)</a:t>
            </a: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D1462893-0D57-5BD2-FD5E-18578809C80F}"/>
              </a:ext>
            </a:extLst>
          </p:cNvPr>
          <p:cNvSpPr/>
          <p:nvPr/>
        </p:nvSpPr>
        <p:spPr>
          <a:xfrm>
            <a:off x="3057525" y="3219450"/>
            <a:ext cx="1924050" cy="10953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LAS/SIS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3501DC7D-22E4-1A3F-BC64-1B24253D3F22}"/>
              </a:ext>
            </a:extLst>
          </p:cNvPr>
          <p:cNvSpPr/>
          <p:nvPr/>
        </p:nvSpPr>
        <p:spPr>
          <a:xfrm>
            <a:off x="6943725" y="3181350"/>
            <a:ext cx="1924050" cy="10953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DUO</a:t>
            </a:r>
          </a:p>
        </p:txBody>
      </p: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834607B7-61A4-F00E-C6E3-4610B6A3541F}"/>
              </a:ext>
            </a:extLst>
          </p:cNvPr>
          <p:cNvCxnSpPr>
            <a:cxnSpLocks/>
          </p:cNvCxnSpPr>
          <p:nvPr/>
        </p:nvCxnSpPr>
        <p:spPr>
          <a:xfrm>
            <a:off x="4981575" y="3436208"/>
            <a:ext cx="196215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AB13BF76-0948-A45A-82AD-F955969402F6}"/>
              </a:ext>
            </a:extLst>
          </p:cNvPr>
          <p:cNvCxnSpPr>
            <a:cxnSpLocks/>
          </p:cNvCxnSpPr>
          <p:nvPr/>
        </p:nvCxnSpPr>
        <p:spPr>
          <a:xfrm flipH="1">
            <a:off x="4981575" y="4012857"/>
            <a:ext cx="196215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AA7E2B15-6582-0A3B-E0DF-0198157F0B1F}"/>
              </a:ext>
            </a:extLst>
          </p:cNvPr>
          <p:cNvSpPr txBox="1"/>
          <p:nvPr/>
        </p:nvSpPr>
        <p:spPr>
          <a:xfrm>
            <a:off x="5486400" y="3095625"/>
            <a:ext cx="145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kandidaten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D87BA98B-F64F-3873-4DE7-AC165360297C}"/>
              </a:ext>
            </a:extLst>
          </p:cNvPr>
          <p:cNvSpPr txBox="1"/>
          <p:nvPr/>
        </p:nvSpPr>
        <p:spPr>
          <a:xfrm>
            <a:off x="5496955" y="4011051"/>
            <a:ext cx="145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resultaten</a:t>
            </a:r>
          </a:p>
        </p:txBody>
      </p:sp>
    </p:spTree>
    <p:extLst>
      <p:ext uri="{BB962C8B-B14F-4D97-AF65-F5344CB8AC3E}">
        <p14:creationId xmlns:p14="http://schemas.microsoft.com/office/powerpoint/2010/main" val="4059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3D129-DC3D-3BF8-1E06-F54BAEEAF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1b. Grants afspreken, voorbeeld: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F519D59C-DBFF-A4EA-75B1-D1E6E5AB2C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977254"/>
              </p:ext>
            </p:extLst>
          </p:nvPr>
        </p:nvGraphicFramePr>
        <p:xfrm>
          <a:off x="1703461" y="2064816"/>
          <a:ext cx="8804127" cy="3738955"/>
        </p:xfrm>
        <a:graphic>
          <a:graphicData uri="http://schemas.openxmlformats.org/drawingml/2006/table">
            <a:tbl>
              <a:tblPr firstRow="1" firstCol="1" bandRow="1"/>
              <a:tblGrid>
                <a:gridCol w="2726717">
                  <a:extLst>
                    <a:ext uri="{9D8B030D-6E8A-4147-A177-3AD203B41FA5}">
                      <a16:colId xmlns:a16="http://schemas.microsoft.com/office/drawing/2014/main" val="2743859569"/>
                    </a:ext>
                  </a:extLst>
                </a:gridCol>
                <a:gridCol w="2871521">
                  <a:extLst>
                    <a:ext uri="{9D8B030D-6E8A-4147-A177-3AD203B41FA5}">
                      <a16:colId xmlns:a16="http://schemas.microsoft.com/office/drawing/2014/main" val="946141891"/>
                    </a:ext>
                  </a:extLst>
                </a:gridCol>
                <a:gridCol w="3205889">
                  <a:extLst>
                    <a:ext uri="{9D8B030D-6E8A-4147-A177-3AD203B41FA5}">
                      <a16:colId xmlns:a16="http://schemas.microsoft.com/office/drawing/2014/main" val="2462780973"/>
                    </a:ext>
                  </a:extLst>
                </a:gridCol>
              </a:tblGrid>
              <a:tr h="38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b="1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Veld 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kandidaten-&gt;DUO</a:t>
                      </a:r>
                      <a:endParaRPr lang="nl-NL" sz="16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b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resultaten-&gt;school</a:t>
                      </a:r>
                      <a:endParaRPr lang="nl-NL" sz="16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495189"/>
                  </a:ext>
                </a:extLst>
              </a:tr>
              <a:tr h="38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scope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UUID 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UUID 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203147"/>
                  </a:ext>
                </a:extLst>
              </a:tr>
              <a:tr h="38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consumer.peer_id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 van Magister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 van DUO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315794"/>
                  </a:ext>
                </a:extLst>
              </a:tr>
              <a:tr h="782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consumer.delegator.peer_id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 van Thorbecke SG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9511770"/>
                  </a:ext>
                </a:extLst>
              </a:tr>
              <a:tr h="782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provider.URL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duo.nl/aanlevering_kandidaat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magister.nl/</a:t>
                      </a: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aanlevering_resultaat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707670"/>
                  </a:ext>
                </a:extLst>
              </a:tr>
              <a:tr h="38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provider.peer_id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 van DUO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van Magister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7861966"/>
                  </a:ext>
                </a:extLst>
              </a:tr>
              <a:tr h="25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provider.delegator.peer_id</a:t>
                      </a:r>
                      <a:endParaRPr lang="nl-NL" sz="16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6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r>
                        <a:rPr lang="nl-NL" sz="16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van Thorbecke SG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422102"/>
                  </a:ext>
                </a:extLst>
              </a:tr>
              <a:tr h="3813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2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2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12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6123373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8AD24C5D-9D3B-8203-26AA-DFA098A7B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1475" y="2990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15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600C9-23A7-1CE8-A012-308C61D3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2.  Aanvraag token (uit Open API </a:t>
            </a:r>
            <a:r>
              <a:rPr lang="nl-NL" dirty="0" err="1"/>
              <a:t>spec</a:t>
            </a:r>
            <a:r>
              <a:rPr lang="nl-NL" dirty="0"/>
              <a:t> FSC)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DF56CD2-C67F-B31F-964C-8A8EF597F1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759" y="1401334"/>
            <a:ext cx="11416856" cy="4055331"/>
          </a:xfrm>
          <a:prstGeom prst="rect">
            <a:avLst/>
          </a:prstGeom>
        </p:spPr>
      </p:pic>
      <p:sp>
        <p:nvSpPr>
          <p:cNvPr id="5" name="Ovaal 4">
            <a:extLst>
              <a:ext uri="{FF2B5EF4-FFF2-40B4-BE49-F238E27FC236}">
                <a16:creationId xmlns:a16="http://schemas.microsoft.com/office/drawing/2014/main" id="{4AF045DC-3BB8-0EF0-4B37-B328EB8D5678}"/>
              </a:ext>
            </a:extLst>
          </p:cNvPr>
          <p:cNvSpPr/>
          <p:nvPr/>
        </p:nvSpPr>
        <p:spPr>
          <a:xfrm>
            <a:off x="5924550" y="3657600"/>
            <a:ext cx="1609725" cy="2667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>
            <a:extLst>
              <a:ext uri="{FF2B5EF4-FFF2-40B4-BE49-F238E27FC236}">
                <a16:creationId xmlns:a16="http://schemas.microsoft.com/office/drawing/2014/main" id="{4A9519CF-1B33-01E2-2489-65B5D62F4899}"/>
              </a:ext>
            </a:extLst>
          </p:cNvPr>
          <p:cNvSpPr/>
          <p:nvPr/>
        </p:nvSpPr>
        <p:spPr>
          <a:xfrm>
            <a:off x="5562600" y="2056820"/>
            <a:ext cx="1609725" cy="2667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Gedachtewolkje: wolk 6">
            <a:extLst>
              <a:ext uri="{FF2B5EF4-FFF2-40B4-BE49-F238E27FC236}">
                <a16:creationId xmlns:a16="http://schemas.microsoft.com/office/drawing/2014/main" id="{FF57A795-E43B-50F7-D812-3331B6CC6FE6}"/>
              </a:ext>
            </a:extLst>
          </p:cNvPr>
          <p:cNvSpPr/>
          <p:nvPr/>
        </p:nvSpPr>
        <p:spPr>
          <a:xfrm>
            <a:off x="8629650" y="1598460"/>
            <a:ext cx="3124200" cy="686380"/>
          </a:xfrm>
          <a:prstGeom prst="cloudCallout">
            <a:avLst>
              <a:gd name="adj1" fmla="val -104692"/>
              <a:gd name="adj2" fmla="val 555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/>
              <a:t>Gesigned</a:t>
            </a:r>
            <a:r>
              <a:rPr lang="nl-NL" dirty="0"/>
              <a:t> PK-JWT</a:t>
            </a:r>
          </a:p>
        </p:txBody>
      </p:sp>
      <p:sp>
        <p:nvSpPr>
          <p:cNvPr id="8" name="Gedachtewolkje: wolk 7">
            <a:extLst>
              <a:ext uri="{FF2B5EF4-FFF2-40B4-BE49-F238E27FC236}">
                <a16:creationId xmlns:a16="http://schemas.microsoft.com/office/drawing/2014/main" id="{2DA39002-00BA-3C6F-D1D5-9405BD1D2AD6}"/>
              </a:ext>
            </a:extLst>
          </p:cNvPr>
          <p:cNvSpPr/>
          <p:nvPr/>
        </p:nvSpPr>
        <p:spPr>
          <a:xfrm>
            <a:off x="8658225" y="2383707"/>
            <a:ext cx="3124200" cy="686380"/>
          </a:xfrm>
          <a:prstGeom prst="cloudCallout">
            <a:avLst>
              <a:gd name="adj1" fmla="val -106826"/>
              <a:gd name="adj2" fmla="val 13188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UUID </a:t>
            </a:r>
            <a:r>
              <a:rPr lang="nl-NL" dirty="0" err="1"/>
              <a:t>vd</a:t>
            </a:r>
            <a:r>
              <a:rPr lang="nl-NL" dirty="0"/>
              <a:t> Grant</a:t>
            </a:r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5D50D187-543A-AFBB-9818-8E3EFC89BE14}"/>
              </a:ext>
            </a:extLst>
          </p:cNvPr>
          <p:cNvSpPr/>
          <p:nvPr/>
        </p:nvSpPr>
        <p:spPr>
          <a:xfrm>
            <a:off x="3419475" y="4429125"/>
            <a:ext cx="1609725" cy="2667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Gedachtewolkje: wolk 9">
            <a:extLst>
              <a:ext uri="{FF2B5EF4-FFF2-40B4-BE49-F238E27FC236}">
                <a16:creationId xmlns:a16="http://schemas.microsoft.com/office/drawing/2014/main" id="{F635D3F9-9429-29FB-EDE1-02749FF56CA7}"/>
              </a:ext>
            </a:extLst>
          </p:cNvPr>
          <p:cNvSpPr/>
          <p:nvPr/>
        </p:nvSpPr>
        <p:spPr>
          <a:xfrm>
            <a:off x="8734425" y="4445304"/>
            <a:ext cx="3124200" cy="686380"/>
          </a:xfrm>
          <a:prstGeom prst="cloudCallout">
            <a:avLst>
              <a:gd name="adj1" fmla="val -167802"/>
              <a:gd name="adj2" fmla="val -388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Per tenant</a:t>
            </a:r>
          </a:p>
        </p:txBody>
      </p:sp>
    </p:spTree>
    <p:extLst>
      <p:ext uri="{BB962C8B-B14F-4D97-AF65-F5344CB8AC3E}">
        <p14:creationId xmlns:p14="http://schemas.microsoft.com/office/powerpoint/2010/main" val="42731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EB1B2-2021-1A06-C2F3-7C6EB0C8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851" y="-332966"/>
            <a:ext cx="10515600" cy="1325563"/>
          </a:xfrm>
        </p:spPr>
        <p:txBody>
          <a:bodyPr/>
          <a:lstStyle/>
          <a:p>
            <a:r>
              <a:rPr lang="nl-NL" dirty="0"/>
              <a:t>3. Access Token voor aanvraag resource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4016642-1A59-9F54-1146-10C6B44F6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084417"/>
              </p:ext>
            </p:extLst>
          </p:nvPr>
        </p:nvGraphicFramePr>
        <p:xfrm>
          <a:off x="1241916" y="814206"/>
          <a:ext cx="10515600" cy="60437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7577">
                  <a:extLst>
                    <a:ext uri="{9D8B030D-6E8A-4147-A177-3AD203B41FA5}">
                      <a16:colId xmlns:a16="http://schemas.microsoft.com/office/drawing/2014/main" val="2705283989"/>
                    </a:ext>
                  </a:extLst>
                </a:gridCol>
                <a:gridCol w="4049504">
                  <a:extLst>
                    <a:ext uri="{9D8B030D-6E8A-4147-A177-3AD203B41FA5}">
                      <a16:colId xmlns:a16="http://schemas.microsoft.com/office/drawing/2014/main" val="3559001925"/>
                    </a:ext>
                  </a:extLst>
                </a:gridCol>
                <a:gridCol w="1165701">
                  <a:extLst>
                    <a:ext uri="{9D8B030D-6E8A-4147-A177-3AD203B41FA5}">
                      <a16:colId xmlns:a16="http://schemas.microsoft.com/office/drawing/2014/main" val="310051261"/>
                    </a:ext>
                  </a:extLst>
                </a:gridCol>
                <a:gridCol w="3642818">
                  <a:extLst>
                    <a:ext uri="{9D8B030D-6E8A-4147-A177-3AD203B41FA5}">
                      <a16:colId xmlns:a16="http://schemas.microsoft.com/office/drawing/2014/main" val="206170616"/>
                    </a:ext>
                  </a:extLst>
                </a:gridCol>
              </a:tblGrid>
              <a:tr h="176154"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b="1" u="none" strike="noStrike">
                          <a:effectLst/>
                        </a:rPr>
                        <a:t>Attribute</a:t>
                      </a:r>
                      <a:endParaRPr lang="nl-NL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b="1" u="none" strike="noStrike">
                          <a:effectLst/>
                        </a:rPr>
                        <a:t>Meaning</a:t>
                      </a:r>
                      <a:endParaRPr lang="nl-NL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b="1" u="none" strike="noStrike">
                          <a:effectLst/>
                        </a:rPr>
                        <a:t>Zijde</a:t>
                      </a:r>
                      <a:endParaRPr lang="nl-NL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b="1" u="none" strike="noStrike" dirty="0">
                          <a:effectLst/>
                        </a:rPr>
                        <a:t>Toelichting</a:t>
                      </a:r>
                      <a:endParaRPr lang="nl-NL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2482886081"/>
                  </a:ext>
                </a:extLst>
              </a:tr>
              <a:tr h="8580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 err="1">
                          <a:effectLst/>
                        </a:rPr>
                        <a:t>Iss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The ID of the Peer who issued the token. I.e. the Peer who is offering the Service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>
                          <a:effectLst/>
                        </a:rPr>
                        <a:t>Server</a:t>
                      </a:r>
                      <a:endParaRPr lang="nl-NL" sz="2000" b="1" i="0" u="none" strike="noStrike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provider.peer_id</a:t>
                      </a:r>
                      <a:endParaRPr lang="nl-NL" sz="20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2292166593"/>
                  </a:ext>
                </a:extLst>
              </a:tr>
              <a:tr h="678446"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 err="1">
                          <a:effectLst/>
                        </a:rPr>
                        <a:t>Azp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The client ID of </a:t>
                      </a:r>
                      <a:r>
                        <a:rPr lang="nl-NL" sz="2000" u="none" strike="noStrike" dirty="0" err="1">
                          <a:effectLst/>
                        </a:rPr>
                        <a:t>the</a:t>
                      </a:r>
                      <a:r>
                        <a:rPr lang="nl-NL" sz="2000" u="none" strike="noStrike" dirty="0">
                          <a:effectLst/>
                        </a:rPr>
                        <a:t> client tot </a:t>
                      </a:r>
                      <a:r>
                        <a:rPr lang="nl-NL" sz="2000" u="none" strike="noStrike" dirty="0" err="1">
                          <a:effectLst/>
                        </a:rPr>
                        <a:t>whom</a:t>
                      </a:r>
                      <a:r>
                        <a:rPr lang="nl-NL" sz="2000" u="none" strike="noStrike" dirty="0">
                          <a:effectLst/>
                        </a:rPr>
                        <a:t> </a:t>
                      </a:r>
                      <a:r>
                        <a:rPr lang="nl-NL" sz="2000" u="none" strike="noStrike" dirty="0" err="1">
                          <a:effectLst/>
                        </a:rPr>
                        <a:t>this</a:t>
                      </a:r>
                      <a:r>
                        <a:rPr lang="nl-NL" sz="2000" u="none" strike="noStrike" dirty="0">
                          <a:effectLst/>
                        </a:rPr>
                        <a:t> token was </a:t>
                      </a:r>
                      <a:r>
                        <a:rPr lang="nl-NL" sz="2000" u="none" strike="noStrike" dirty="0" err="1">
                          <a:effectLst/>
                        </a:rPr>
                        <a:t>issued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Client</a:t>
                      </a:r>
                      <a:endParaRPr lang="nl-NL" sz="2000" b="1" i="0" u="none" strike="noStrike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Nieuw in NL-GOV</a:t>
                      </a:r>
                      <a:endParaRPr lang="nl-NL" sz="2000" b="1" i="0" u="none" strike="noStrike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1962935202"/>
                  </a:ext>
                </a:extLst>
              </a:tr>
              <a:tr h="1761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Exp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Expiration time 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3876576569"/>
                  </a:ext>
                </a:extLst>
              </a:tr>
              <a:tr h="517099"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 err="1">
                          <a:effectLst/>
                        </a:rPr>
                        <a:t>Jti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>
                          <a:effectLst/>
                        </a:rPr>
                        <a:t>Unique JWT token id with at least 128 bits of entropy.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>
                          <a:effectLst/>
                        </a:rPr>
                        <a:t> 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 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4148116700"/>
                  </a:ext>
                </a:extLst>
              </a:tr>
              <a:tr h="8580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Aud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The URI is a URL that MUST contain the scheme and port number used by the Inway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Server</a:t>
                      </a:r>
                      <a:endParaRPr lang="nl-NL" sz="2000" b="1" i="0" u="none" strike="noStrike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 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1968963419"/>
                  </a:ext>
                </a:extLst>
              </a:tr>
              <a:tr h="687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Sub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This should be the ID of the Peer for whom the token is intended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>
                          <a:effectLst/>
                        </a:rPr>
                        <a:t>Client</a:t>
                      </a:r>
                      <a:endParaRPr lang="nl-NL" sz="2000" b="1" i="0" u="none" strike="noStrike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consumer.delegator.peer_id</a:t>
                      </a:r>
                      <a:endParaRPr lang="nl-NL" sz="20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22033403"/>
                  </a:ext>
                </a:extLst>
              </a:tr>
              <a:tr h="687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Act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The ID of the Peer connecting to the Service on behalf of another Peer.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>
                          <a:effectLst/>
                        </a:rPr>
                        <a:t>Client</a:t>
                      </a:r>
                      <a:endParaRPr lang="nl-NL" sz="2000" b="1" i="0" u="none" strike="noStrike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consumer.peer_id</a:t>
                      </a:r>
                      <a:endParaRPr lang="nl-NL" sz="20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3658016696"/>
                  </a:ext>
                </a:extLst>
              </a:tr>
              <a:tr h="8580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Pdi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>
                          <a:effectLst/>
                        </a:rPr>
                        <a:t>The ID of the Peer delegating the publication of the Service to another Peer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2000" u="none" strike="noStrike" dirty="0">
                          <a:effectLst/>
                        </a:rPr>
                        <a:t>Server</a:t>
                      </a:r>
                      <a:endParaRPr lang="nl-NL" sz="2000" b="1" i="0" u="none" strike="noStrike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nl-NL" sz="2000" dirty="0" err="1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provider.delegator.peer_id</a:t>
                      </a:r>
                      <a:endParaRPr lang="nl-NL" sz="20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634" marR="4634" marT="4634" marB="0" anchor="ctr"/>
                </a:tc>
                <a:extLst>
                  <a:ext uri="{0D108BD9-81ED-4DB2-BD59-A6C34878D82A}">
                    <a16:rowId xmlns:a16="http://schemas.microsoft.com/office/drawing/2014/main" val="9013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26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0F9FA-1C7D-E19D-5B02-000F26F61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Vraag aan de werkgroep </a:t>
            </a:r>
            <a:r>
              <a:rPr lang="nl-NL" dirty="0" err="1"/>
              <a:t>Edukoppeling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E0DD5-30AC-9D3B-A7F0-E806B241E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Is de werkgroep het er mee eens dat dit resultaat van OKE-Facet voldoende basis is om dit uit verder uit te werken in een formeel </a:t>
            </a:r>
            <a:r>
              <a:rPr lang="nl-NL" dirty="0" err="1"/>
              <a:t>Edukoppeling</a:t>
            </a:r>
            <a:r>
              <a:rPr lang="nl-NL" dirty="0"/>
              <a:t> product om bouwactiviteiten voor OKE en Facet te beginnen?</a:t>
            </a:r>
          </a:p>
        </p:txBody>
      </p:sp>
    </p:spTree>
    <p:extLst>
      <p:ext uri="{BB962C8B-B14F-4D97-AF65-F5344CB8AC3E}">
        <p14:creationId xmlns:p14="http://schemas.microsoft.com/office/powerpoint/2010/main" val="13152668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4F36B0F7D372479B0B1C5E328E4DFF" ma:contentTypeVersion="15" ma:contentTypeDescription="Create a new document." ma:contentTypeScope="" ma:versionID="e02fc11e0b86b0b7e57d5ede53ea2e34">
  <xsd:schema xmlns:xsd="http://www.w3.org/2001/XMLSchema" xmlns:xs="http://www.w3.org/2001/XMLSchema" xmlns:p="http://schemas.microsoft.com/office/2006/metadata/properties" xmlns:ns2="e3700816-122c-425f-abb4-255d666cfced" xmlns:ns3="69bf3ee6-cc35-4e01-a7c8-77fe06e63b07" targetNamespace="http://schemas.microsoft.com/office/2006/metadata/properties" ma:root="true" ma:fieldsID="a274195ad3a02977ffddcde0def98024" ns2:_="" ns3:_="">
    <xsd:import namespace="e3700816-122c-425f-abb4-255d666cfced"/>
    <xsd:import namespace="69bf3ee6-cc35-4e01-a7c8-77fe06e63b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00816-122c-425f-abb4-255d666cf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4" nillable="true" ma:displayName="Afmeldingsstatus" ma:internalName="Afmeldingsstatus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99ab15d-996d-49bb-af37-1ae2e5a914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bf3ee6-cc35-4e01-a7c8-77fe06e63b0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d765df5-ceac-4239-9a90-8108b4339241}" ma:internalName="TaxCatchAll" ma:showField="CatchAllData" ma:web="69bf3ee6-cc35-4e01-a7c8-77fe06e63b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bf3ee6-cc35-4e01-a7c8-77fe06e63b07" xsi:nil="true"/>
    <_Flow_SignoffStatus xmlns="e3700816-122c-425f-abb4-255d666cfced" xsi:nil="true"/>
    <lcf76f155ced4ddcb4097134ff3c332f xmlns="e3700816-122c-425f-abb4-255d666cfce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B3F8B9-E335-48EB-8204-7BD75228FEBD}"/>
</file>

<file path=customXml/itemProps2.xml><?xml version="1.0" encoding="utf-8"?>
<ds:datastoreItem xmlns:ds="http://schemas.openxmlformats.org/officeDocument/2006/customXml" ds:itemID="{0DE3A33B-B613-49C1-9FF6-37AEE4DA7FA5}"/>
</file>

<file path=customXml/itemProps3.xml><?xml version="1.0" encoding="utf-8"?>
<ds:datastoreItem xmlns:ds="http://schemas.openxmlformats.org/officeDocument/2006/customXml" ds:itemID="{BAC5E8F9-9D72-421A-8DBF-E4BB4ABE221D}"/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373</Words>
  <Application>Microsoft Office PowerPoint</Application>
  <PresentationFormat>Breedbeeld</PresentationFormat>
  <Paragraphs>81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Kantoorthema</vt:lpstr>
      <vt:lpstr>Startpunt gesprek DUO-OKE</vt:lpstr>
      <vt:lpstr>1a. Ketensamenwerking (simpel voorbeeld)</vt:lpstr>
      <vt:lpstr>1b. Grants afspreken, voorbeeld:</vt:lpstr>
      <vt:lpstr>2.  Aanvraag token (uit Open API spec FSC)</vt:lpstr>
      <vt:lpstr>3. Access Token voor aanvraag resource</vt:lpstr>
      <vt:lpstr>Vraag aan de werkgroep Edukoppeling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2-4 ketenpartners (peers)</dc:title>
  <dc:creator>Gerald Groot Roessink</dc:creator>
  <cp:lastModifiedBy>Groot Roessink, Gerald</cp:lastModifiedBy>
  <cp:revision>12</cp:revision>
  <dcterms:created xsi:type="dcterms:W3CDTF">2025-01-14T18:42:44Z</dcterms:created>
  <dcterms:modified xsi:type="dcterms:W3CDTF">2025-02-26T07:23:31Z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0x010100AF4F36B0F7D372479B0B1C5E328E4DFF</vt:lpwstr>
  </property>
</Properties>
</file>