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92_4A128BCF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03" r:id="rId6"/>
    <p:sldId id="657" r:id="rId7"/>
    <p:sldId id="304" r:id="rId8"/>
    <p:sldId id="305" r:id="rId9"/>
    <p:sldId id="306" r:id="rId10"/>
    <p:sldId id="307" r:id="rId11"/>
    <p:sldId id="309" r:id="rId12"/>
    <p:sldId id="310" r:id="rId13"/>
    <p:sldId id="308" r:id="rId14"/>
    <p:sldId id="312" r:id="rId15"/>
    <p:sldId id="311" r:id="rId16"/>
    <p:sldId id="658" r:id="rId17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/TSS28oqShFmIH7uNFo13F2796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009307-B74F-1912-AF78-F130A221EE8A}" name="Maarten de Niet" initials="Md" userId="S::M.deNiet@kennisnet.nl::d627f66d-645f-43bc-a197-611438bcbe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co de Bo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0AE78E-2863-4963-9286-5291213CC23F}">
  <a:tblStyle styleId="{060AE78E-2863-4963-9286-5291213CC2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4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Dommisse" userId="c37fd6d2-ed16-4115-bd6e-68ba570e5f59" providerId="ADAL" clId="{0E9A36CF-2AAB-43FD-B61C-AA2E44F9F467}"/>
    <pc:docChg chg="undo custSel addSld modSld">
      <pc:chgData name="Brian Dommisse" userId="c37fd6d2-ed16-4115-bd6e-68ba570e5f59" providerId="ADAL" clId="{0E9A36CF-2AAB-43FD-B61C-AA2E44F9F467}" dt="2025-05-29T08:35:02.787" v="572" actId="14100"/>
      <pc:docMkLst>
        <pc:docMk/>
      </pc:docMkLst>
      <pc:sldChg chg="addSp modSp mod">
        <pc:chgData name="Brian Dommisse" userId="c37fd6d2-ed16-4115-bd6e-68ba570e5f59" providerId="ADAL" clId="{0E9A36CF-2AAB-43FD-B61C-AA2E44F9F467}" dt="2025-05-29T08:04:59.895" v="10" actId="20577"/>
        <pc:sldMkLst>
          <pc:docMk/>
          <pc:sldMk cId="4142476393" sldId="307"/>
        </pc:sldMkLst>
        <pc:spChg chg="add mod">
          <ac:chgData name="Brian Dommisse" userId="c37fd6d2-ed16-4115-bd6e-68ba570e5f59" providerId="ADAL" clId="{0E9A36CF-2AAB-43FD-B61C-AA2E44F9F467}" dt="2025-05-29T08:04:59.895" v="10" actId="20577"/>
          <ac:spMkLst>
            <pc:docMk/>
            <pc:sldMk cId="4142476393" sldId="307"/>
            <ac:spMk id="5" creationId="{0161D84D-C646-3654-671D-7B390F8B6C15}"/>
          </ac:spMkLst>
        </pc:spChg>
      </pc:sldChg>
      <pc:sldChg chg="modSp mod">
        <pc:chgData name="Brian Dommisse" userId="c37fd6d2-ed16-4115-bd6e-68ba570e5f59" providerId="ADAL" clId="{0E9A36CF-2AAB-43FD-B61C-AA2E44F9F467}" dt="2025-05-29T08:08:55.280" v="270" actId="20577"/>
        <pc:sldMkLst>
          <pc:docMk/>
          <pc:sldMk cId="1433755593" sldId="308"/>
        </pc:sldMkLst>
        <pc:spChg chg="mod">
          <ac:chgData name="Brian Dommisse" userId="c37fd6d2-ed16-4115-bd6e-68ba570e5f59" providerId="ADAL" clId="{0E9A36CF-2AAB-43FD-B61C-AA2E44F9F467}" dt="2025-05-29T08:08:55.280" v="270" actId="20577"/>
          <ac:spMkLst>
            <pc:docMk/>
            <pc:sldMk cId="1433755593" sldId="308"/>
            <ac:spMk id="3" creationId="{17EAD371-32EB-45FA-E3CF-2E26A534A6BF}"/>
          </ac:spMkLst>
        </pc:spChg>
      </pc:sldChg>
      <pc:sldChg chg="modSp mod">
        <pc:chgData name="Brian Dommisse" userId="c37fd6d2-ed16-4115-bd6e-68ba570e5f59" providerId="ADAL" clId="{0E9A36CF-2AAB-43FD-B61C-AA2E44F9F467}" dt="2025-05-29T08:05:29.401" v="17" actId="6549"/>
        <pc:sldMkLst>
          <pc:docMk/>
          <pc:sldMk cId="3591171657" sldId="309"/>
        </pc:sldMkLst>
        <pc:spChg chg="mod">
          <ac:chgData name="Brian Dommisse" userId="c37fd6d2-ed16-4115-bd6e-68ba570e5f59" providerId="ADAL" clId="{0E9A36CF-2AAB-43FD-B61C-AA2E44F9F467}" dt="2025-05-29T08:05:29.401" v="17" actId="6549"/>
          <ac:spMkLst>
            <pc:docMk/>
            <pc:sldMk cId="3591171657" sldId="309"/>
            <ac:spMk id="13" creationId="{2A27621C-0DD6-3315-83B6-E4463C3E7092}"/>
          </ac:spMkLst>
        </pc:spChg>
      </pc:sldChg>
      <pc:sldChg chg="addSp delSp modSp mod">
        <pc:chgData name="Brian Dommisse" userId="c37fd6d2-ed16-4115-bd6e-68ba570e5f59" providerId="ADAL" clId="{0E9A36CF-2AAB-43FD-B61C-AA2E44F9F467}" dt="2025-05-29T08:35:02.787" v="572" actId="14100"/>
        <pc:sldMkLst>
          <pc:docMk/>
          <pc:sldMk cId="1848549067" sldId="311"/>
        </pc:sldMkLst>
        <pc:picChg chg="add mod">
          <ac:chgData name="Brian Dommisse" userId="c37fd6d2-ed16-4115-bd6e-68ba570e5f59" providerId="ADAL" clId="{0E9A36CF-2AAB-43FD-B61C-AA2E44F9F467}" dt="2025-05-29T08:35:02.787" v="572" actId="14100"/>
          <ac:picMkLst>
            <pc:docMk/>
            <pc:sldMk cId="1848549067" sldId="311"/>
            <ac:picMk id="5" creationId="{3D145DD0-B3C5-C2B6-9D5E-37C7DCF30BCB}"/>
          </ac:picMkLst>
        </pc:picChg>
      </pc:sldChg>
      <pc:sldChg chg="addSp delSp modSp add mod">
        <pc:chgData name="Brian Dommisse" userId="c37fd6d2-ed16-4115-bd6e-68ba570e5f59" providerId="ADAL" clId="{0E9A36CF-2AAB-43FD-B61C-AA2E44F9F467}" dt="2025-05-29T08:34:30.026" v="557" actId="1076"/>
        <pc:sldMkLst>
          <pc:docMk/>
          <pc:sldMk cId="1242729423" sldId="658"/>
        </pc:sldMkLst>
        <pc:spChg chg="mod">
          <ac:chgData name="Brian Dommisse" userId="c37fd6d2-ed16-4115-bd6e-68ba570e5f59" providerId="ADAL" clId="{0E9A36CF-2AAB-43FD-B61C-AA2E44F9F467}" dt="2025-05-29T08:33:41.820" v="544" actId="5793"/>
          <ac:spMkLst>
            <pc:docMk/>
            <pc:sldMk cId="1242729423" sldId="658"/>
            <ac:spMk id="3" creationId="{20A797C0-8CE9-A8D7-EBF9-525836DDD937}"/>
          </ac:spMkLst>
        </pc:spChg>
        <pc:spChg chg="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4" creationId="{9C8FA6F3-A119-72E4-991F-7DBA7B9E6A10}"/>
          </ac:spMkLst>
        </pc:spChg>
        <pc:spChg chg="mod">
          <ac:chgData name="Brian Dommisse" userId="c37fd6d2-ed16-4115-bd6e-68ba570e5f59" providerId="ADAL" clId="{0E9A36CF-2AAB-43FD-B61C-AA2E44F9F467}" dt="2025-05-29T08:34:30.026" v="557" actId="1076"/>
          <ac:spMkLst>
            <pc:docMk/>
            <pc:sldMk cId="1242729423" sldId="658"/>
            <ac:spMk id="7" creationId="{5984D20E-4EBA-4348-8740-850FDE500B76}"/>
          </ac:spMkLst>
        </pc:spChg>
        <pc:spChg chg="add 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15" creationId="{DD8E4B83-A217-5B80-A1AD-F81022C03C85}"/>
          </ac:spMkLst>
        </pc:spChg>
        <pc:spChg chg="add 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16" creationId="{7E3DCACD-F2B8-5BD3-EB5D-BC60E2EB20B5}"/>
          </ac:spMkLst>
        </pc:spChg>
        <pc:spChg chg="add 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17" creationId="{30F61C68-EA23-62CB-2C15-65EB87E2BCDF}"/>
          </ac:spMkLst>
        </pc:spChg>
        <pc:spChg chg="add 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18" creationId="{B61B8CAA-A345-94D8-3D8A-3393ECB7E500}"/>
          </ac:spMkLst>
        </pc:spChg>
        <pc:spChg chg="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23" creationId="{B5064F4F-8AA2-1939-4FD5-FA5DAB14061C}"/>
          </ac:spMkLst>
        </pc:spChg>
        <pc:spChg chg="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26" creationId="{9E1707F0-33A5-B513-33C6-816C9D945920}"/>
          </ac:spMkLst>
        </pc:spChg>
        <pc:spChg chg="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31" creationId="{BB36A9CE-FDAA-E458-3B4E-003FB42DC6D5}"/>
          </ac:spMkLst>
        </pc:spChg>
        <pc:spChg chg="mod">
          <ac:chgData name="Brian Dommisse" userId="c37fd6d2-ed16-4115-bd6e-68ba570e5f59" providerId="ADAL" clId="{0E9A36CF-2AAB-43FD-B61C-AA2E44F9F467}" dt="2025-05-29T08:34:08.632" v="553" actId="1076"/>
          <ac:spMkLst>
            <pc:docMk/>
            <pc:sldMk cId="1242729423" sldId="658"/>
            <ac:spMk id="32" creationId="{28499F4E-A08F-0D39-2EAC-5147784C908A}"/>
          </ac:spMkLst>
        </pc:spChg>
        <pc:grpChg chg="mod">
          <ac:chgData name="Brian Dommisse" userId="c37fd6d2-ed16-4115-bd6e-68ba570e5f59" providerId="ADAL" clId="{0E9A36CF-2AAB-43FD-B61C-AA2E44F9F467}" dt="2025-05-29T08:33:16.258" v="536" actId="14100"/>
          <ac:grpSpMkLst>
            <pc:docMk/>
            <pc:sldMk cId="1242729423" sldId="658"/>
            <ac:grpSpMk id="33" creationId="{F87FD944-F649-C9DA-9F4B-FE6C2ACAFC97}"/>
          </ac:grpSpMkLst>
        </pc:grpChg>
        <pc:cxnChg chg="mod">
          <ac:chgData name="Brian Dommisse" userId="c37fd6d2-ed16-4115-bd6e-68ba570e5f59" providerId="ADAL" clId="{0E9A36CF-2AAB-43FD-B61C-AA2E44F9F467}" dt="2025-05-29T08:34:19.661" v="554" actId="14100"/>
          <ac:cxnSpMkLst>
            <pc:docMk/>
            <pc:sldMk cId="1242729423" sldId="658"/>
            <ac:cxnSpMk id="6" creationId="{A8795B3E-EAFE-DB5F-4F5E-7BFC77CB9C1B}"/>
          </ac:cxnSpMkLst>
        </pc:cxnChg>
      </pc:sldChg>
    </pc:docChg>
  </pc:docChgLst>
</pc:chgInfo>
</file>

<file path=ppt/comments/modernComment_292_4A128B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BC781A-E089-4413-ACA8-F51F515BBB26}" authorId="{93009307-B74F-1912-AF78-F130A221EE8A}" created="2025-06-02T08:53:41.807">
    <pc:sldMkLst xmlns:pc="http://schemas.microsoft.com/office/powerpoint/2013/main/command">
      <pc:docMk/>
      <pc:sldMk cId="1242729423" sldId="658"/>
    </pc:sldMkLst>
    <p188:txBody>
      <a:bodyPr/>
      <a:lstStyle/>
      <a:p>
        <a:r>
          <a:rPr lang="nl-NL"/>
          <a:t>Misschien ook aangeven dat FORA, MORA en HORA ook begrippen van SLO, SBB en RIO gebruiken? En adopteren zij dan van het ROSA-begrippenkader of van de bronbegrippenkaders?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81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99" y="1237874"/>
            <a:ext cx="10869169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399" indent="-244727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399" indent="-244727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399" indent="-244727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-1788452" y="6005585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wijsbegrippen.nl/nl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92_4A128BCF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xicon.eduxs.eu/" TargetMode="External"/><Relationship Id="rId2" Type="http://schemas.openxmlformats.org/officeDocument/2006/relationships/hyperlink" Target="https://onderwijsbegrippen.nl/nl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aonline.nl/wiki/Begrip:Id-cf6bae01-35e9-b66c-5fd1-4e629409cbe2" TargetMode="External"/><Relationship Id="rId2" Type="http://schemas.openxmlformats.org/officeDocument/2006/relationships/hyperlink" Target="https://www.noraonline.nl/wiki/Begrip:Id-18ea417b-e352-2147-d61b-db1cd77733c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aonline.nl/wiki/Alle_NORA_begripp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Harmoniseren begrippen en begrippenkaders</a:t>
            </a:r>
            <a:endParaRPr/>
          </a:p>
        </p:txBody>
      </p:sp>
      <p:sp>
        <p:nvSpPr>
          <p:cNvPr id="66" name="Google Shape;66;p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/>
              <a:t>Brian Dommisse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nl-NL"/>
              <a:t>10 juni 2025, ROSA QA-team</a:t>
            </a:r>
            <a:endParaRPr/>
          </a:p>
        </p:txBody>
      </p:sp>
      <p:pic>
        <p:nvPicPr>
          <p:cNvPr id="2" name="Afbeelding 1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E91465A7-7F51-6F6D-6B77-3FBC407C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162" y="-256034"/>
            <a:ext cx="1749744" cy="1749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7DEE4-9EAF-ED9F-28E2-7E33DE39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7E340-F90E-73AA-229F-0EA08107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ROSA Begrippenkader: 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EAD371-32EB-45FA-E3CF-2E26A534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190625"/>
            <a:ext cx="10869356" cy="5295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>
                <a:latin typeface="Arial" panose="020B0604020202020204" pitchFamily="34" charset="0"/>
              </a:rPr>
              <a:t>Nieuwe editor-omgeving, die de NL-SBB standaard volgt (met een paar specifieke velden extra die nodig zijn voor het beheer).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Omzetten van huidige</a:t>
            </a:r>
            <a:r>
              <a:rPr lang="nl-NL" altLang="nl-NL" sz="2000">
                <a:latin typeface="Arial" panose="020B0604020202020204" pitchFamily="34" charset="0"/>
              </a:rPr>
              <a:t> structuur naar nieuwe NL-SBB structuur.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>
                <a:latin typeface="Arial" panose="020B0604020202020204" pitchFamily="34" charset="0"/>
              </a:rPr>
              <a:t>Overnemen (op termijn ook adopteren) van relevante begrippen uit NORA Begrippenkader.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l-NL" altLang="nl-NL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 andere </a:t>
            </a:r>
            <a:r>
              <a:rPr lang="nl-NL" altLang="nl-NL" sz="2000">
                <a:latin typeface="Arial" panose="020B0604020202020204" pitchFamily="34" charset="0"/>
              </a:rPr>
              <a:t>begrippen en hun definities langslopen en in lijn met definities van de basisbegrippen van het NORA Begrippenkader brengen.</a:t>
            </a:r>
          </a:p>
          <a:p>
            <a:pPr marL="0" indent="0">
              <a:buNone/>
            </a:pPr>
            <a:r>
              <a:rPr lang="nl-NL" altLang="nl-NL" sz="2000" b="1">
                <a:latin typeface="Arial" panose="020B0604020202020204" pitchFamily="34" charset="0"/>
              </a:rPr>
              <a:t>Wat nog moet gaan lopen: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>
                <a:latin typeface="Arial" panose="020B0604020202020204" pitchFamily="34" charset="0"/>
              </a:rPr>
              <a:t>Begrippen harmoniseren met de sectorale referentiearchitecturen (FORA, MORA, HORA) en zorgen voor beheer.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>
                <a:latin typeface="Arial" panose="020B0604020202020204" pitchFamily="34" charset="0"/>
              </a:rPr>
              <a:t>Begrippen beschikbaar stellen aan andere partijen en hun toepassingen via </a:t>
            </a:r>
            <a:r>
              <a:rPr lang="nl-NL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https://onderwijsbegrippen.nl/nl/</a:t>
            </a:r>
            <a:r>
              <a:rPr lang="nl-NL" altLang="nl-NL" sz="2000"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>
                <a:latin typeface="Arial" panose="020B0604020202020204" pitchFamily="34" charset="0"/>
              </a:rPr>
              <a:t>Andere partijen stimuleren om begrippenkaders conform NL-SBB op te stellen en te publiceren op onderwijsbegrippen.nl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8CC447-F76A-DE97-20F2-E065F30FE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10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75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048F-D64C-227C-93BD-D956DF55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9F2A1-24DF-3D7B-898B-EACE356C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 err="1">
                <a:solidFill>
                  <a:schemeClr val="bg1"/>
                </a:solidFill>
              </a:rPr>
              <a:t>Beschikbaarstellen</a:t>
            </a:r>
            <a:r>
              <a:rPr lang="nl-NL">
                <a:solidFill>
                  <a:schemeClr val="bg1"/>
                </a:solidFill>
              </a:rPr>
              <a:t>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9EC4C-BDCD-EB5B-3178-9854B2DB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190625"/>
            <a:ext cx="10869356" cy="5295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9EB530-ED10-0BBD-2B32-382DEA8D3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11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B984EA-1273-D80D-8F75-1BA24C33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99" y="1047750"/>
            <a:ext cx="4602601" cy="5478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06B645-3ABF-BCA0-28CA-25FAD59FAF82}"/>
              </a:ext>
            </a:extLst>
          </p:cNvPr>
          <p:cNvSpPr txBox="1"/>
          <p:nvPr/>
        </p:nvSpPr>
        <p:spPr>
          <a:xfrm>
            <a:off x="6677025" y="1552575"/>
            <a:ext cx="3857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Uiteindelijk ook andere onderwijsbegrippenkaders zoals: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DUO begrippenkader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FORA begrippenkader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MORA begrippenkader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HORA begrippenkader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08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130EA-029B-4476-44CF-E64233BE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9C4AB-E72F-FF4E-0149-A20094F1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Samenhang begrippenkaders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65B9C-7F45-DB8F-6C04-14BCE46C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190625"/>
            <a:ext cx="10869356" cy="5295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F8AF0F-2121-20CE-91E6-EF1391D8B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12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145DD0-B3C5-C2B6-9D5E-37C7DCF3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1283120"/>
            <a:ext cx="7103444" cy="50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B4EB4-CD48-37C0-6C19-0F72C6F93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6D65A-1B33-D27E-47EA-A6C529A2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Samenhang begrippenkaders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A797C0-8CE9-A8D7-EBF9-525836DD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8661" y="1190491"/>
            <a:ext cx="10869356" cy="5295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8FA6F3-A119-72E4-991F-7DBA7B9E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90384" y="6333000"/>
            <a:ext cx="731700" cy="525000"/>
          </a:xfrm>
        </p:spPr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13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8795B3E-EAFE-DB5F-4F5E-7BFC77CB9C1B}"/>
              </a:ext>
            </a:extLst>
          </p:cNvPr>
          <p:cNvCxnSpPr>
            <a:cxnSpLocks/>
          </p:cNvCxnSpPr>
          <p:nvPr/>
        </p:nvCxnSpPr>
        <p:spPr>
          <a:xfrm flipV="1">
            <a:off x="1309036" y="5178392"/>
            <a:ext cx="9345383" cy="8829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984D20E-4EBA-4348-8740-850FDE500B76}"/>
              </a:ext>
            </a:extLst>
          </p:cNvPr>
          <p:cNvSpPr txBox="1"/>
          <p:nvPr/>
        </p:nvSpPr>
        <p:spPr>
          <a:xfrm>
            <a:off x="4630857" y="5354381"/>
            <a:ext cx="343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/>
              <a:t>richting overname begrippen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2381490B-5090-3EB7-7E0B-79D1DE87E211}"/>
              </a:ext>
            </a:extLst>
          </p:cNvPr>
          <p:cNvGrpSpPr/>
          <p:nvPr/>
        </p:nvGrpSpPr>
        <p:grpSpPr>
          <a:xfrm>
            <a:off x="6958565" y="1854547"/>
            <a:ext cx="3836026" cy="914400"/>
            <a:chOff x="1853852" y="3060978"/>
            <a:chExt cx="3825284" cy="914400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219A9789-74B5-9217-1190-D191F02C819F}"/>
                </a:ext>
              </a:extLst>
            </p:cNvPr>
            <p:cNvSpPr/>
            <p:nvPr/>
          </p:nvSpPr>
          <p:spPr>
            <a:xfrm>
              <a:off x="1853852" y="3060978"/>
              <a:ext cx="3825284" cy="914400"/>
            </a:xfrm>
            <a:prstGeom prst="ellipse">
              <a:avLst/>
            </a:prstGeom>
            <a:solidFill>
              <a:schemeClr val="accent2">
                <a:lumMod val="50000"/>
                <a:alpha val="2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C7C7F78-1A31-E36D-3509-79C04CC4F245}"/>
                </a:ext>
              </a:extLst>
            </p:cNvPr>
            <p:cNvSpPr txBox="1"/>
            <p:nvPr/>
          </p:nvSpPr>
          <p:spPr>
            <a:xfrm>
              <a:off x="2882306" y="3077670"/>
              <a:ext cx="26570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FORA</a:t>
              </a:r>
            </a:p>
            <a:p>
              <a:r>
                <a:rPr lang="nl-NL"/>
                <a:t>(</a:t>
              </a:r>
              <a:r>
                <a:rPr lang="nl-NL" err="1"/>
                <a:t>domeinspecifieke</a:t>
              </a:r>
              <a:r>
                <a:rPr lang="nl-NL"/>
                <a:t> begrippen </a:t>
              </a:r>
            </a:p>
            <a:p>
              <a:r>
                <a:rPr lang="nl-NL"/>
                <a:t>+ adoptie generieke begrippen)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4EB1D9E-2F0A-6332-804A-84F4F2E31D66}"/>
              </a:ext>
            </a:extLst>
          </p:cNvPr>
          <p:cNvGrpSpPr/>
          <p:nvPr/>
        </p:nvGrpSpPr>
        <p:grpSpPr>
          <a:xfrm>
            <a:off x="4705761" y="1091108"/>
            <a:ext cx="3284146" cy="3963372"/>
            <a:chOff x="284205" y="1690688"/>
            <a:chExt cx="3284146" cy="3167300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A757ADD-0F1E-CF46-ABA5-644B25FF7641}"/>
                </a:ext>
              </a:extLst>
            </p:cNvPr>
            <p:cNvSpPr/>
            <p:nvPr/>
          </p:nvSpPr>
          <p:spPr>
            <a:xfrm>
              <a:off x="284205" y="1690688"/>
              <a:ext cx="3284146" cy="31673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17F6209-6B73-52B7-B850-D7D9645A23BF}"/>
                </a:ext>
              </a:extLst>
            </p:cNvPr>
            <p:cNvSpPr txBox="1"/>
            <p:nvPr/>
          </p:nvSpPr>
          <p:spPr>
            <a:xfrm>
              <a:off x="784783" y="1721956"/>
              <a:ext cx="2282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/>
                <a:t>ROSA </a:t>
              </a:r>
            </a:p>
            <a:p>
              <a:pPr algn="ctr"/>
              <a:r>
                <a:rPr lang="nl-NL"/>
                <a:t>Begrippenkader</a:t>
              </a:r>
            </a:p>
            <a:p>
              <a:pPr algn="ctr"/>
              <a:r>
                <a:rPr lang="nl-NL"/>
                <a:t>(architectuurbegrippen en</a:t>
              </a:r>
            </a:p>
            <a:p>
              <a:pPr algn="ctr"/>
              <a:r>
                <a:rPr lang="nl-NL"/>
                <a:t>onderwijsbrede begrippen)</a:t>
              </a:r>
            </a:p>
          </p:txBody>
        </p:sp>
      </p:grpSp>
      <p:sp>
        <p:nvSpPr>
          <p:cNvPr id="23" name="Ovaal 22">
            <a:extLst>
              <a:ext uri="{FF2B5EF4-FFF2-40B4-BE49-F238E27FC236}">
                <a16:creationId xmlns:a16="http://schemas.microsoft.com/office/drawing/2014/main" id="{B5064F4F-8AA2-1939-4FD5-FA5DAB14061C}"/>
              </a:ext>
            </a:extLst>
          </p:cNvPr>
          <p:cNvSpPr/>
          <p:nvPr/>
        </p:nvSpPr>
        <p:spPr>
          <a:xfrm>
            <a:off x="6844265" y="2915592"/>
            <a:ext cx="3969310" cy="914400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9E1707F0-33A5-B513-33C6-816C9D945920}"/>
              </a:ext>
            </a:extLst>
          </p:cNvPr>
          <p:cNvSpPr/>
          <p:nvPr/>
        </p:nvSpPr>
        <p:spPr>
          <a:xfrm>
            <a:off x="6720440" y="3945634"/>
            <a:ext cx="4074158" cy="914400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B36A9CE-FDAA-E458-3B4E-003FB42DC6D5}"/>
              </a:ext>
            </a:extLst>
          </p:cNvPr>
          <p:cNvSpPr txBox="1"/>
          <p:nvPr/>
        </p:nvSpPr>
        <p:spPr>
          <a:xfrm>
            <a:off x="7997623" y="2881594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MORA</a:t>
            </a:r>
          </a:p>
          <a:p>
            <a:r>
              <a:rPr lang="nl-NL"/>
              <a:t>(</a:t>
            </a:r>
            <a:r>
              <a:rPr lang="nl-NL" err="1"/>
              <a:t>domeinspecifieke</a:t>
            </a:r>
            <a:r>
              <a:rPr lang="nl-NL"/>
              <a:t> begrippen </a:t>
            </a:r>
          </a:p>
          <a:p>
            <a:r>
              <a:rPr lang="nl-NL"/>
              <a:t>+ adoptie generieke begrippen)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8499F4E-A08F-0D39-2EAC-5147784C908A}"/>
              </a:ext>
            </a:extLst>
          </p:cNvPr>
          <p:cNvSpPr txBox="1"/>
          <p:nvPr/>
        </p:nvSpPr>
        <p:spPr>
          <a:xfrm>
            <a:off x="7791722" y="4033502"/>
            <a:ext cx="2664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HORA</a:t>
            </a:r>
          </a:p>
          <a:p>
            <a:r>
              <a:rPr lang="nl-NL"/>
              <a:t>(</a:t>
            </a:r>
            <a:r>
              <a:rPr lang="nl-NL" err="1"/>
              <a:t>domeinspecifieke</a:t>
            </a:r>
            <a:r>
              <a:rPr lang="nl-NL"/>
              <a:t> begrippen </a:t>
            </a:r>
          </a:p>
          <a:p>
            <a:r>
              <a:rPr lang="nl-NL"/>
              <a:t>+ adoptie generieke begrippen)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F87FD944-F649-C9DA-9F4B-FE6C2ACAFC97}"/>
              </a:ext>
            </a:extLst>
          </p:cNvPr>
          <p:cNvGrpSpPr/>
          <p:nvPr/>
        </p:nvGrpSpPr>
        <p:grpSpPr>
          <a:xfrm>
            <a:off x="1564771" y="2186806"/>
            <a:ext cx="4354766" cy="914400"/>
            <a:chOff x="1853852" y="3060978"/>
            <a:chExt cx="3825284" cy="914400"/>
          </a:xfrm>
        </p:grpSpPr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70DFF1B4-F462-93BA-D7E1-CF618CE194BC}"/>
                </a:ext>
              </a:extLst>
            </p:cNvPr>
            <p:cNvSpPr/>
            <p:nvPr/>
          </p:nvSpPr>
          <p:spPr>
            <a:xfrm>
              <a:off x="1853852" y="3060978"/>
              <a:ext cx="3825284" cy="914400"/>
            </a:xfrm>
            <a:prstGeom prst="ellipse">
              <a:avLst/>
            </a:prstGeom>
            <a:solidFill>
              <a:schemeClr val="accent2">
                <a:lumMod val="50000"/>
                <a:alpha val="2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8AB14345-864E-0CC9-4226-32E31A7AB7C4}"/>
                </a:ext>
              </a:extLst>
            </p:cNvPr>
            <p:cNvSpPr txBox="1"/>
            <p:nvPr/>
          </p:nvSpPr>
          <p:spPr>
            <a:xfrm>
              <a:off x="2589125" y="3229698"/>
              <a:ext cx="1840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SLO</a:t>
              </a:r>
            </a:p>
            <a:p>
              <a:r>
                <a:rPr lang="nl-NL"/>
                <a:t>Curriculumbegrippen</a:t>
              </a:r>
            </a:p>
          </p:txBody>
        </p:sp>
      </p:grpSp>
      <p:sp>
        <p:nvSpPr>
          <p:cNvPr id="15" name="Ovaal 14">
            <a:extLst>
              <a:ext uri="{FF2B5EF4-FFF2-40B4-BE49-F238E27FC236}">
                <a16:creationId xmlns:a16="http://schemas.microsoft.com/office/drawing/2014/main" id="{DD8E4B83-A217-5B80-A1AD-F81022C03C85}"/>
              </a:ext>
            </a:extLst>
          </p:cNvPr>
          <p:cNvSpPr/>
          <p:nvPr/>
        </p:nvSpPr>
        <p:spPr>
          <a:xfrm>
            <a:off x="1564770" y="3165424"/>
            <a:ext cx="4354765" cy="914400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7E3DCACD-F2B8-5BD3-EB5D-BC60E2EB20B5}"/>
              </a:ext>
            </a:extLst>
          </p:cNvPr>
          <p:cNvSpPr/>
          <p:nvPr/>
        </p:nvSpPr>
        <p:spPr>
          <a:xfrm>
            <a:off x="1564771" y="4109952"/>
            <a:ext cx="4354764" cy="914400"/>
          </a:xfrm>
          <a:prstGeom prst="ellipse">
            <a:avLst/>
          </a:prstGeom>
          <a:solidFill>
            <a:schemeClr val="accent2">
              <a:lumMod val="5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0F61C68-EA23-62CB-2C15-65EB87E2BCDF}"/>
              </a:ext>
            </a:extLst>
          </p:cNvPr>
          <p:cNvSpPr txBox="1"/>
          <p:nvPr/>
        </p:nvSpPr>
        <p:spPr>
          <a:xfrm>
            <a:off x="2506328" y="3315221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SBB</a:t>
            </a:r>
          </a:p>
          <a:p>
            <a:r>
              <a:rPr lang="nl-NL"/>
              <a:t>Curriculumbegrippen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61B8CAA-A345-94D8-3D8A-3393ECB7E500}"/>
              </a:ext>
            </a:extLst>
          </p:cNvPr>
          <p:cNvSpPr txBox="1"/>
          <p:nvPr/>
        </p:nvSpPr>
        <p:spPr>
          <a:xfrm>
            <a:off x="2556376" y="4248946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RIO</a:t>
            </a:r>
          </a:p>
          <a:p>
            <a:r>
              <a:rPr lang="nl-NL"/>
              <a:t>Begrippen</a:t>
            </a:r>
          </a:p>
        </p:txBody>
      </p:sp>
    </p:spTree>
    <p:extLst>
      <p:ext uri="{BB962C8B-B14F-4D97-AF65-F5344CB8AC3E}">
        <p14:creationId xmlns:p14="http://schemas.microsoft.com/office/powerpoint/2010/main" val="12427294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FDBB-D774-8B85-6A9E-908B11B1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3647-154D-2AA0-C330-B3FC521E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1"/>
            <a:ext cx="10869169" cy="913363"/>
          </a:xfrm>
        </p:spPr>
        <p:txBody>
          <a:bodyPr/>
          <a:lstStyle/>
          <a:p>
            <a:r>
              <a:rPr lang="nl-NL" sz="3200" b="0">
                <a:solidFill>
                  <a:schemeClr val="bg1"/>
                </a:solidFill>
              </a:rPr>
              <a:t>Begrippenkaders en gegevenswoordenboeken door de eeuw heen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7B976-9F23-33DB-F615-2CA05F65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190625"/>
            <a:ext cx="10869356" cy="5295900"/>
          </a:xfrm>
        </p:spPr>
        <p:txBody>
          <a:bodyPr/>
          <a:lstStyle/>
          <a:p>
            <a:r>
              <a:rPr lang="nl-NL" sz="1800"/>
              <a:t>Zoals het meestal gaat: iedere voorziening, ieder project, iedere werkgroep stelt zijn eigen </a:t>
            </a:r>
            <a:r>
              <a:rPr lang="nl-NL" sz="1800" err="1"/>
              <a:t>begrippenset</a:t>
            </a:r>
            <a:r>
              <a:rPr lang="nl-NL" sz="1800"/>
              <a:t> op incl. eigen definities etc.</a:t>
            </a:r>
          </a:p>
          <a:p>
            <a:r>
              <a:rPr lang="nl-NL" sz="1800"/>
              <a:t>2009 – DUO start met het opzetten van een Gegevenswoordenboek gericht op de ondersteuning van de eigen processen</a:t>
            </a:r>
          </a:p>
          <a:p>
            <a:r>
              <a:rPr lang="nl-NL" sz="1800"/>
              <a:t>2010 - Kennisnet/Edustandaard ontwikkelt het KOI (Kernmodel Onderwijsinformatie), een conceptueel informatiemodel</a:t>
            </a:r>
          </a:p>
          <a:p>
            <a:r>
              <a:rPr lang="nl-NL" sz="1800"/>
              <a:t>Tussen 2011 en 2018: poging tot een Onderwijs Begrippenkader (OBK)</a:t>
            </a:r>
          </a:p>
          <a:p>
            <a:r>
              <a:rPr lang="nl-NL" sz="1800"/>
              <a:t>2019 – Start ontwikkeling RIO (Registratie Instellingen en Opleidingen) en vastleggen van een aantal begrippen rondom de inrichting en erkenning van onderwijsorganisaties</a:t>
            </a:r>
          </a:p>
          <a:p>
            <a:r>
              <a:rPr lang="nl-NL" sz="1800"/>
              <a:t>2019 - Start van </a:t>
            </a:r>
            <a:r>
              <a:rPr lang="nl-NL" sz="1800">
                <a:hlinkClick r:id="rId2"/>
              </a:rPr>
              <a:t>https://onderwijsbegrippen.nl/nl/</a:t>
            </a:r>
            <a:r>
              <a:rPr lang="nl-NL" sz="1800"/>
              <a:t>, bedoeld als een overzicht van begrippenkaders/-lijsten in het onderwijs. Uiteindelijk stopgezet in die vorm. </a:t>
            </a:r>
          </a:p>
          <a:p>
            <a:r>
              <a:rPr lang="nl-NL" sz="1800"/>
              <a:t>2021 – Start van het ROSA Begrippenkader</a:t>
            </a:r>
          </a:p>
          <a:p>
            <a:r>
              <a:rPr lang="nl-NL" sz="1800"/>
              <a:t>2024 – Nieuwe opzet NORA Begrippenkader</a:t>
            </a:r>
          </a:p>
          <a:p>
            <a:r>
              <a:rPr lang="nl-NL" sz="1800"/>
              <a:t>2025 – ?? Start van </a:t>
            </a:r>
            <a:r>
              <a:rPr lang="nl-NL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https://lexicon.eduxs.eu/</a:t>
            </a:r>
            <a:endParaRPr lang="nl-NL" sz="1800"/>
          </a:p>
          <a:p>
            <a:pPr marL="0" indent="0">
              <a:buNone/>
            </a:pPr>
            <a:endParaRPr kumimoji="0" lang="nl-NL" alt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8988C5-346B-9C25-25A9-4674AE44B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37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73B2-4302-15ED-E6A0-26A688EA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E5AF1-5F1F-7E68-1362-1F56C353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Begrippen en begrippenkaders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8F241-48BF-32AE-C377-C06D7C2C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190625"/>
            <a:ext cx="10869356" cy="5295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nl-NL" altLang="nl-N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Begrip:Id-18ea417b-e352-2147-d61b-db1cd77733ca"/>
              </a:rPr>
              <a:t>begrip</a:t>
            </a: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Een eenheid van denken die wordt uitgedrukt door een woord of een groep woorden en verwijst naar de betekenis die daaraan wordt gegeven. (NORA Gebruikersraad 2024-10-03)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nl-NL" altLang="nl-NL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Begrip:Id-cf6bae01-35e9-b66c-5fd1-4e629409cbe2"/>
              </a:rPr>
              <a:t>begrippenkader</a:t>
            </a: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Een verzameling normatief bedoelde begrippen die in een bepaald domein relevant zijn. (NORA Gebruikersraad 2024-10-03)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400">
                <a:latin typeface="Arial" panose="020B0604020202020204" pitchFamily="34" charset="0"/>
              </a:rPr>
              <a:t>Begrippenkader is geen woordenboek: in een woordenboek probeer je een bepaalde taal (ABN, spreektaal etc.) vast te leggen, een begrippenkader is juist normatief bedoeld.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Bij begrippenkaders wordt getracht ambiguïteit zoveel mogelijk te voorkomen om “spraakverwarring” te voorkomen.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Het streven bij een begrippenkader is om zo consistent mogelijk de begrippen te beschrijven. </a:t>
            </a:r>
            <a:r>
              <a:rPr lang="nl-NL" altLang="nl-NL" sz="2400">
                <a:latin typeface="Arial" panose="020B0604020202020204" pitchFamily="34" charset="0"/>
              </a:rPr>
              <a:t>Van begrippen</a:t>
            </a: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die onderdeel vormen van de definitie van een ander begrip zou de definitie zo in de andere definitie moeten passen.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FAB2FC-8E8A-5CDC-68BD-233CCC139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7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3E2B7-0932-22A5-5055-AFAE50BB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4DB21-3FFA-B539-AB52-B3B7FB63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Conceptuele modellen en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C826E-23D4-2B2A-21EB-EE5946E6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190625"/>
            <a:ext cx="10869356" cy="52959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82835B-7ABE-2CFA-1AE9-D958195AD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4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08EE1D-0379-512B-B15F-05C7ACB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3" y="819150"/>
            <a:ext cx="6365530" cy="56673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4D84A08-DFB0-CF92-7BE7-DEA574F85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396" y="1007787"/>
            <a:ext cx="5243116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141D8-434B-3FD1-F733-AFB6E8C60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8B06D-F9A6-90DD-2165-C00DB3E8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Conceptuele en gegevensmodellen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2ED60C-8E48-A0AC-84C7-DC94B862C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5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6" name="Afbeelding 5" descr="Afbeelding met tekst, schermopname, diagram, Lettertype&#10;&#10;Door AI gegenereerde inhoud is mogelijk onjuist.">
            <a:extLst>
              <a:ext uri="{FF2B5EF4-FFF2-40B4-BE49-F238E27FC236}">
                <a16:creationId xmlns:a16="http://schemas.microsoft.com/office/drawing/2014/main" id="{5DA21357-6EBB-CD8D-9724-2BEAA6B4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45" y="1120732"/>
            <a:ext cx="9265893" cy="55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D570-F857-0E99-AAA2-53751E57D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0615F-E348-D538-D15A-D653AB69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NL-SBB: standaard voor begrippenkaders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9F9783-05B9-AD1C-317E-F69BEEB0F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6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319588-C0C2-7143-FC99-48DDF0F6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2" y="915109"/>
            <a:ext cx="9973979" cy="59428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BCB09DA-D8E5-9014-0ECD-F971E068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614" y="4325165"/>
            <a:ext cx="4463155" cy="22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4C12-7C11-D0DD-4AC7-87FF871A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5A093-D266-87DE-C98D-ACFC09FD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NORA Begrippenkader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01D539-4E4E-BE82-A90C-14F47EAA5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7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FFD153-33A3-E6AA-4012-58110A618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864163"/>
            <a:ext cx="10869169" cy="58051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161D84D-C646-3654-671D-7B390F8B6C15}"/>
              </a:ext>
            </a:extLst>
          </p:cNvPr>
          <p:cNvSpPr txBox="1"/>
          <p:nvPr/>
        </p:nvSpPr>
        <p:spPr>
          <a:xfrm>
            <a:off x="504825" y="1598712"/>
            <a:ext cx="6996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3"/>
              </a:rPr>
              <a:t>https://www.noraonline.nl/wiki/Alle_NORA_begrippen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47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42D9F-52CA-3DA8-DA42-1FFFDD6B5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E42BC-2EEE-0D3C-0EB9-B47164C8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NL-SBB en NORA Begrippenkader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0FAF6F-1F15-45F9-DC00-1FF9175F2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8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16286C24-586F-E748-5548-0C542360D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8337" y="3290894"/>
            <a:ext cx="4226618" cy="3378468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ED52163-DD6E-C51C-4E04-B7CF6ED2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9" y="860462"/>
            <a:ext cx="7134840" cy="584414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A27621C-0DD6-3315-83B6-E4463C3E7092}"/>
              </a:ext>
            </a:extLst>
          </p:cNvPr>
          <p:cNvSpPr txBox="1"/>
          <p:nvPr/>
        </p:nvSpPr>
        <p:spPr>
          <a:xfrm>
            <a:off x="7961352" y="825214"/>
            <a:ext cx="39378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Redactie wordt uitgevoerd door Expertteam NORA Begrippenkader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De deelverzamelingen hebben hun eigen redactieteam maar volgen de spelregels die zijn opgesteld.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Begrippenkaders van overheden en andere publieke partijen kunnen begrippen adopteren of deels overnemen.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Tussen begrippen uit verschillende kaders kunnen harmonisatierelaties worden gelegd.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A9E05BF6-CE6E-7C6D-3E9F-556029EE733D}"/>
              </a:ext>
            </a:extLst>
          </p:cNvPr>
          <p:cNvSpPr/>
          <p:nvPr/>
        </p:nvSpPr>
        <p:spPr>
          <a:xfrm>
            <a:off x="1876425" y="3790951"/>
            <a:ext cx="876300" cy="3429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384C57C-A5F6-0BFA-1305-E2A3AF35F89B}"/>
              </a:ext>
            </a:extLst>
          </p:cNvPr>
          <p:cNvSpPr/>
          <p:nvPr/>
        </p:nvSpPr>
        <p:spPr>
          <a:xfrm>
            <a:off x="1771650" y="5692786"/>
            <a:ext cx="876300" cy="3429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17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580B-3A9B-3306-BC42-E0AF1F80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75DAB-7080-4822-5F4D-CA1F3EC5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77262"/>
            <a:ext cx="10869169" cy="58320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Onderwijs: ROSA Begrippenkader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9590D-4200-68BD-0577-73970AA2E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 defTabSz="914126"/>
              <a:t>9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4E36C4-16D5-ACFB-EA2E-C8E74A45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991403"/>
            <a:ext cx="10869356" cy="5006136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FC3829-9631-A608-EA94-F16575BB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2" y="918648"/>
            <a:ext cx="11398950" cy="53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62FD89A9D6642B77167C6B5BF1437" ma:contentTypeVersion="17" ma:contentTypeDescription="Een nieuw document maken." ma:contentTypeScope="" ma:versionID="6e01c98577c7a960022b93c46c731029">
  <xsd:schema xmlns:xsd="http://www.w3.org/2001/XMLSchema" xmlns:xs="http://www.w3.org/2001/XMLSchema" xmlns:p="http://schemas.microsoft.com/office/2006/metadata/properties" xmlns:ns2="39a99b76-c1ba-496d-a4ea-cabdd8ad772e" xmlns:ns3="b4e29972-5c5e-47fe-ad12-00d039a17518" targetNamespace="http://schemas.microsoft.com/office/2006/metadata/properties" ma:root="true" ma:fieldsID="660e823ce0bd30c3c82ab285b414e85a" ns2:_="" ns3:_="">
    <xsd:import namespace="39a99b76-c1ba-496d-a4ea-cabdd8ad772e"/>
    <xsd:import namespace="b4e29972-5c5e-47fe-ad12-00d039a175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9b76-c1ba-496d-a4ea-cabdd8ad7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29972-5c5e-47fe-ad12-00d039a175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10be8c-9171-4d64-bd4a-46da42226ece}" ma:internalName="TaxCatchAll" ma:showField="CatchAllData" ma:web="b4e29972-5c5e-47fe-ad12-00d039a17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e29972-5c5e-47fe-ad12-00d039a17518" xsi:nil="true"/>
    <lcf76f155ced4ddcb4097134ff3c332f xmlns="39a99b76-c1ba-496d-a4ea-cabdd8ad77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40DF57-3072-4BAC-9878-77A9EE9AB141}">
  <ds:schemaRefs>
    <ds:schemaRef ds:uri="39a99b76-c1ba-496d-a4ea-cabdd8ad772e"/>
    <ds:schemaRef ds:uri="b4e29972-5c5e-47fe-ad12-00d039a175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02F10C-6D1E-4CC3-A361-52F8CCA26D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56227-B4E3-43A9-9B77-7388D67194FA}">
  <ds:schemaRefs>
    <ds:schemaRef ds:uri="39a99b76-c1ba-496d-a4ea-cabdd8ad772e"/>
    <ds:schemaRef ds:uri="b4e29972-5c5e-47fe-ad12-00d039a17518"/>
    <ds:schemaRef ds:uri="b87c489c-dc0c-4d85-a8ea-8c8b344475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Breedbeeld</PresentationFormat>
  <Paragraphs>96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Montserrat</vt:lpstr>
      <vt:lpstr>Office-thema</vt:lpstr>
      <vt:lpstr>Harmoniseren begrippen en begrippenkaders</vt:lpstr>
      <vt:lpstr>Begrippenkaders en gegevenswoordenboeken door de eeuw heen</vt:lpstr>
      <vt:lpstr>Begrippen en begrippenkaders</vt:lpstr>
      <vt:lpstr>Conceptuele modellen en begrippen</vt:lpstr>
      <vt:lpstr>Conceptuele en gegevensmodellen</vt:lpstr>
      <vt:lpstr>NL-SBB: standaard voor begrippenkaders</vt:lpstr>
      <vt:lpstr>NORA Begrippenkader</vt:lpstr>
      <vt:lpstr>NL-SBB en NORA Begrippenkader</vt:lpstr>
      <vt:lpstr>Onderwijs: ROSA Begrippenkader</vt:lpstr>
      <vt:lpstr>ROSA Begrippenkader: ontwikkelingen</vt:lpstr>
      <vt:lpstr>Beschikbaarstellen begrippen</vt:lpstr>
      <vt:lpstr>Samenhang begrippenkaders</vt:lpstr>
      <vt:lpstr>Samenhang begrippenkaders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 Update en status</dc:title>
  <dc:creator>Brian Dommisse</dc:creator>
  <cp:lastModifiedBy>Maarten de Niet</cp:lastModifiedBy>
  <cp:revision>1</cp:revision>
  <dcterms:modified xsi:type="dcterms:W3CDTF">2025-06-10T09:00:33Z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0x01010077E62FD89A9D6642B77167C6B5BF1437</vt:lpwstr>
  </property>
  <property fmtid="{D5CDD505-2E9C-101B-9397-08002B2CF9AE}" pid="3" name="MediaServiceImageTags">
    <vt:lpwstr/>
  </property>
</Properties>
</file>