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40"/>
  </p:notesMasterIdLst>
  <p:sldIdLst>
    <p:sldId id="280" r:id="rId5"/>
    <p:sldId id="317" r:id="rId6"/>
    <p:sldId id="338" r:id="rId7"/>
    <p:sldId id="307" r:id="rId8"/>
    <p:sldId id="328" r:id="rId9"/>
    <p:sldId id="319" r:id="rId10"/>
    <p:sldId id="340" r:id="rId11"/>
    <p:sldId id="648" r:id="rId12"/>
    <p:sldId id="344" r:id="rId13"/>
    <p:sldId id="660" r:id="rId14"/>
    <p:sldId id="329" r:id="rId15"/>
    <p:sldId id="320" r:id="rId16"/>
    <p:sldId id="649" r:id="rId17"/>
    <p:sldId id="650" r:id="rId18"/>
    <p:sldId id="655" r:id="rId19"/>
    <p:sldId id="656" r:id="rId20"/>
    <p:sldId id="657" r:id="rId21"/>
    <p:sldId id="658" r:id="rId22"/>
    <p:sldId id="659" r:id="rId23"/>
    <p:sldId id="348" r:id="rId24"/>
    <p:sldId id="661" r:id="rId25"/>
    <p:sldId id="647" r:id="rId26"/>
    <p:sldId id="356" r:id="rId27"/>
    <p:sldId id="652" r:id="rId28"/>
    <p:sldId id="653" r:id="rId29"/>
    <p:sldId id="654" r:id="rId30"/>
    <p:sldId id="662" r:id="rId31"/>
    <p:sldId id="323" r:id="rId32"/>
    <p:sldId id="352" r:id="rId33"/>
    <p:sldId id="355" r:id="rId34"/>
    <p:sldId id="326" r:id="rId35"/>
    <p:sldId id="666" r:id="rId36"/>
    <p:sldId id="665" r:id="rId37"/>
    <p:sldId id="664" r:id="rId38"/>
    <p:sldId id="293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738C4B-F614-36F4-7B0C-76AD87FF5908}" name="ronald.ham" initials="ro" userId="S::ronald.ham_surf.nl#ext#@365kennisnet.onmicrosoft.com::e42049b3-c90c-45f7-ae4f-cabef1f3d7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365kennisnet-my.sharepoint.com/personal/j_suijker_kennisnet_nl/Documents/Documenten/Architectuurdag/Reacties%20Architectuurdag_plaatj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365kennisnet-my.sharepoint.com/personal/j_suijker_kennisnet_nl/Documents/Documenten/Architectuurdag/Reacties%20Architectuurdag_plaatj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365kennisnet-my.sharepoint.com/personal/j_suijker_kennisnet_nl/Documents/Documenten/Architectuurdag/Reacties%20Architectuurdag_plaatj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365kennisnet-my.sharepoint.com/personal/j_suijker_kennisnet_nl/Documents/Documenten/Architectuurdag/Reacties%20Architectuurdag_plaatj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365kennisnet-my.sharepoint.com/personal/j_suijker_kennisnet_nl/Documents/Documenten/Architectuurdag/Reacties%20Architectuurdag_plaatj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365kennisnet-my.sharepoint.com/personal/j_suijker_kennisnet_nl/Documents/Documenten/Architectuurdag/Reacties%20Architectuurdag_plaatj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22428063548496"/>
          <c:y val="5.0615516011095173E-2"/>
          <c:w val="0.7092876833129651"/>
          <c:h val="0.83445643885011089"/>
        </c:manualLayout>
      </c:layout>
      <c:radarChart>
        <c:radarStyle val="marker"/>
        <c:varyColors val="0"/>
        <c:ser>
          <c:idx val="0"/>
          <c:order val="0"/>
          <c:tx>
            <c:strRef>
              <c:f>Standaardisatie!$B$2</c:f>
              <c:strCache>
                <c:ptCount val="1"/>
                <c:pt idx="0">
                  <c:v>1.1 Afspraken &amp; standaarden (sectoroverstijgend)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Standaardisatie!$A$3:$A$10</c:f>
              <c:strCache>
                <c:ptCount val="8"/>
                <c:pt idx="0">
                  <c:v>NOLAI</c:v>
                </c:pt>
                <c:pt idx="1">
                  <c:v>DUTCH</c:v>
                </c:pt>
                <c:pt idx="2">
                  <c:v>VmV</c:v>
                </c:pt>
                <c:pt idx="3">
                  <c:v>Npuls</c:v>
                </c:pt>
                <c:pt idx="4">
                  <c:v>IOL</c:v>
                </c:pt>
                <c:pt idx="5">
                  <c:v>Leeroverzicht</c:v>
                </c:pt>
                <c:pt idx="6">
                  <c:v>LLO</c:v>
                </c:pt>
                <c:pt idx="7">
                  <c:v>DUO</c:v>
                </c:pt>
              </c:strCache>
            </c:strRef>
          </c:cat>
          <c:val>
            <c:numRef>
              <c:f>Standaardisatie!$B$3:$B$10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A-4F6F-9CC1-E560120925BB}"/>
            </c:ext>
          </c:extLst>
        </c:ser>
        <c:ser>
          <c:idx val="1"/>
          <c:order val="1"/>
          <c:tx>
            <c:strRef>
              <c:f>Standaardisatie!$C$2</c:f>
              <c:strCache>
                <c:ptCount val="1"/>
                <c:pt idx="0">
                  <c:v>1.2 Standaardisatie inhoud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Standaardisatie!$A$3:$A$10</c:f>
              <c:strCache>
                <c:ptCount val="8"/>
                <c:pt idx="0">
                  <c:v>NOLAI</c:v>
                </c:pt>
                <c:pt idx="1">
                  <c:v>DUTCH</c:v>
                </c:pt>
                <c:pt idx="2">
                  <c:v>VmV</c:v>
                </c:pt>
                <c:pt idx="3">
                  <c:v>Npuls</c:v>
                </c:pt>
                <c:pt idx="4">
                  <c:v>IOL</c:v>
                </c:pt>
                <c:pt idx="5">
                  <c:v>Leeroverzicht</c:v>
                </c:pt>
                <c:pt idx="6">
                  <c:v>LLO</c:v>
                </c:pt>
                <c:pt idx="7">
                  <c:v>DUO</c:v>
                </c:pt>
              </c:strCache>
            </c:strRef>
          </c:cat>
          <c:val>
            <c:numRef>
              <c:f>Standaardisatie!$C$3:$C$10</c:f>
              <c:numCache>
                <c:formatCode>General</c:formatCode>
                <c:ptCount val="8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A-4F6F-9CC1-E56012092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104719"/>
        <c:axId val="605332911"/>
      </c:radarChart>
      <c:catAx>
        <c:axId val="135104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05332911"/>
        <c:crosses val="autoZero"/>
        <c:auto val="1"/>
        <c:lblAlgn val="ctr"/>
        <c:lblOffset val="100"/>
        <c:noMultiLvlLbl val="0"/>
      </c:catAx>
      <c:valAx>
        <c:axId val="60533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510471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766699533385177E-2"/>
          <c:y val="0.9194862415149303"/>
          <c:w val="0.95323818186868126"/>
          <c:h val="5.9414991232588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2627624708366"/>
          <c:y val="4.5488191138569264E-2"/>
          <c:w val="0.75073359904455061"/>
          <c:h val="0.81787665165579748"/>
        </c:manualLayout>
      </c:layout>
      <c:radarChart>
        <c:radarStyle val="marker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2.1 Datasets delen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Data!$A$2:$A$9</c:f>
              <c:strCache>
                <c:ptCount val="8"/>
                <c:pt idx="0">
                  <c:v>NOLAI</c:v>
                </c:pt>
                <c:pt idx="1">
                  <c:v>DUTCH</c:v>
                </c:pt>
                <c:pt idx="2">
                  <c:v>VmV</c:v>
                </c:pt>
                <c:pt idx="3">
                  <c:v>Npuls</c:v>
                </c:pt>
                <c:pt idx="4">
                  <c:v>IOL</c:v>
                </c:pt>
                <c:pt idx="5">
                  <c:v>Leeroverzicht</c:v>
                </c:pt>
                <c:pt idx="6">
                  <c:v>LLO</c:v>
                </c:pt>
                <c:pt idx="7">
                  <c:v>DUO</c:v>
                </c:pt>
              </c:strCache>
            </c:strRef>
          </c:cat>
          <c:val>
            <c:numRef>
              <c:f>Data!$B$2:$B$9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9-4BB4-BC56-67D6AE64213B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2.2 Privacy &amp; security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Data!$A$2:$A$9</c:f>
              <c:strCache>
                <c:ptCount val="8"/>
                <c:pt idx="0">
                  <c:v>NOLAI</c:v>
                </c:pt>
                <c:pt idx="1">
                  <c:v>DUTCH</c:v>
                </c:pt>
                <c:pt idx="2">
                  <c:v>VmV</c:v>
                </c:pt>
                <c:pt idx="3">
                  <c:v>Npuls</c:v>
                </c:pt>
                <c:pt idx="4">
                  <c:v>IOL</c:v>
                </c:pt>
                <c:pt idx="5">
                  <c:v>Leeroverzicht</c:v>
                </c:pt>
                <c:pt idx="6">
                  <c:v>LLO</c:v>
                </c:pt>
                <c:pt idx="7">
                  <c:v>DUO</c:v>
                </c:pt>
              </c:strCache>
            </c:strRef>
          </c:cat>
          <c:val>
            <c:numRef>
              <c:f>Data!$C$2:$C$9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9-4BB4-BC56-67D6AE642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5330991"/>
        <c:axId val="605331471"/>
      </c:radarChart>
      <c:catAx>
        <c:axId val="60533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05331471"/>
        <c:crosses val="autoZero"/>
        <c:auto val="1"/>
        <c:lblAlgn val="ctr"/>
        <c:lblOffset val="100"/>
        <c:noMultiLvlLbl val="0"/>
      </c:catAx>
      <c:valAx>
        <c:axId val="605331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0533099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7015440474572"/>
          <c:y val="4.3799719892492692E-2"/>
          <c:w val="0.73199431521398928"/>
          <c:h val="0.81571068084724419"/>
        </c:manualLayout>
      </c:layout>
      <c:radarChart>
        <c:radarStyle val="marker"/>
        <c:varyColors val="0"/>
        <c:ser>
          <c:idx val="0"/>
          <c:order val="0"/>
          <c:tx>
            <c:strRef>
              <c:f>AI!$B$1</c:f>
              <c:strCache>
                <c:ptCount val="1"/>
                <c:pt idx="0">
                  <c:v>3.1 AI-kaders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AI!$A$2:$A$9</c:f>
              <c:strCache>
                <c:ptCount val="8"/>
                <c:pt idx="0">
                  <c:v>NOLAI</c:v>
                </c:pt>
                <c:pt idx="1">
                  <c:v>DUTCH</c:v>
                </c:pt>
                <c:pt idx="2">
                  <c:v>VmV</c:v>
                </c:pt>
                <c:pt idx="3">
                  <c:v>Npuls</c:v>
                </c:pt>
                <c:pt idx="4">
                  <c:v>IOL</c:v>
                </c:pt>
                <c:pt idx="5">
                  <c:v>Leeroverzicht</c:v>
                </c:pt>
                <c:pt idx="6">
                  <c:v>LLO</c:v>
                </c:pt>
                <c:pt idx="7">
                  <c:v>DUO</c:v>
                </c:pt>
              </c:strCache>
            </c:strRef>
          </c:cat>
          <c:val>
            <c:numRef>
              <c:f>AI!$B$2:$B$9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6-420F-8F05-2188503361B9}"/>
            </c:ext>
          </c:extLst>
        </c:ser>
        <c:ser>
          <c:idx val="1"/>
          <c:order val="1"/>
          <c:tx>
            <c:strRef>
              <c:f>AI!$C$1</c:f>
              <c:strCache>
                <c:ptCount val="1"/>
                <c:pt idx="0">
                  <c:v>3.2 AI-sectorvoorzieningen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AI!$A$2:$A$9</c:f>
              <c:strCache>
                <c:ptCount val="8"/>
                <c:pt idx="0">
                  <c:v>NOLAI</c:v>
                </c:pt>
                <c:pt idx="1">
                  <c:v>DUTCH</c:v>
                </c:pt>
                <c:pt idx="2">
                  <c:v>VmV</c:v>
                </c:pt>
                <c:pt idx="3">
                  <c:v>Npuls</c:v>
                </c:pt>
                <c:pt idx="4">
                  <c:v>IOL</c:v>
                </c:pt>
                <c:pt idx="5">
                  <c:v>Leeroverzicht</c:v>
                </c:pt>
                <c:pt idx="6">
                  <c:v>LLO</c:v>
                </c:pt>
                <c:pt idx="7">
                  <c:v>DUO</c:v>
                </c:pt>
              </c:strCache>
            </c:strRef>
          </c:cat>
          <c:val>
            <c:numRef>
              <c:f>AI!$C$2:$C$9</c:f>
              <c:numCache>
                <c:formatCode>General</c:formatCode>
                <c:ptCount val="8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6-420F-8F05-218850336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3245199"/>
        <c:axId val="1536810815"/>
      </c:radarChart>
      <c:catAx>
        <c:axId val="181324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36810815"/>
        <c:crosses val="autoZero"/>
        <c:auto val="1"/>
        <c:lblAlgn val="ctr"/>
        <c:lblOffset val="100"/>
        <c:noMultiLvlLbl val="0"/>
      </c:catAx>
      <c:valAx>
        <c:axId val="1536810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1324519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7012970781025"/>
          <c:y val="3.9507684816114733E-2"/>
          <c:w val="0.7319943617375847"/>
          <c:h val="0.8305942573887054"/>
        </c:manualLayout>
      </c:layout>
      <c:radarChart>
        <c:radarStyle val="marker"/>
        <c:varyColors val="0"/>
        <c:ser>
          <c:idx val="0"/>
          <c:order val="0"/>
          <c:tx>
            <c:strRef>
              <c:f>'Digitale identiteiten'!$B$1</c:f>
              <c:strCache>
                <c:ptCount val="1"/>
                <c:pt idx="0">
                  <c:v>4 Digitale identiteit (SSI)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'Digitale identiteiten'!$A$2:$A$9</c:f>
              <c:strCache>
                <c:ptCount val="8"/>
                <c:pt idx="0">
                  <c:v>NOLAI</c:v>
                </c:pt>
                <c:pt idx="1">
                  <c:v>DUTCH</c:v>
                </c:pt>
                <c:pt idx="2">
                  <c:v>VmV</c:v>
                </c:pt>
                <c:pt idx="3">
                  <c:v>Npuls</c:v>
                </c:pt>
                <c:pt idx="4">
                  <c:v>IOL</c:v>
                </c:pt>
                <c:pt idx="5">
                  <c:v>Leeroverzicht</c:v>
                </c:pt>
                <c:pt idx="6">
                  <c:v>LLO</c:v>
                </c:pt>
                <c:pt idx="7">
                  <c:v>DUO</c:v>
                </c:pt>
              </c:strCache>
            </c:strRef>
          </c:cat>
          <c:val>
            <c:numRef>
              <c:f>'Digitale identiteiten'!$B$2:$B$9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9-4556-8865-DBD077736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1922847"/>
        <c:axId val="1811925727"/>
      </c:radarChart>
      <c:catAx>
        <c:axId val="1811922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11925727"/>
        <c:crosses val="autoZero"/>
        <c:auto val="1"/>
        <c:lblAlgn val="ctr"/>
        <c:lblOffset val="100"/>
        <c:noMultiLvlLbl val="0"/>
      </c:catAx>
      <c:valAx>
        <c:axId val="1811925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1192284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7012970781025"/>
          <c:y val="4.6858876522738631E-2"/>
          <c:w val="0.7319943617375847"/>
          <c:h val="0.81733467382098879"/>
        </c:manualLayout>
      </c:layout>
      <c:radarChart>
        <c:radarStyle val="marker"/>
        <c:varyColors val="0"/>
        <c:ser>
          <c:idx val="0"/>
          <c:order val="0"/>
          <c:tx>
            <c:strRef>
              <c:f>'Gezamenlijk toekomstbeeld'!$B$1</c:f>
              <c:strCache>
                <c:ptCount val="1"/>
                <c:pt idx="0">
                  <c:v>5.1 Leven Lang Ontwikkelen (LLO)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'Gezamenlijk toekomstbeeld'!$A$2:$A$9</c:f>
              <c:strCache>
                <c:ptCount val="8"/>
                <c:pt idx="0">
                  <c:v>NOLAI</c:v>
                </c:pt>
                <c:pt idx="1">
                  <c:v>DUTCH</c:v>
                </c:pt>
                <c:pt idx="2">
                  <c:v>VmV</c:v>
                </c:pt>
                <c:pt idx="3">
                  <c:v>Npuls</c:v>
                </c:pt>
                <c:pt idx="4">
                  <c:v>IOL</c:v>
                </c:pt>
                <c:pt idx="5">
                  <c:v>Leeroverzicht</c:v>
                </c:pt>
                <c:pt idx="6">
                  <c:v>LLO</c:v>
                </c:pt>
                <c:pt idx="7">
                  <c:v>DUO</c:v>
                </c:pt>
              </c:strCache>
            </c:strRef>
          </c:cat>
          <c:val>
            <c:numRef>
              <c:f>'Gezamenlijk toekomstbeeld'!$B$2:$B$9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5-40FC-BD96-C3DD393D3AD1}"/>
            </c:ext>
          </c:extLst>
        </c:ser>
        <c:ser>
          <c:idx val="1"/>
          <c:order val="1"/>
          <c:tx>
            <c:strRef>
              <c:f>'Gezamenlijk toekomstbeeld'!$C$1</c:f>
              <c:strCache>
                <c:ptCount val="1"/>
                <c:pt idx="0">
                  <c:v>5.2 Flexibel onderwijs</c:v>
                </c:pt>
              </c:strCache>
            </c:strRef>
          </c:tx>
          <c:spPr>
            <a:ln w="15875" cap="rnd">
              <a:solidFill>
                <a:schemeClr val="bg1">
                  <a:lumMod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bg1">
                    <a:lumMod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'Gezamenlijk toekomstbeeld'!$A$2:$A$9</c:f>
              <c:strCache>
                <c:ptCount val="8"/>
                <c:pt idx="0">
                  <c:v>NOLAI</c:v>
                </c:pt>
                <c:pt idx="1">
                  <c:v>DUTCH</c:v>
                </c:pt>
                <c:pt idx="2">
                  <c:v>VmV</c:v>
                </c:pt>
                <c:pt idx="3">
                  <c:v>Npuls</c:v>
                </c:pt>
                <c:pt idx="4">
                  <c:v>IOL</c:v>
                </c:pt>
                <c:pt idx="5">
                  <c:v>Leeroverzicht</c:v>
                </c:pt>
                <c:pt idx="6">
                  <c:v>LLO</c:v>
                </c:pt>
                <c:pt idx="7">
                  <c:v>DUO</c:v>
                </c:pt>
              </c:strCache>
            </c:strRef>
          </c:cat>
          <c:val>
            <c:numRef>
              <c:f>'Gezamenlijk toekomstbeeld'!$C$2:$C$9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5-40FC-BD96-C3DD393D3AD1}"/>
            </c:ext>
          </c:extLst>
        </c:ser>
        <c:ser>
          <c:idx val="2"/>
          <c:order val="2"/>
          <c:tx>
            <c:strRef>
              <c:f>'Gezamenlijk toekomstbeeld'!$D$1</c:f>
              <c:strCache>
                <c:ptCount val="1"/>
                <c:pt idx="0">
                  <c:v>5.3 Open leermateriaal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'Gezamenlijk toekomstbeeld'!$A$2:$A$9</c:f>
              <c:strCache>
                <c:ptCount val="8"/>
                <c:pt idx="0">
                  <c:v>NOLAI</c:v>
                </c:pt>
                <c:pt idx="1">
                  <c:v>DUTCH</c:v>
                </c:pt>
                <c:pt idx="2">
                  <c:v>VmV</c:v>
                </c:pt>
                <c:pt idx="3">
                  <c:v>Npuls</c:v>
                </c:pt>
                <c:pt idx="4">
                  <c:v>IOL</c:v>
                </c:pt>
                <c:pt idx="5">
                  <c:v>Leeroverzicht</c:v>
                </c:pt>
                <c:pt idx="6">
                  <c:v>LLO</c:v>
                </c:pt>
                <c:pt idx="7">
                  <c:v>DUO</c:v>
                </c:pt>
              </c:strCache>
            </c:strRef>
          </c:cat>
          <c:val>
            <c:numRef>
              <c:f>'Gezamenlijk toekomstbeeld'!$D$2:$D$9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75-40FC-BD96-C3DD393D3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8461631"/>
        <c:axId val="1818457791"/>
      </c:radarChart>
      <c:catAx>
        <c:axId val="1818461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18457791"/>
        <c:crosses val="autoZero"/>
        <c:auto val="1"/>
        <c:lblAlgn val="ctr"/>
        <c:lblOffset val="100"/>
        <c:noMultiLvlLbl val="0"/>
      </c:catAx>
      <c:valAx>
        <c:axId val="181845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184616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7012970781025"/>
          <c:y val="4.5905293509296306E-2"/>
          <c:w val="0.7319943617375847"/>
          <c:h val="0.81958581681377007"/>
        </c:manualLayout>
      </c:layout>
      <c:radarChart>
        <c:radarStyle val="marker"/>
        <c:varyColors val="0"/>
        <c:ser>
          <c:idx val="0"/>
          <c:order val="0"/>
          <c:tx>
            <c:strRef>
              <c:f>Governance!$B$1</c:f>
              <c:strCache>
                <c:ptCount val="1"/>
                <c:pt idx="0">
                  <c:v>6.1 Governance architectuur/standaarden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Governance!$A$2:$A$9</c:f>
              <c:strCache>
                <c:ptCount val="8"/>
                <c:pt idx="0">
                  <c:v>NOLAI</c:v>
                </c:pt>
                <c:pt idx="1">
                  <c:v>DUTCH</c:v>
                </c:pt>
                <c:pt idx="2">
                  <c:v>VmV</c:v>
                </c:pt>
                <c:pt idx="3">
                  <c:v>Npuls</c:v>
                </c:pt>
                <c:pt idx="4">
                  <c:v>IOL</c:v>
                </c:pt>
                <c:pt idx="5">
                  <c:v>Leeroverzicht</c:v>
                </c:pt>
                <c:pt idx="6">
                  <c:v>LLO</c:v>
                </c:pt>
                <c:pt idx="7">
                  <c:v>DUO</c:v>
                </c:pt>
              </c:strCache>
            </c:strRef>
          </c:cat>
          <c:val>
            <c:numRef>
              <c:f>Governance!$B$2:$B$9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E-4F3C-845B-969C29A6EAE2}"/>
            </c:ext>
          </c:extLst>
        </c:ser>
        <c:ser>
          <c:idx val="1"/>
          <c:order val="1"/>
          <c:tx>
            <c:strRef>
              <c:f>Governance!$C$1</c:f>
              <c:strCache>
                <c:ptCount val="1"/>
                <c:pt idx="0">
                  <c:v>6.2 Publiek-private samenwerking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4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Governance!$A$2:$A$9</c:f>
              <c:strCache>
                <c:ptCount val="8"/>
                <c:pt idx="0">
                  <c:v>NOLAI</c:v>
                </c:pt>
                <c:pt idx="1">
                  <c:v>DUTCH</c:v>
                </c:pt>
                <c:pt idx="2">
                  <c:v>VmV</c:v>
                </c:pt>
                <c:pt idx="3">
                  <c:v>Npuls</c:v>
                </c:pt>
                <c:pt idx="4">
                  <c:v>IOL</c:v>
                </c:pt>
                <c:pt idx="5">
                  <c:v>Leeroverzicht</c:v>
                </c:pt>
                <c:pt idx="6">
                  <c:v>LLO</c:v>
                </c:pt>
                <c:pt idx="7">
                  <c:v>DUO</c:v>
                </c:pt>
              </c:strCache>
            </c:strRef>
          </c:cat>
          <c:val>
            <c:numRef>
              <c:f>Governance!$C$2:$C$9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2E-4F3C-845B-969C29A6E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1927647"/>
        <c:axId val="1811926687"/>
      </c:radarChart>
      <c:catAx>
        <c:axId val="1811927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11926687"/>
        <c:crosses val="autoZero"/>
        <c:auto val="1"/>
        <c:lblAlgn val="ctr"/>
        <c:lblOffset val="100"/>
        <c:noMultiLvlLbl val="0"/>
      </c:catAx>
      <c:valAx>
        <c:axId val="1811926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1192764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0FB4-7D23-4DDE-AA0A-EE043B615173}" type="datetimeFigureOut">
              <a:t>13-11-2025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DAF70-24A3-41EB-9EFB-4814252150D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6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DAF70-24A3-41EB-9EFB-4814252150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eldi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>
            <a:spLocks noGrp="1"/>
          </p:cNvSpPr>
          <p:nvPr>
            <p:ph type="ctrTitle"/>
          </p:nvPr>
        </p:nvSpPr>
        <p:spPr>
          <a:xfrm>
            <a:off x="0" y="2130426"/>
            <a:ext cx="12192000" cy="1442591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pic>
        <p:nvPicPr>
          <p:cNvPr id="17" name="Google Shape;17;p34" descr="\\fileserver\users$\dommisse01\Edustandaard\Edustandaard logo vrijstaan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7072" y="116632"/>
            <a:ext cx="2487600" cy="5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4"/>
          <p:cNvSpPr txBox="1"/>
          <p:nvPr/>
        </p:nvSpPr>
        <p:spPr>
          <a:xfrm>
            <a:off x="8832304" y="6021288"/>
            <a:ext cx="3240360" cy="8367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47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257A62D7-19BC-4EB6-84B9-D74AB70E58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28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Inhoud met bijschrif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1" name="Google Shape;51;p4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257A62D7-19BC-4EB6-84B9-D74AB70E58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01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Leeg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44421F90-E085-4F95-89B6-5B3FE5EA2325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57A62D7-19BC-4EB6-84B9-D74AB70E58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01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33" descr="\\fileserver\users$\dommisse01\Edustandaard\Edustandaard logo vrijstaan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7072" y="6237313"/>
            <a:ext cx="2487600" cy="54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257A62D7-19BC-4EB6-84B9-D74AB70E58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8033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tedenbouwkunde, Flatgebouw, Metropoolregio, gebouw&#10;&#10;Automatisch gegenereerde beschrijving">
            <a:extLst>
              <a:ext uri="{FF2B5EF4-FFF2-40B4-BE49-F238E27FC236}">
                <a16:creationId xmlns:a16="http://schemas.microsoft.com/office/drawing/2014/main" id="{5C37519C-85FA-4E9B-B6D8-B00BC8022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9"/>
          <a:stretch/>
        </p:blipFill>
        <p:spPr>
          <a:xfrm>
            <a:off x="0" y="-707922"/>
            <a:ext cx="12192000" cy="75659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F2577C-E89B-E50E-159E-C57E4A052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02570"/>
            <a:ext cx="12192000" cy="1442591"/>
          </a:xfrm>
        </p:spPr>
        <p:txBody>
          <a:bodyPr/>
          <a:lstStyle/>
          <a:p>
            <a:r>
              <a:rPr lang="nl-NL"/>
              <a:t>4</a:t>
            </a:r>
            <a:r>
              <a:rPr lang="nl-NL" baseline="30000"/>
              <a:t>e</a:t>
            </a:r>
            <a:r>
              <a:rPr lang="nl-NL"/>
              <a:t> </a:t>
            </a:r>
            <a:r>
              <a:rPr lang="nl-NL" err="1"/>
              <a:t>a</a:t>
            </a:r>
            <a:r>
              <a:rPr lang="nl-NL" sz="3200" err="1"/>
              <a:t>rchitectuurdag</a:t>
            </a:r>
            <a:br>
              <a:rPr lang="nl-NL" sz="3200"/>
            </a:br>
            <a:r>
              <a:rPr lang="nl-NL" sz="1600"/>
              <a:t>27 oktober 2025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3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2053A-3070-7147-0299-2845AFEE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Gedeelde relevante thema’s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0069C6-74CE-74FE-F3E1-E27F67D8B1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" t="7647" r="70771" b="564"/>
          <a:stretch>
            <a:fillRect/>
          </a:stretch>
        </p:blipFill>
        <p:spPr>
          <a:xfrm>
            <a:off x="2907631" y="1165716"/>
            <a:ext cx="6376737" cy="5078673"/>
          </a:xfrm>
          <a:prstGeom prst="rect">
            <a:avLst/>
          </a:prstGeom>
          <a:ln w="444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30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3F026C-0128-DADD-C904-85F82474E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Reflectie op de thema’s, per groeifondsprogramma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D0E0AFB-22A6-FFEC-5F39-96A731B7A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10:30 – 11:05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98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4880-8206-A87E-217A-B46E165C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Reflectie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CC32F-EE59-F064-2CB4-8E51018FB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245141"/>
            <a:ext cx="11521280" cy="4881024"/>
          </a:xfrm>
        </p:spPr>
        <p:txBody>
          <a:bodyPr/>
          <a:lstStyle/>
          <a:p>
            <a:pPr fontAlgn="base"/>
            <a:r>
              <a:rPr lang="nl-NL" sz="2400"/>
              <a:t>Rondje reflectie per programma op huiswerk (5 min per programma) </a:t>
            </a:r>
          </a:p>
          <a:p>
            <a:pPr fontAlgn="base"/>
            <a:r>
              <a:rPr lang="nl-NL" sz="2400"/>
              <a:t>Overzicht genereren </a:t>
            </a:r>
            <a:r>
              <a:rPr lang="nl-NL" sz="2400" err="1"/>
              <a:t>SvZ</a:t>
            </a:r>
            <a:r>
              <a:rPr lang="nl-NL" sz="2400"/>
              <a:t> GF-programma’s </a:t>
            </a:r>
            <a:r>
              <a:rPr lang="nl-NL" sz="2400" err="1"/>
              <a:t>irt</a:t>
            </a:r>
            <a:r>
              <a:rPr lang="nl-NL" sz="2400"/>
              <a:t> de thema’s. Grote problemen, in grote lijnen helder krijgen waar iedereen staat. Gevoel voor de grotere context. </a:t>
            </a:r>
          </a:p>
          <a:p>
            <a:pPr fontAlgn="base"/>
            <a:r>
              <a:rPr lang="nl-NL" sz="2400"/>
              <a:t>Kansen en risico’s van samenwerking met ander GF-programma’s. </a:t>
            </a:r>
          </a:p>
          <a:p>
            <a:pPr fontAlgn="base"/>
            <a:endParaRPr lang="nl-NL" sz="2400"/>
          </a:p>
          <a:p>
            <a:pPr fontAlgn="base"/>
            <a:r>
              <a:rPr lang="nl-NL" sz="2400"/>
              <a:t>Slide per thema &amp; koppelen aan GFP</a:t>
            </a:r>
          </a:p>
        </p:txBody>
      </p:sp>
    </p:spTree>
    <p:extLst>
      <p:ext uri="{BB962C8B-B14F-4D97-AF65-F5344CB8AC3E}">
        <p14:creationId xmlns:p14="http://schemas.microsoft.com/office/powerpoint/2010/main" val="2836759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1773B-2B92-9FF2-EAB8-2209F9B2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Scores op de thema’s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3800A1C-BA84-0584-2BEC-2EE13345E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0" y="1555084"/>
            <a:ext cx="11856640" cy="298244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05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4F9E2-332C-01C6-54F0-42C72DE5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Thema 1 - Afspraken en standaarden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F19E39-CC45-9C5B-E46A-12FDEBC32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80729"/>
            <a:ext cx="5486400" cy="5145436"/>
          </a:xfrm>
        </p:spPr>
        <p:txBody>
          <a:bodyPr/>
          <a:lstStyle/>
          <a:p>
            <a:pPr marL="50800" indent="0">
              <a:buNone/>
            </a:pPr>
            <a:r>
              <a:rPr lang="nl-NL" sz="2000"/>
              <a:t>Alle programma’s geven aan dat afstemming en standaardisatie cruciaal zijn, zowel technisch (</a:t>
            </a:r>
            <a:r>
              <a:rPr lang="nl-NL" sz="2000" err="1"/>
              <a:t>API’s</a:t>
            </a:r>
            <a:r>
              <a:rPr lang="nl-NL" sz="2000"/>
              <a:t>, formats) als inhoudelijk (semantisch, skills, leerdoelen).</a:t>
            </a:r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r>
              <a:rPr lang="nl-NL" sz="2000"/>
              <a:t>Verschillende (technische) standaarden worden al breed gebruikt.</a:t>
            </a:r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r>
              <a:rPr lang="nl-NL" sz="2000"/>
              <a:t>TIP: sluit eens aan bij een </a:t>
            </a:r>
            <a:r>
              <a:rPr lang="nl-NL" sz="2000" err="1"/>
              <a:t>Edustandaard</a:t>
            </a:r>
            <a:r>
              <a:rPr lang="nl-NL" sz="2000"/>
              <a:t> werkgroep en leg daar je standaardisatievraagstuk voor.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F29F46C8-8048-7480-6462-4AD9C6EDA820}"/>
              </a:ext>
            </a:extLst>
          </p:cNvPr>
          <p:cNvGraphicFramePr>
            <a:graphicFrameLocks/>
          </p:cNvGraphicFramePr>
          <p:nvPr/>
        </p:nvGraphicFramePr>
        <p:xfrm>
          <a:off x="6096000" y="980729"/>
          <a:ext cx="5760640" cy="489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43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8ECA6-16C0-4C79-D8FF-64ABB58F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Thema 2 - Data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6A101D-980F-3266-0FA8-FC0DD248E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80729"/>
            <a:ext cx="5486400" cy="5145435"/>
          </a:xfrm>
        </p:spPr>
        <p:txBody>
          <a:bodyPr/>
          <a:lstStyle/>
          <a:p>
            <a:pPr marL="50800" indent="0">
              <a:buNone/>
            </a:pPr>
            <a:r>
              <a:rPr lang="nl-NL" sz="2000"/>
              <a:t>Alle programma’s maken gebruik van datasets. Ze weten elkaar te vinden, maar hebben vaak specifieke behoeften die niet (volledig) afgedekt worden in bestaande datasets.</a:t>
            </a:r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r>
              <a:rPr lang="nl-NL" sz="2000"/>
              <a:t>Privacy &amp; security is een belangrijke randvoorwaarde, maar de meeste programma’s gebruiken geen persoonsgegevens.</a:t>
            </a:r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r>
              <a:rPr lang="nl-NL" sz="2000"/>
              <a:t>TIP van NOLAI: PSL Datashop, een open </a:t>
            </a:r>
            <a:r>
              <a:rPr lang="nl-NL" sz="2000" err="1"/>
              <a:t>repository</a:t>
            </a:r>
            <a:r>
              <a:rPr lang="nl-NL" sz="2000"/>
              <a:t> met leer- en onderwijsonderzoeksdata.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49E327F8-42CE-7970-3225-E4FBBAB46D96}"/>
              </a:ext>
            </a:extLst>
          </p:cNvPr>
          <p:cNvGraphicFramePr>
            <a:graphicFrameLocks/>
          </p:cNvGraphicFramePr>
          <p:nvPr/>
        </p:nvGraphicFramePr>
        <p:xfrm>
          <a:off x="6096000" y="980729"/>
          <a:ext cx="5760640" cy="528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107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818C9-FD13-50D5-B429-4D0047987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9610A-E4C4-9BEB-ED17-54D1F47A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Thema 3 – </a:t>
            </a:r>
            <a:r>
              <a:rPr lang="nl-NL" err="1"/>
              <a:t>Artificial</a:t>
            </a:r>
            <a:r>
              <a:rPr lang="nl-NL"/>
              <a:t> Intelligence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F5A12C-0004-BAA3-6743-5BC34602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980729"/>
            <a:ext cx="5760640" cy="5247271"/>
          </a:xfrm>
        </p:spPr>
        <p:txBody>
          <a:bodyPr/>
          <a:lstStyle/>
          <a:p>
            <a:pPr marL="50800" indent="0">
              <a:buNone/>
            </a:pPr>
            <a:r>
              <a:rPr lang="nl-NL" sz="2000"/>
              <a:t>Verantwoorde AI is kern, ethiek/didactiek belangrijker dan technologie.</a:t>
            </a:r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r>
              <a:rPr lang="nl-NL" sz="2000"/>
              <a:t>NOLAI en </a:t>
            </a:r>
            <a:r>
              <a:rPr lang="nl-NL" sz="2000" err="1"/>
              <a:t>Npuls</a:t>
            </a:r>
            <a:r>
              <a:rPr lang="nl-NL" sz="2000"/>
              <a:t> willen aansluiten bij GPT-NL en </a:t>
            </a:r>
            <a:r>
              <a:rPr lang="nl-NL" sz="2000" err="1"/>
              <a:t>EduGenAI</a:t>
            </a:r>
            <a:r>
              <a:rPr lang="nl-NL" sz="2000"/>
              <a:t>. Andere programma’s zijn nog in een verkennende fase en zien wel mogelijkheden, maar het heeft nauwelijks prioriteit.</a:t>
            </a:r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r>
              <a:rPr lang="nl-NL" sz="2000"/>
              <a:t>TIP: let op bias bij het gebruik van AI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CACECDCC-463D-54F6-A435-4DE682EFA0A5}"/>
              </a:ext>
            </a:extLst>
          </p:cNvPr>
          <p:cNvGraphicFramePr>
            <a:graphicFrameLocks/>
          </p:cNvGraphicFramePr>
          <p:nvPr/>
        </p:nvGraphicFramePr>
        <p:xfrm>
          <a:off x="6096001" y="980729"/>
          <a:ext cx="5760639" cy="524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9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78C64-FD12-D6D2-14CA-F0A28BB7F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92495-6E17-FD6E-1CF4-3983D5BB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Thema 4 – Digitale identiteiten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512328-864A-394E-FA36-3910C71E6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980729"/>
            <a:ext cx="5760640" cy="5191471"/>
          </a:xfrm>
        </p:spPr>
        <p:txBody>
          <a:bodyPr/>
          <a:lstStyle/>
          <a:p>
            <a:pPr marL="50800" indent="0">
              <a:buNone/>
            </a:pPr>
            <a:r>
              <a:rPr lang="nl-NL" sz="2000"/>
              <a:t>Grote spreiding in relevantie vanwege de verschillende doelgroepen. </a:t>
            </a:r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r>
              <a:rPr lang="nl-NL" sz="2000"/>
              <a:t>LLO Katalysator en </a:t>
            </a:r>
            <a:r>
              <a:rPr lang="nl-NL" sz="2000" err="1"/>
              <a:t>Npuls</a:t>
            </a:r>
            <a:r>
              <a:rPr lang="nl-NL" sz="2000"/>
              <a:t>: cruciaal voor regie gebruikers over eigen gegevens</a:t>
            </a:r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r>
              <a:rPr lang="nl-NL" sz="2000"/>
              <a:t>Voorbeelden:</a:t>
            </a:r>
          </a:p>
          <a:p>
            <a:pPr marL="50800" indent="0">
              <a:buNone/>
            </a:pPr>
            <a:r>
              <a:rPr lang="nl-NL" sz="2000"/>
              <a:t>LLO: </a:t>
            </a:r>
            <a:r>
              <a:rPr lang="nl-NL" sz="2000" err="1"/>
              <a:t>skillsdata</a:t>
            </a:r>
            <a:r>
              <a:rPr lang="nl-NL" sz="2000"/>
              <a:t>, persoonlijke ontwikkeldata</a:t>
            </a:r>
          </a:p>
          <a:p>
            <a:pPr marL="50800" indent="0">
              <a:buNone/>
            </a:pPr>
            <a:r>
              <a:rPr lang="nl-NL" sz="2000" err="1"/>
              <a:t>Npuls</a:t>
            </a:r>
            <a:r>
              <a:rPr lang="nl-NL" sz="2000"/>
              <a:t>: Experimenten met </a:t>
            </a:r>
            <a:r>
              <a:rPr lang="nl-NL" sz="2000" err="1"/>
              <a:t>wallets</a:t>
            </a:r>
            <a:r>
              <a:rPr lang="nl-NL" sz="2000"/>
              <a:t>, </a:t>
            </a:r>
            <a:r>
              <a:rPr lang="nl-NL" sz="2000" err="1"/>
              <a:t>EduID</a:t>
            </a:r>
            <a:r>
              <a:rPr lang="nl-NL" sz="2000"/>
              <a:t>.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B918BEC8-AF40-E245-0F57-1517D1B73D80}"/>
              </a:ext>
            </a:extLst>
          </p:cNvPr>
          <p:cNvGraphicFramePr>
            <a:graphicFrameLocks/>
          </p:cNvGraphicFramePr>
          <p:nvPr/>
        </p:nvGraphicFramePr>
        <p:xfrm>
          <a:off x="6096000" y="980729"/>
          <a:ext cx="5760640" cy="519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5333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CA5FD-0CD2-CEF5-331B-94CE3872E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0E98D-CB24-0AAA-3495-D3090C8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Thema 5 – Gezamenlijk toekomstbeeld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ABF511-891E-6878-8396-C6EE306F9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980729"/>
            <a:ext cx="5760640" cy="5275692"/>
          </a:xfrm>
        </p:spPr>
        <p:txBody>
          <a:bodyPr/>
          <a:lstStyle/>
          <a:p>
            <a:pPr marL="50800" indent="0">
              <a:buNone/>
            </a:pPr>
            <a:r>
              <a:rPr lang="nl-NL" sz="2000"/>
              <a:t>Leven lang ontwikkelen en flexibel onderwijs worden herkend als sleutels voor toekomstige afstemming, maar niet elk programma ziet dit als kernopgave.</a:t>
            </a:r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r>
              <a:rPr lang="nl-NL" sz="2000"/>
              <a:t>Programma’s voelen de opdracht om leermaterialen open te delen, zeker als die met publiek geld zijn ontwikkeld.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68739A8C-0B44-D3C6-74A5-08AB8C1B1B4D}"/>
              </a:ext>
            </a:extLst>
          </p:cNvPr>
          <p:cNvGraphicFramePr>
            <a:graphicFrameLocks/>
          </p:cNvGraphicFramePr>
          <p:nvPr/>
        </p:nvGraphicFramePr>
        <p:xfrm>
          <a:off x="6096000" y="980729"/>
          <a:ext cx="5760640" cy="527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903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038E1-40F6-EE51-9273-8E75A609E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EB17E-B32C-AF82-5271-FE609B32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Thema 6 - </a:t>
            </a:r>
            <a:r>
              <a:rPr lang="nl-NL" err="1"/>
              <a:t>Governance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E0D791-44C9-D9DC-7CD9-645C554D5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980729"/>
            <a:ext cx="5760640" cy="5145435"/>
          </a:xfrm>
        </p:spPr>
        <p:txBody>
          <a:bodyPr/>
          <a:lstStyle/>
          <a:p>
            <a:pPr marL="50800" indent="0">
              <a:buNone/>
            </a:pPr>
            <a:r>
              <a:rPr lang="nl-NL" sz="2000"/>
              <a:t>Architectuur &amp; standaarden: belangrijk voor alle programma’s, maar met verschillende invalshoeken.</a:t>
            </a:r>
          </a:p>
          <a:p>
            <a:pPr marL="50800" indent="0">
              <a:buNone/>
            </a:pPr>
            <a:endParaRPr lang="nl-NL" sz="2000"/>
          </a:p>
          <a:p>
            <a:pPr marL="50800" indent="0">
              <a:buNone/>
            </a:pPr>
            <a:r>
              <a:rPr lang="nl-NL" sz="2000"/>
              <a:t>Publiek-private samenwerking: door vrijwel alle programma’s genoemd als cruciaal. We hebben elkaar nodig voor co-creatie, interoperabiliteit en de borging van publieke waarden.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AF2789A6-E714-2E2F-F642-957B445671D1}"/>
              </a:ext>
            </a:extLst>
          </p:cNvPr>
          <p:cNvGraphicFramePr>
            <a:graphicFrameLocks/>
          </p:cNvGraphicFramePr>
          <p:nvPr/>
        </p:nvGraphicFramePr>
        <p:xfrm>
          <a:off x="6096000" y="980729"/>
          <a:ext cx="5760640" cy="519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71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3ABB-B808-74FE-34AD-20E50F1F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Programma</a:t>
            </a:r>
            <a:endParaRPr lang="nl-NL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415809-9EA4-E1FC-8D75-170CE97E8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68560"/>
              </p:ext>
            </p:extLst>
          </p:nvPr>
        </p:nvGraphicFramePr>
        <p:xfrm>
          <a:off x="335360" y="1122938"/>
          <a:ext cx="11521280" cy="51054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827358">
                  <a:extLst>
                    <a:ext uri="{9D8B030D-6E8A-4147-A177-3AD203B41FA5}">
                      <a16:colId xmlns:a16="http://schemas.microsoft.com/office/drawing/2014/main" val="3850001634"/>
                    </a:ext>
                  </a:extLst>
                </a:gridCol>
                <a:gridCol w="9693922">
                  <a:extLst>
                    <a:ext uri="{9D8B030D-6E8A-4147-A177-3AD203B41FA5}">
                      <a16:colId xmlns:a16="http://schemas.microsoft.com/office/drawing/2014/main" val="278233443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/>
                        <a:t>KOFFIE</a:t>
                      </a:r>
                      <a:endParaRPr lang="nl-NL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/>
                        <a:t>KOFFIE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43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9:30 – 10:00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Welkom</a:t>
                      </a:r>
                    </a:p>
                    <a:p>
                      <a:r>
                        <a:rPr lang="en-GB"/>
                        <a:t>Kort </a:t>
                      </a:r>
                      <a:r>
                        <a:rPr lang="en-GB" err="1"/>
                        <a:t>voorstelrondje</a:t>
                      </a:r>
                      <a:endParaRPr lang="en-GB"/>
                    </a:p>
                    <a:p>
                      <a:r>
                        <a:rPr lang="nl-NL"/>
                        <a:t>Toelichting op het programma voor vandaag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021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10:00 – 10:30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Terugblik</a:t>
                      </a:r>
                      <a:r>
                        <a:rPr lang="en-GB"/>
                        <a:t> </a:t>
                      </a:r>
                      <a:r>
                        <a:rPr lang="en-GB" err="1"/>
                        <a:t>vorige</a:t>
                      </a:r>
                      <a:r>
                        <a:rPr lang="en-GB"/>
                        <a:t> </a:t>
                      </a:r>
                      <a:r>
                        <a:rPr lang="en-GB" err="1"/>
                        <a:t>architectuurdagen</a:t>
                      </a:r>
                      <a:endParaRPr lang="en-GB"/>
                    </a:p>
                    <a:p>
                      <a:r>
                        <a:rPr lang="en-GB"/>
                        <a:t>Toelichting thema’s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2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10:30 – 11:05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Reflectie op de thema’s, per groeifondsprogramma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97853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/>
                        <a:t>PAUZE</a:t>
                      </a:r>
                      <a:endParaRPr lang="nl-NL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/>
                        <a:t>LUNCH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04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11:20 – 12:00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Versterking</a:t>
                      </a:r>
                      <a:r>
                        <a:rPr lang="en-GB"/>
                        <a:t> </a:t>
                      </a:r>
                      <a:r>
                        <a:rPr lang="en-GB" err="1"/>
                        <a:t>samenwerking</a:t>
                      </a:r>
                      <a:r>
                        <a:rPr lang="en-GB"/>
                        <a:t> </a:t>
                      </a:r>
                      <a:r>
                        <a:rPr lang="en-GB" err="1"/>
                        <a:t>en</a:t>
                      </a:r>
                      <a:r>
                        <a:rPr lang="en-GB"/>
                        <a:t> governance</a:t>
                      </a:r>
                    </a:p>
                    <a:p>
                      <a:r>
                        <a:rPr lang="en-GB"/>
                        <a:t>Toelichting </a:t>
                      </a:r>
                      <a:r>
                        <a:rPr lang="en-GB" err="1"/>
                        <a:t>programma</a:t>
                      </a:r>
                      <a:r>
                        <a:rPr lang="en-GB"/>
                        <a:t> </a:t>
                      </a:r>
                      <a:r>
                        <a:rPr lang="en-GB" err="1"/>
                        <a:t>voor</a:t>
                      </a:r>
                      <a:r>
                        <a:rPr lang="en-GB"/>
                        <a:t> de </a:t>
                      </a:r>
                      <a:r>
                        <a:rPr lang="en-GB" err="1"/>
                        <a:t>middag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92915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/>
                        <a:t>LUNCH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54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13:00 – 14:30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err="1"/>
                        <a:t>Gespreksronde</a:t>
                      </a:r>
                      <a:r>
                        <a:rPr lang="en-GB"/>
                        <a:t> - 4 thema’s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59545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/>
                        <a:t>PAUZE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718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14:45 – 16:00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err="1"/>
                        <a:t>Plenaire</a:t>
                      </a:r>
                      <a:r>
                        <a:rPr lang="en-GB"/>
                        <a:t> </a:t>
                      </a:r>
                      <a:r>
                        <a:rPr lang="en-GB" err="1"/>
                        <a:t>terugkoppeling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060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16:00 – 16:30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err="1"/>
                        <a:t>Afsluiting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7766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/>
                        <a:t>BORREL</a:t>
                      </a:r>
                      <a:endParaRPr lang="nl-NL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/>
                        <a:t>BORREL</a:t>
                      </a:r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994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98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0ADD1-B494-D459-4EC4-BAF8B843F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B69272-8536-A936-3E67-3EBF841FC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PAUZE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7BB938-A4E9-C96A-9FD6-ED5BFCA05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11:05 – 11:20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274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3D103-80B0-0DD1-C803-56EA58FFB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8A6D1E-DC52-2C6A-7F8B-ECE8B6D68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Versterking samenwerking en </a:t>
            </a:r>
            <a:r>
              <a:rPr lang="nl-NL" err="1"/>
              <a:t>governance</a:t>
            </a:r>
            <a:endParaRPr lang="nl-NL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C20796D-9B92-FF1F-B46A-64C353B190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11:20 – 12:00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24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7872-A3CE-0C7A-AA59-63C71658F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Governance op </a:t>
            </a:r>
            <a:r>
              <a:rPr lang="en-US" err="1"/>
              <a:t>architectuur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standaarden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9C2C5-4863-7BE3-779F-2AB56F15E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Notitie</a:t>
            </a:r>
            <a:r>
              <a:rPr lang="en-US" sz="2000" dirty="0"/>
              <a:t> ‘Spade </a:t>
            </a:r>
            <a:r>
              <a:rPr lang="en-US" sz="2000" dirty="0" err="1"/>
              <a:t>dieper</a:t>
            </a:r>
            <a:r>
              <a:rPr lang="en-US" sz="2000" dirty="0"/>
              <a:t>’</a:t>
            </a:r>
          </a:p>
          <a:p>
            <a:pPr lvl="1"/>
            <a:r>
              <a:rPr lang="en-US" sz="1800" dirty="0"/>
              <a:t>Aan de </a:t>
            </a:r>
            <a:r>
              <a:rPr lang="en-US" sz="1800" dirty="0" err="1"/>
              <a:t>Informatiekamer</a:t>
            </a:r>
            <a:endParaRPr lang="en-US" sz="1800" dirty="0"/>
          </a:p>
          <a:p>
            <a:pPr lvl="1"/>
            <a:r>
              <a:rPr lang="en-US" sz="1800" dirty="0" err="1"/>
              <a:t>Namens</a:t>
            </a:r>
            <a:r>
              <a:rPr lang="en-US" sz="1800" dirty="0"/>
              <a:t> de </a:t>
            </a:r>
            <a:r>
              <a:rPr lang="en-US" sz="1800" dirty="0" err="1"/>
              <a:t>sectorpartners</a:t>
            </a:r>
            <a:r>
              <a:rPr lang="en-US" sz="1800" dirty="0"/>
              <a:t> (SURF, MBO </a:t>
            </a:r>
            <a:r>
              <a:rPr lang="en-US" sz="1800" dirty="0" err="1"/>
              <a:t>Digitaal</a:t>
            </a:r>
            <a:r>
              <a:rPr lang="en-US" sz="1800" dirty="0"/>
              <a:t>, Kennisnet, Edustandaard </a:t>
            </a:r>
            <a:r>
              <a:rPr lang="en-US" sz="1800" dirty="0" err="1"/>
              <a:t>en</a:t>
            </a:r>
            <a:r>
              <a:rPr lang="en-US" sz="1800" dirty="0"/>
              <a:t> OCW)</a:t>
            </a:r>
          </a:p>
          <a:p>
            <a:pPr lvl="1"/>
            <a:endParaRPr lang="en-US" sz="1800" dirty="0"/>
          </a:p>
          <a:p>
            <a:r>
              <a:rPr lang="en-US" sz="2000" dirty="0"/>
              <a:t>Kern</a:t>
            </a:r>
          </a:p>
          <a:p>
            <a:pPr lvl="1"/>
            <a:r>
              <a:rPr lang="en-US" sz="1800" dirty="0"/>
              <a:t>We </a:t>
            </a:r>
            <a:r>
              <a:rPr lang="en-US" sz="1800" dirty="0" err="1"/>
              <a:t>hebben</a:t>
            </a:r>
            <a:r>
              <a:rPr lang="en-US" sz="1800" dirty="0"/>
              <a:t> </a:t>
            </a:r>
            <a:r>
              <a:rPr lang="en-US" sz="1800" dirty="0" err="1"/>
              <a:t>architectuurproducten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samenwerkingen</a:t>
            </a:r>
            <a:r>
              <a:rPr lang="en-US" sz="1800" dirty="0"/>
              <a:t> in de sector</a:t>
            </a:r>
          </a:p>
          <a:p>
            <a:pPr lvl="1"/>
            <a:r>
              <a:rPr lang="en-US" sz="1800" dirty="0"/>
              <a:t>De </a:t>
            </a:r>
            <a:r>
              <a:rPr lang="en-US" sz="1800" dirty="0" err="1"/>
              <a:t>Groeifondsprogramma’s</a:t>
            </a:r>
            <a:r>
              <a:rPr lang="en-US" sz="1800" dirty="0"/>
              <a:t> </a:t>
            </a:r>
            <a:r>
              <a:rPr lang="en-US" sz="1800" dirty="0" err="1"/>
              <a:t>realiseren</a:t>
            </a:r>
            <a:r>
              <a:rPr lang="en-US" sz="1800" dirty="0"/>
              <a:t> </a:t>
            </a:r>
            <a:r>
              <a:rPr lang="en-US" sz="1800" dirty="0" err="1"/>
              <a:t>functionaliteit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sectorvoorzieningen</a:t>
            </a:r>
            <a:r>
              <a:rPr lang="en-US" sz="1800" dirty="0"/>
              <a:t>, </a:t>
            </a:r>
            <a:r>
              <a:rPr lang="en-US" sz="1800" dirty="0" err="1"/>
              <a:t>verdiepen</a:t>
            </a:r>
            <a:r>
              <a:rPr lang="en-US" sz="1800" dirty="0"/>
              <a:t> de </a:t>
            </a:r>
            <a:r>
              <a:rPr lang="en-US" sz="1800" dirty="0" err="1"/>
              <a:t>kaders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werken</a:t>
            </a:r>
            <a:r>
              <a:rPr lang="en-US" sz="1800" dirty="0"/>
              <a:t> die </a:t>
            </a:r>
            <a:r>
              <a:rPr lang="en-US" sz="1800" dirty="0" err="1"/>
              <a:t>uit</a:t>
            </a:r>
            <a:r>
              <a:rPr lang="en-US" sz="1800" dirty="0"/>
              <a:t> </a:t>
            </a:r>
            <a:r>
              <a:rPr lang="en-US" sz="1800" dirty="0" err="1"/>
              <a:t>naar</a:t>
            </a:r>
            <a:r>
              <a:rPr lang="en-US" sz="1800" dirty="0"/>
              <a:t> concrete </a:t>
            </a:r>
            <a:r>
              <a:rPr lang="en-US" sz="1800" dirty="0" err="1"/>
              <a:t>architecturen</a:t>
            </a:r>
            <a:r>
              <a:rPr lang="en-US" sz="1800" dirty="0"/>
              <a:t>, </a:t>
            </a:r>
            <a:r>
              <a:rPr lang="en-US" sz="1800" dirty="0" err="1"/>
              <a:t>afspraken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standaarden</a:t>
            </a:r>
            <a:endParaRPr lang="en-US" sz="1800" dirty="0"/>
          </a:p>
          <a:p>
            <a:pPr lvl="1"/>
            <a:r>
              <a:rPr lang="en-US" sz="1800" dirty="0"/>
              <a:t>Hoe </a:t>
            </a:r>
            <a:r>
              <a:rPr lang="en-US" sz="1800" dirty="0" err="1"/>
              <a:t>organiseren</a:t>
            </a:r>
            <a:r>
              <a:rPr lang="en-US" sz="1800" dirty="0"/>
              <a:t> we de </a:t>
            </a:r>
            <a:r>
              <a:rPr lang="en-US" sz="1800" dirty="0" err="1"/>
              <a:t>samenwerking</a:t>
            </a:r>
            <a:r>
              <a:rPr lang="en-US" sz="1800" dirty="0"/>
              <a:t>?</a:t>
            </a:r>
          </a:p>
          <a:p>
            <a:pPr lvl="2"/>
            <a:r>
              <a:rPr lang="en-US" sz="1800" dirty="0"/>
              <a:t>Aan de </a:t>
            </a:r>
            <a:r>
              <a:rPr lang="en-US" sz="1800" dirty="0" err="1"/>
              <a:t>voorkant</a:t>
            </a:r>
            <a:r>
              <a:rPr lang="en-US" sz="1800" dirty="0"/>
              <a:t> </a:t>
            </a:r>
            <a:r>
              <a:rPr lang="en-US" sz="1800" dirty="0" err="1"/>
              <a:t>kaders</a:t>
            </a:r>
            <a:r>
              <a:rPr lang="en-US" sz="1800" dirty="0"/>
              <a:t> </a:t>
            </a:r>
            <a:r>
              <a:rPr lang="en-US" sz="1800" dirty="0" err="1"/>
              <a:t>meegeven</a:t>
            </a:r>
            <a:r>
              <a:rPr lang="en-US" sz="1800" dirty="0"/>
              <a:t>, </a:t>
            </a:r>
            <a:r>
              <a:rPr lang="en-US" sz="1800" dirty="0" err="1"/>
              <a:t>overzicht</a:t>
            </a:r>
            <a:r>
              <a:rPr lang="en-US" sz="1800" dirty="0"/>
              <a:t> </a:t>
            </a:r>
            <a:r>
              <a:rPr lang="en-US" sz="1800" dirty="0" err="1"/>
              <a:t>bieden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publieke</a:t>
            </a:r>
            <a:r>
              <a:rPr lang="en-US" sz="1800" dirty="0"/>
              <a:t> </a:t>
            </a:r>
            <a:r>
              <a:rPr lang="en-US" sz="1800" dirty="0" err="1"/>
              <a:t>waarden</a:t>
            </a:r>
            <a:r>
              <a:rPr lang="en-US" sz="1800" dirty="0"/>
              <a:t> </a:t>
            </a:r>
            <a:r>
              <a:rPr lang="en-US" sz="1800" dirty="0" err="1"/>
              <a:t>borgen</a:t>
            </a:r>
            <a:endParaRPr lang="en-US" sz="1800" dirty="0"/>
          </a:p>
          <a:p>
            <a:pPr lvl="2"/>
            <a:r>
              <a:rPr lang="en-US" sz="1800" dirty="0" err="1"/>
              <a:t>Ruimte</a:t>
            </a:r>
            <a:r>
              <a:rPr lang="en-US" sz="1800" dirty="0"/>
              <a:t> </a:t>
            </a:r>
            <a:r>
              <a:rPr lang="en-US" sz="1800" dirty="0" err="1"/>
              <a:t>bieden</a:t>
            </a:r>
            <a:r>
              <a:rPr lang="en-US" sz="1800" dirty="0"/>
              <a:t> </a:t>
            </a:r>
            <a:r>
              <a:rPr lang="en-US" sz="1800" dirty="0" err="1"/>
              <a:t>aan</a:t>
            </a:r>
            <a:r>
              <a:rPr lang="en-US" sz="1800" dirty="0"/>
              <a:t> </a:t>
            </a:r>
            <a:r>
              <a:rPr lang="en-US" sz="1800" dirty="0" err="1"/>
              <a:t>Groeifondsprogramma’s</a:t>
            </a:r>
            <a:r>
              <a:rPr lang="en-US" sz="1800" dirty="0"/>
              <a:t> om </a:t>
            </a:r>
            <a:r>
              <a:rPr lang="en-US" sz="1800" dirty="0" err="1"/>
              <a:t>ideeën</a:t>
            </a:r>
            <a:r>
              <a:rPr lang="en-US" sz="1800" dirty="0"/>
              <a:t> in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brengen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de </a:t>
            </a:r>
            <a:r>
              <a:rPr lang="en-US" sz="1800" dirty="0" err="1"/>
              <a:t>architectuurproducten</a:t>
            </a:r>
            <a:r>
              <a:rPr lang="en-US" sz="1800" dirty="0"/>
              <a:t> in de sector </a:t>
            </a:r>
            <a:r>
              <a:rPr lang="en-US" sz="1800" dirty="0" err="1"/>
              <a:t>mede</a:t>
            </a:r>
            <a:r>
              <a:rPr lang="en-US" sz="1800" dirty="0"/>
              <a:t> </a:t>
            </a:r>
            <a:r>
              <a:rPr lang="en-US" sz="1800" dirty="0" err="1"/>
              <a:t>vorm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geven</a:t>
            </a:r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8909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B349-CA9A-F092-9B6A-983CF8AF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Sectorarchitecturen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74866-AEC2-FB65-5CA6-E2EB6040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40" y="1560465"/>
            <a:ext cx="9776871" cy="417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41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91804BE-EE62-4189-3382-D37CF065D1EC}"/>
              </a:ext>
            </a:extLst>
          </p:cNvPr>
          <p:cNvGrpSpPr/>
          <p:nvPr/>
        </p:nvGrpSpPr>
        <p:grpSpPr>
          <a:xfrm>
            <a:off x="6778676" y="2018284"/>
            <a:ext cx="2819400" cy="4310270"/>
            <a:chOff x="6778676" y="2018284"/>
            <a:chExt cx="2819400" cy="43102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8C7D62-B584-7AEF-0FF2-240E01356FB1}"/>
                </a:ext>
              </a:extLst>
            </p:cNvPr>
            <p:cNvSpPr/>
            <p:nvPr/>
          </p:nvSpPr>
          <p:spPr>
            <a:xfrm>
              <a:off x="6778676" y="2018284"/>
              <a:ext cx="2819400" cy="431027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err="1"/>
                <a:t>Edustandaard</a:t>
              </a:r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F970C1-0E86-0B45-1CD4-11D1DEF83445}"/>
                </a:ext>
              </a:extLst>
            </p:cNvPr>
            <p:cNvSpPr/>
            <p:nvPr/>
          </p:nvSpPr>
          <p:spPr>
            <a:xfrm>
              <a:off x="7047834" y="5629505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ROSA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608915-E63E-ABE0-5B9E-3B25D16C7379}"/>
                </a:ext>
              </a:extLst>
            </p:cNvPr>
            <p:cNvSpPr/>
            <p:nvPr/>
          </p:nvSpPr>
          <p:spPr>
            <a:xfrm>
              <a:off x="8231391" y="5341737"/>
              <a:ext cx="1286911" cy="70603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solidFill>
                    <a:schemeClr val="bg2"/>
                  </a:solidFill>
                </a:rPr>
                <a:t>Afspraken en standaarden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67AB6A-153A-7B17-EB76-51C484F3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706090"/>
          </a:xfrm>
        </p:spPr>
        <p:txBody>
          <a:bodyPr/>
          <a:lstStyle/>
          <a:p>
            <a:r>
              <a:rPr lang="nl-NL"/>
              <a:t>Betrokken partijen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EEF338-B4A7-57F7-221E-4161795C73FF}"/>
              </a:ext>
            </a:extLst>
          </p:cNvPr>
          <p:cNvGrpSpPr/>
          <p:nvPr/>
        </p:nvGrpSpPr>
        <p:grpSpPr>
          <a:xfrm>
            <a:off x="5792430" y="2018284"/>
            <a:ext cx="6142807" cy="4310271"/>
            <a:chOff x="5792430" y="2018284"/>
            <a:chExt cx="6142807" cy="431027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FC2D9D-168D-8F78-3896-3A99416EC2F5}"/>
                </a:ext>
              </a:extLst>
            </p:cNvPr>
            <p:cNvSpPr/>
            <p:nvPr/>
          </p:nvSpPr>
          <p:spPr>
            <a:xfrm>
              <a:off x="10604436" y="2018284"/>
              <a:ext cx="1330801" cy="431027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Private partijen</a:t>
              </a:r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9E9148-D521-4AB3-F568-93FDB417A27D}"/>
                </a:ext>
              </a:extLst>
            </p:cNvPr>
            <p:cNvSpPr/>
            <p:nvPr/>
          </p:nvSpPr>
          <p:spPr>
            <a:xfrm>
              <a:off x="10749687" y="3138022"/>
              <a:ext cx="1040297" cy="42241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VDOD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E1E5A7-2CD9-7E53-12BB-3952F3228C71}"/>
                </a:ext>
              </a:extLst>
            </p:cNvPr>
            <p:cNvSpPr/>
            <p:nvPr/>
          </p:nvSpPr>
          <p:spPr>
            <a:xfrm>
              <a:off x="10749686" y="4018213"/>
              <a:ext cx="1040297" cy="42241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MEVW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8964ED-B4A0-4C7C-0D0B-81B40E95F8F2}"/>
                </a:ext>
              </a:extLst>
            </p:cNvPr>
            <p:cNvSpPr/>
            <p:nvPr/>
          </p:nvSpPr>
          <p:spPr>
            <a:xfrm>
              <a:off x="10749685" y="4962176"/>
              <a:ext cx="1040297" cy="42241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VEDN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97545B4-34E3-9810-BAEA-14241F2899CD}"/>
                </a:ext>
              </a:extLst>
            </p:cNvPr>
            <p:cNvCxnSpPr>
              <a:cxnSpLocks/>
              <a:stCxn id="4" idx="3"/>
              <a:endCxn id="15" idx="1"/>
            </p:cNvCxnSpPr>
            <p:nvPr/>
          </p:nvCxnSpPr>
          <p:spPr>
            <a:xfrm flipV="1">
              <a:off x="5792430" y="4173419"/>
              <a:ext cx="986246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E0CFD62-46EB-4A49-DD49-746211CD4C24}"/>
                </a:ext>
              </a:extLst>
            </p:cNvPr>
            <p:cNvCxnSpPr>
              <a:stCxn id="25" idx="1"/>
              <a:endCxn id="15" idx="3"/>
            </p:cNvCxnSpPr>
            <p:nvPr/>
          </p:nvCxnSpPr>
          <p:spPr>
            <a:xfrm flipH="1" flipV="1">
              <a:off x="9598076" y="4173419"/>
              <a:ext cx="1006360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1B459F-DDF7-DE11-9758-7F565030CD59}"/>
                </a:ext>
              </a:extLst>
            </p:cNvPr>
            <p:cNvSpPr txBox="1"/>
            <p:nvPr/>
          </p:nvSpPr>
          <p:spPr>
            <a:xfrm>
              <a:off x="9619867" y="3711754"/>
              <a:ext cx="9845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/>
                <a:t>participeren</a:t>
              </a:r>
            </a:p>
            <a:p>
              <a:pPr algn="ctr"/>
              <a:r>
                <a:rPr lang="nl-NL" sz="1200"/>
                <a:t>in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FDF1EC-F514-97EC-9897-9B58B86A542A}"/>
                </a:ext>
              </a:extLst>
            </p:cNvPr>
            <p:cNvSpPr txBox="1"/>
            <p:nvPr/>
          </p:nvSpPr>
          <p:spPr>
            <a:xfrm>
              <a:off x="5814221" y="3711754"/>
              <a:ext cx="9845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/>
                <a:t>participeren</a:t>
              </a:r>
            </a:p>
            <a:p>
              <a:pPr algn="ctr"/>
              <a:r>
                <a:rPr lang="nl-NL" sz="1200"/>
                <a:t>in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D73C44-91C0-B815-C02C-8AE7543D7080}"/>
              </a:ext>
            </a:extLst>
          </p:cNvPr>
          <p:cNvGrpSpPr/>
          <p:nvPr/>
        </p:nvGrpSpPr>
        <p:grpSpPr>
          <a:xfrm>
            <a:off x="2973030" y="2018284"/>
            <a:ext cx="2819400" cy="4310271"/>
            <a:chOff x="2973030" y="2018284"/>
            <a:chExt cx="2819400" cy="43102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F795A9-E3C6-574D-8653-45EF11B9BFCF}"/>
                </a:ext>
              </a:extLst>
            </p:cNvPr>
            <p:cNvSpPr/>
            <p:nvPr/>
          </p:nvSpPr>
          <p:spPr>
            <a:xfrm>
              <a:off x="2973030" y="2018284"/>
              <a:ext cx="2819400" cy="431027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Sectorpartners</a:t>
              </a:r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1A35D5-0895-D34A-6D8D-F541BA012356}"/>
                </a:ext>
              </a:extLst>
            </p:cNvPr>
            <p:cNvSpPr/>
            <p:nvPr/>
          </p:nvSpPr>
          <p:spPr>
            <a:xfrm>
              <a:off x="3087332" y="2634513"/>
              <a:ext cx="2590799" cy="9144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SURF</a:t>
              </a:r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D2D6E3-61B9-967B-90AE-35FD7A0B736B}"/>
                </a:ext>
              </a:extLst>
            </p:cNvPr>
            <p:cNvSpPr/>
            <p:nvPr/>
          </p:nvSpPr>
          <p:spPr>
            <a:xfrm>
              <a:off x="3087332" y="3674809"/>
              <a:ext cx="2590799" cy="9144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MBO Digitaal</a:t>
              </a:r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6781A8-0857-442F-A962-E3DBC96B7822}"/>
                </a:ext>
              </a:extLst>
            </p:cNvPr>
            <p:cNvSpPr/>
            <p:nvPr/>
          </p:nvSpPr>
          <p:spPr>
            <a:xfrm>
              <a:off x="3087331" y="4715105"/>
              <a:ext cx="2590799" cy="9144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Kennisnet</a:t>
              </a:r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983FB4-4A32-1640-B6D2-6508E5CAA381}"/>
                </a:ext>
              </a:extLst>
            </p:cNvPr>
            <p:cNvSpPr/>
            <p:nvPr/>
          </p:nvSpPr>
          <p:spPr>
            <a:xfrm>
              <a:off x="4564950" y="2978239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HOSA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C5BEFA-B94C-2C27-09A8-F61D2B626E5A}"/>
                </a:ext>
              </a:extLst>
            </p:cNvPr>
            <p:cNvSpPr/>
            <p:nvPr/>
          </p:nvSpPr>
          <p:spPr>
            <a:xfrm>
              <a:off x="3291085" y="2978239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HORA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4B1367-DDD2-EAD6-9006-F2B736C35C3D}"/>
                </a:ext>
              </a:extLst>
            </p:cNvPr>
            <p:cNvSpPr/>
            <p:nvPr/>
          </p:nvSpPr>
          <p:spPr>
            <a:xfrm>
              <a:off x="4564950" y="4061641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MOSA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F6EB13-BCDD-82A1-230F-14F0BF0A3F30}"/>
                </a:ext>
              </a:extLst>
            </p:cNvPr>
            <p:cNvSpPr/>
            <p:nvPr/>
          </p:nvSpPr>
          <p:spPr>
            <a:xfrm>
              <a:off x="3291085" y="4061641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MORA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B5861D-C260-C6D5-C5E9-62EDF3254692}"/>
                </a:ext>
              </a:extLst>
            </p:cNvPr>
            <p:cNvSpPr/>
            <p:nvPr/>
          </p:nvSpPr>
          <p:spPr>
            <a:xfrm>
              <a:off x="4564950" y="5084437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FOSA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828B0B-43C2-3957-7217-F1A7FF4FDD32}"/>
                </a:ext>
              </a:extLst>
            </p:cNvPr>
            <p:cNvSpPr/>
            <p:nvPr/>
          </p:nvSpPr>
          <p:spPr>
            <a:xfrm>
              <a:off x="3291085" y="5084437"/>
              <a:ext cx="914400" cy="42241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>
                  <a:solidFill>
                    <a:schemeClr val="bg2"/>
                  </a:solidFill>
                </a:rPr>
                <a:t>FORA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6FE1F0-41DB-2F7B-5377-CC25682AE372}"/>
                </a:ext>
              </a:extLst>
            </p:cNvPr>
            <p:cNvSpPr/>
            <p:nvPr/>
          </p:nvSpPr>
          <p:spPr>
            <a:xfrm>
              <a:off x="3103522" y="5729672"/>
              <a:ext cx="717754" cy="42241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/>
                <a:t>DUO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B5BFFC-DBAB-A6FB-ECEC-E9D724294A9B}"/>
                </a:ext>
              </a:extLst>
            </p:cNvPr>
            <p:cNvSpPr/>
            <p:nvPr/>
          </p:nvSpPr>
          <p:spPr>
            <a:xfrm>
              <a:off x="4654174" y="5733902"/>
              <a:ext cx="1019244" cy="41818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Studielink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923071-085D-FA7D-B444-2D49CB78F0DF}"/>
                </a:ext>
              </a:extLst>
            </p:cNvPr>
            <p:cNvSpPr/>
            <p:nvPr/>
          </p:nvSpPr>
          <p:spPr>
            <a:xfrm>
              <a:off x="3892535" y="5729672"/>
              <a:ext cx="692427" cy="42241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/>
                <a:t>OCW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AE664D-9837-6495-E3B6-61330DE3AC88}"/>
              </a:ext>
            </a:extLst>
          </p:cNvPr>
          <p:cNvGrpSpPr/>
          <p:nvPr/>
        </p:nvGrpSpPr>
        <p:grpSpPr>
          <a:xfrm>
            <a:off x="335360" y="2018284"/>
            <a:ext cx="8539487" cy="4530000"/>
            <a:chOff x="335360" y="2018284"/>
            <a:chExt cx="8539487" cy="4530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B864723-07F8-6796-6A79-C1169E9B8E38}"/>
                </a:ext>
              </a:extLst>
            </p:cNvPr>
            <p:cNvSpPr/>
            <p:nvPr/>
          </p:nvSpPr>
          <p:spPr>
            <a:xfrm>
              <a:off x="335360" y="2018284"/>
              <a:ext cx="1962627" cy="431027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Groeifonds</a:t>
              </a:r>
            </a:p>
            <a:p>
              <a:pPr algn="ctr"/>
              <a:r>
                <a:rPr lang="nl-NL"/>
                <a:t>Programma’s</a:t>
              </a:r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  <a:p>
              <a:pPr algn="ctr"/>
              <a:endParaRPr lang="nl-NL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08B4D13-2309-C34B-21EA-76D1A38235E5}"/>
                </a:ext>
              </a:extLst>
            </p:cNvPr>
            <p:cNvSpPr/>
            <p:nvPr/>
          </p:nvSpPr>
          <p:spPr>
            <a:xfrm>
              <a:off x="608108" y="2916952"/>
              <a:ext cx="1417129" cy="631024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Architecture</a:t>
              </a:r>
            </a:p>
            <a:p>
              <a:pPr algn="ctr"/>
              <a:r>
                <a:rPr lang="nl-NL"/>
                <a:t>Board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172537-D832-07B7-9196-8D1D4B02475B}"/>
                </a:ext>
              </a:extLst>
            </p:cNvPr>
            <p:cNvSpPr/>
            <p:nvPr/>
          </p:nvSpPr>
          <p:spPr>
            <a:xfrm>
              <a:off x="611845" y="5341737"/>
              <a:ext cx="1417129" cy="70603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solidFill>
                    <a:schemeClr val="bg2"/>
                  </a:solidFill>
                </a:rPr>
                <a:t>Afspraken en standaarden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EA321B1-45AA-136B-BDCE-DF7CC9DC790A}"/>
                </a:ext>
              </a:extLst>
            </p:cNvPr>
            <p:cNvSpPr/>
            <p:nvPr/>
          </p:nvSpPr>
          <p:spPr>
            <a:xfrm>
              <a:off x="608108" y="4519359"/>
              <a:ext cx="1417129" cy="70603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solidFill>
                    <a:schemeClr val="bg2"/>
                  </a:solidFill>
                </a:rPr>
                <a:t>Architectuur</a:t>
              </a:r>
            </a:p>
            <a:p>
              <a:pPr algn="ctr"/>
              <a:r>
                <a:rPr lang="nl-NL" sz="1400">
                  <a:solidFill>
                    <a:schemeClr val="bg2"/>
                  </a:solidFill>
                </a:rPr>
                <a:t>producten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2D8B52C-C2CD-3DF7-AC6D-117A792C57B0}"/>
                </a:ext>
              </a:extLst>
            </p:cNvPr>
            <p:cNvSpPr/>
            <p:nvPr/>
          </p:nvSpPr>
          <p:spPr>
            <a:xfrm>
              <a:off x="608109" y="3685518"/>
              <a:ext cx="1417128" cy="70603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solidFill>
                    <a:schemeClr val="bg2"/>
                  </a:solidFill>
                </a:rPr>
                <a:t>Voorzieningen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EC44B98-DFA6-796F-B946-D2B9E92139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7986" y="4269165"/>
              <a:ext cx="675044" cy="368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A239EC1-F124-1076-4EF8-E46126D985E6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>
              <a:off x="1320410" y="6047773"/>
              <a:ext cx="0" cy="50051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702E91EB-8ABA-9547-E2C6-5F6C91D0EB23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 flipV="1">
              <a:off x="1320410" y="6047773"/>
              <a:ext cx="7554437" cy="500511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73B915-7296-0EC1-7CFC-D6E7A21F9E9B}"/>
              </a:ext>
            </a:extLst>
          </p:cNvPr>
          <p:cNvGrpSpPr/>
          <p:nvPr/>
        </p:nvGrpSpPr>
        <p:grpSpPr>
          <a:xfrm>
            <a:off x="6778677" y="1100787"/>
            <a:ext cx="2819400" cy="4067842"/>
            <a:chOff x="6778677" y="1100787"/>
            <a:chExt cx="2819400" cy="406784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17B433-11AC-587A-6AED-2CC2A628A22A}"/>
                </a:ext>
              </a:extLst>
            </p:cNvPr>
            <p:cNvSpPr/>
            <p:nvPr/>
          </p:nvSpPr>
          <p:spPr>
            <a:xfrm>
              <a:off x="6778677" y="1100787"/>
              <a:ext cx="2819400" cy="696714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Informatiekamer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025D253-1B2F-BD7C-23B4-EFC7349A9FD8}"/>
                </a:ext>
              </a:extLst>
            </p:cNvPr>
            <p:cNvSpPr/>
            <p:nvPr/>
          </p:nvSpPr>
          <p:spPr>
            <a:xfrm>
              <a:off x="7047834" y="2897427"/>
              <a:ext cx="2281084" cy="422415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Standaardisatieraad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51A5C1-137A-44CC-3954-309F75C89F5A}"/>
                </a:ext>
              </a:extLst>
            </p:cNvPr>
            <p:cNvSpPr/>
            <p:nvPr/>
          </p:nvSpPr>
          <p:spPr>
            <a:xfrm>
              <a:off x="7047834" y="3603864"/>
              <a:ext cx="2281084" cy="422415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Architectuurraad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957FC5-0FAA-82CA-3661-9F4D0390804D}"/>
                </a:ext>
              </a:extLst>
            </p:cNvPr>
            <p:cNvSpPr/>
            <p:nvPr/>
          </p:nvSpPr>
          <p:spPr>
            <a:xfrm>
              <a:off x="6932419" y="4441414"/>
              <a:ext cx="2281084" cy="422415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AF9706-69E8-5B53-371B-26F71A8E5E0F}"/>
                </a:ext>
              </a:extLst>
            </p:cNvPr>
            <p:cNvSpPr/>
            <p:nvPr/>
          </p:nvSpPr>
          <p:spPr>
            <a:xfrm>
              <a:off x="7084819" y="4593814"/>
              <a:ext cx="2281084" cy="422415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A197AB-E82B-F6BC-FA20-043484999AC4}"/>
                </a:ext>
              </a:extLst>
            </p:cNvPr>
            <p:cNvSpPr/>
            <p:nvPr/>
          </p:nvSpPr>
          <p:spPr>
            <a:xfrm>
              <a:off x="7237219" y="4746214"/>
              <a:ext cx="2281084" cy="422415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/>
                <a:t>Werkgroepen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C961046-5FFE-63CD-0B4F-9C3A4A4FC693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8188376" y="4026279"/>
              <a:ext cx="0" cy="4143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8B2757D-F0BA-9FF4-4A74-A9B49D014C60}"/>
                </a:ext>
              </a:extLst>
            </p:cNvPr>
            <p:cNvCxnSpPr>
              <a:stCxn id="29" idx="0"/>
              <a:endCxn id="24" idx="2"/>
            </p:cNvCxnSpPr>
            <p:nvPr/>
          </p:nvCxnSpPr>
          <p:spPr>
            <a:xfrm flipV="1">
              <a:off x="8188376" y="3319842"/>
              <a:ext cx="0" cy="2840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0390D46-A72F-C06D-3936-C07C603CC8DE}"/>
                </a:ext>
              </a:extLst>
            </p:cNvPr>
            <p:cNvCxnSpPr>
              <a:cxnSpLocks/>
              <a:stCxn id="15" idx="0"/>
              <a:endCxn id="20" idx="2"/>
            </p:cNvCxnSpPr>
            <p:nvPr/>
          </p:nvCxnSpPr>
          <p:spPr>
            <a:xfrm flipV="1">
              <a:off x="8188376" y="1797501"/>
              <a:ext cx="1" cy="2207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62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E261-074A-6855-C659-01659216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Architectuurcontext Groeifondsprogramma’s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89C81-C9EE-6FB0-22B5-4262B918B93D}"/>
              </a:ext>
            </a:extLst>
          </p:cNvPr>
          <p:cNvSpPr/>
          <p:nvPr/>
        </p:nvSpPr>
        <p:spPr>
          <a:xfrm>
            <a:off x="1284837" y="1433384"/>
            <a:ext cx="9842091" cy="47004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9A8140-664B-5F5C-75DD-84BE67D8AC06}"/>
              </a:ext>
            </a:extLst>
          </p:cNvPr>
          <p:cNvSpPr/>
          <p:nvPr/>
        </p:nvSpPr>
        <p:spPr>
          <a:xfrm>
            <a:off x="3044810" y="2820396"/>
            <a:ext cx="8082117" cy="33134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A0294-4FF2-CB87-1514-8C19489C908F}"/>
              </a:ext>
            </a:extLst>
          </p:cNvPr>
          <p:cNvSpPr/>
          <p:nvPr/>
        </p:nvSpPr>
        <p:spPr>
          <a:xfrm>
            <a:off x="5198076" y="4167416"/>
            <a:ext cx="5928852" cy="1966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99C98-DE10-2DE1-D547-E02D651C6BC6}"/>
              </a:ext>
            </a:extLst>
          </p:cNvPr>
          <p:cNvSpPr txBox="1"/>
          <p:nvPr/>
        </p:nvSpPr>
        <p:spPr>
          <a:xfrm>
            <a:off x="1642886" y="576453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Context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982A-7276-E02A-A299-5948E2D63046}"/>
              </a:ext>
            </a:extLst>
          </p:cNvPr>
          <p:cNvSpPr txBox="1"/>
          <p:nvPr/>
        </p:nvSpPr>
        <p:spPr>
          <a:xfrm>
            <a:off x="3481518" y="576453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Programma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03B48-9E5F-CF07-4B7C-9C61E226A69B}"/>
              </a:ext>
            </a:extLst>
          </p:cNvPr>
          <p:cNvSpPr txBox="1"/>
          <p:nvPr/>
        </p:nvSpPr>
        <p:spPr>
          <a:xfrm>
            <a:off x="5541376" y="576453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/>
              <a:t>Project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3752C-6507-CC71-AABF-9F9EC7B7D3C7}"/>
              </a:ext>
            </a:extLst>
          </p:cNvPr>
          <p:cNvSpPr txBox="1"/>
          <p:nvPr/>
        </p:nvSpPr>
        <p:spPr>
          <a:xfrm>
            <a:off x="1315874" y="1519211"/>
            <a:ext cx="30251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Sectorale</a:t>
            </a:r>
          </a:p>
          <a:p>
            <a:r>
              <a:rPr lang="nl-NL" sz="1600"/>
              <a:t>referentie</a:t>
            </a:r>
          </a:p>
          <a:p>
            <a:r>
              <a:rPr lang="nl-NL" sz="1600"/>
              <a:t>architecturen</a:t>
            </a:r>
          </a:p>
          <a:p>
            <a:r>
              <a:rPr lang="nl-NL" sz="1600"/>
              <a:t>(HORA, MORA, FORA, ROSA)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77DA11-C692-6DAA-985B-81F8E50CF18E}"/>
              </a:ext>
            </a:extLst>
          </p:cNvPr>
          <p:cNvSpPr txBox="1"/>
          <p:nvPr/>
        </p:nvSpPr>
        <p:spPr>
          <a:xfrm>
            <a:off x="1315874" y="2860781"/>
            <a:ext cx="1370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Nationale</a:t>
            </a:r>
          </a:p>
          <a:p>
            <a:r>
              <a:rPr lang="nl-NL" sz="1600"/>
              <a:t>referentie</a:t>
            </a:r>
          </a:p>
          <a:p>
            <a:r>
              <a:rPr lang="nl-NL" sz="1600"/>
              <a:t>architecturen</a:t>
            </a:r>
          </a:p>
          <a:p>
            <a:r>
              <a:rPr lang="nl-NL" sz="1600"/>
              <a:t>(NORA, …)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9C65E-E881-7326-52E8-D2ACB830F895}"/>
              </a:ext>
            </a:extLst>
          </p:cNvPr>
          <p:cNvSpPr txBox="1"/>
          <p:nvPr/>
        </p:nvSpPr>
        <p:spPr>
          <a:xfrm>
            <a:off x="1315874" y="4202352"/>
            <a:ext cx="1426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Internationale</a:t>
            </a:r>
          </a:p>
          <a:p>
            <a:r>
              <a:rPr lang="nl-NL" sz="1600"/>
              <a:t>referentie</a:t>
            </a:r>
          </a:p>
          <a:p>
            <a:r>
              <a:rPr lang="nl-NL" sz="1600"/>
              <a:t>architecturen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5BEC3-9D13-0A95-CE10-B3BA42FC837E}"/>
              </a:ext>
            </a:extLst>
          </p:cNvPr>
          <p:cNvSpPr txBox="1"/>
          <p:nvPr/>
        </p:nvSpPr>
        <p:spPr>
          <a:xfrm>
            <a:off x="4947086" y="1519211"/>
            <a:ext cx="2295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Sectorale</a:t>
            </a:r>
          </a:p>
          <a:p>
            <a:r>
              <a:rPr lang="nl-NL" sz="1600"/>
              <a:t>doelarchitecturen</a:t>
            </a:r>
          </a:p>
          <a:p>
            <a:r>
              <a:rPr lang="nl-NL" sz="1600"/>
              <a:t>(HOSA, MOSA, FOSA)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EF7631-F695-F9A1-FECA-AAB6BCDF6D0B}"/>
              </a:ext>
            </a:extLst>
          </p:cNvPr>
          <p:cNvSpPr txBox="1"/>
          <p:nvPr/>
        </p:nvSpPr>
        <p:spPr>
          <a:xfrm>
            <a:off x="8041285" y="1519211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Andere relevante architecturen</a:t>
            </a:r>
          </a:p>
          <a:p>
            <a:r>
              <a:rPr lang="nl-NL" sz="1600"/>
              <a:t>(SURF, KARWEI, ZIRA, …)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08AD4-39B1-5122-42E6-6A5C7C33686E}"/>
              </a:ext>
            </a:extLst>
          </p:cNvPr>
          <p:cNvSpPr txBox="1"/>
          <p:nvPr/>
        </p:nvSpPr>
        <p:spPr>
          <a:xfrm>
            <a:off x="3655617" y="3312839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Streef</a:t>
            </a:r>
          </a:p>
          <a:p>
            <a:r>
              <a:rPr lang="nl-NL" sz="1600"/>
              <a:t>architecturen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9822BA-C781-81E4-6726-73EE9CE59CBB}"/>
              </a:ext>
            </a:extLst>
          </p:cNvPr>
          <p:cNvSpPr txBox="1"/>
          <p:nvPr/>
        </p:nvSpPr>
        <p:spPr>
          <a:xfrm>
            <a:off x="5541376" y="4260028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Project Start</a:t>
            </a:r>
          </a:p>
          <a:p>
            <a:r>
              <a:rPr lang="nl-NL" sz="1600"/>
              <a:t>Architectuur (PSA)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4F7B34-AFC9-9E18-8552-3181425241F9}"/>
              </a:ext>
            </a:extLst>
          </p:cNvPr>
          <p:cNvSpPr txBox="1"/>
          <p:nvPr/>
        </p:nvSpPr>
        <p:spPr>
          <a:xfrm>
            <a:off x="8257173" y="5062211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/>
              <a:t>Solution</a:t>
            </a:r>
          </a:p>
          <a:p>
            <a:r>
              <a:rPr lang="nl-NL" sz="1600"/>
              <a:t>architecturen</a:t>
            </a:r>
          </a:p>
        </p:txBody>
      </p:sp>
    </p:spTree>
    <p:extLst>
      <p:ext uri="{BB962C8B-B14F-4D97-AF65-F5344CB8AC3E}">
        <p14:creationId xmlns:p14="http://schemas.microsoft.com/office/powerpoint/2010/main" val="2290921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40D47-5E39-728F-D9B9-1A7DB066D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-Shape 11">
            <a:extLst>
              <a:ext uri="{FF2B5EF4-FFF2-40B4-BE49-F238E27FC236}">
                <a16:creationId xmlns:a16="http://schemas.microsoft.com/office/drawing/2014/main" id="{24DB74CB-5A3B-B988-D188-DAB0894D6F33}"/>
              </a:ext>
            </a:extLst>
          </p:cNvPr>
          <p:cNvSpPr/>
          <p:nvPr/>
        </p:nvSpPr>
        <p:spPr>
          <a:xfrm rot="16200000">
            <a:off x="4219642" y="-854902"/>
            <a:ext cx="3803515" cy="6910151"/>
          </a:xfrm>
          <a:prstGeom prst="corner">
            <a:avLst>
              <a:gd name="adj1" fmla="val 55618"/>
              <a:gd name="adj2" fmla="val 28111"/>
            </a:avLst>
          </a:prstGeom>
          <a:solidFill>
            <a:srgbClr val="0070C0"/>
          </a:solidFill>
          <a:ln w="254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96502A-6610-1A8A-3C9F-EC4F1463B589}"/>
              </a:ext>
            </a:extLst>
          </p:cNvPr>
          <p:cNvSpPr/>
          <p:nvPr/>
        </p:nvSpPr>
        <p:spPr>
          <a:xfrm>
            <a:off x="5779196" y="727600"/>
            <a:ext cx="1439693" cy="2529193"/>
          </a:xfrm>
          <a:prstGeom prst="rect">
            <a:avLst/>
          </a:prstGeom>
          <a:solidFill>
            <a:srgbClr val="0070C0"/>
          </a:solidFill>
          <a:ln w="254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B62D75-8E0C-AE24-EB4F-1AB365513B6A}"/>
              </a:ext>
            </a:extLst>
          </p:cNvPr>
          <p:cNvSpPr/>
          <p:nvPr/>
        </p:nvSpPr>
        <p:spPr>
          <a:xfrm>
            <a:off x="4208419" y="725447"/>
            <a:ext cx="1439693" cy="2529193"/>
          </a:xfrm>
          <a:prstGeom prst="rect">
            <a:avLst/>
          </a:prstGeom>
          <a:solidFill>
            <a:srgbClr val="0070C0"/>
          </a:solidFill>
          <a:ln w="254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E046F8-D0EC-697F-2193-DCDFC7989000}"/>
              </a:ext>
            </a:extLst>
          </p:cNvPr>
          <p:cNvSpPr/>
          <p:nvPr/>
        </p:nvSpPr>
        <p:spPr>
          <a:xfrm>
            <a:off x="2666324" y="725447"/>
            <a:ext cx="1439693" cy="2529193"/>
          </a:xfrm>
          <a:prstGeom prst="rect">
            <a:avLst/>
          </a:prstGeom>
          <a:solidFill>
            <a:srgbClr val="0070C0"/>
          </a:solidFill>
          <a:ln w="254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CE907A-D5F0-F3AB-959E-D04ADDEFB021}"/>
              </a:ext>
            </a:extLst>
          </p:cNvPr>
          <p:cNvSpPr/>
          <p:nvPr/>
        </p:nvSpPr>
        <p:spPr>
          <a:xfrm>
            <a:off x="2959545" y="1398810"/>
            <a:ext cx="92412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HORA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53CA3-CE77-7FCD-C6A6-2823D026F6C1}"/>
              </a:ext>
            </a:extLst>
          </p:cNvPr>
          <p:cNvSpPr/>
          <p:nvPr/>
        </p:nvSpPr>
        <p:spPr>
          <a:xfrm>
            <a:off x="2959544" y="2329423"/>
            <a:ext cx="92412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HOSA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80B0B-70BD-EBE9-AF1D-E1BDEE5C6D50}"/>
              </a:ext>
            </a:extLst>
          </p:cNvPr>
          <p:cNvSpPr/>
          <p:nvPr/>
        </p:nvSpPr>
        <p:spPr>
          <a:xfrm>
            <a:off x="4495388" y="1398810"/>
            <a:ext cx="92412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MORA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0CFA6-6DD6-9EA1-50C1-534751AF94E4}"/>
              </a:ext>
            </a:extLst>
          </p:cNvPr>
          <p:cNvSpPr/>
          <p:nvPr/>
        </p:nvSpPr>
        <p:spPr>
          <a:xfrm>
            <a:off x="4495387" y="2329423"/>
            <a:ext cx="92412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MOSA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16E0C9-EF36-8AF7-66DC-15F2ED420C0F}"/>
              </a:ext>
            </a:extLst>
          </p:cNvPr>
          <p:cNvSpPr/>
          <p:nvPr/>
        </p:nvSpPr>
        <p:spPr>
          <a:xfrm>
            <a:off x="6048570" y="1398810"/>
            <a:ext cx="92412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FORA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3DDE14-DB21-BAD7-417E-4DA91FD3A059}"/>
              </a:ext>
            </a:extLst>
          </p:cNvPr>
          <p:cNvSpPr/>
          <p:nvPr/>
        </p:nvSpPr>
        <p:spPr>
          <a:xfrm>
            <a:off x="6048569" y="2329423"/>
            <a:ext cx="92412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FOSA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8B22-13A6-8F3E-E541-3F61DB16CC97}"/>
              </a:ext>
            </a:extLst>
          </p:cNvPr>
          <p:cNvSpPr/>
          <p:nvPr/>
        </p:nvSpPr>
        <p:spPr>
          <a:xfrm>
            <a:off x="2959544" y="3615094"/>
            <a:ext cx="4000899" cy="71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ROSA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9CA482-2A85-D99B-C141-133BA5EBBD3B}"/>
              </a:ext>
            </a:extLst>
          </p:cNvPr>
          <p:cNvSpPr/>
          <p:nvPr/>
        </p:nvSpPr>
        <p:spPr>
          <a:xfrm>
            <a:off x="7747671" y="1398809"/>
            <a:ext cx="1439693" cy="2926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err="1">
                <a:solidFill>
                  <a:schemeClr val="bg2"/>
                </a:solidFill>
              </a:rPr>
              <a:t>Standaarden</a:t>
            </a:r>
            <a:r>
              <a:rPr lang="en-US" sz="1600">
                <a:solidFill>
                  <a:schemeClr val="bg2"/>
                </a:solidFill>
              </a:rPr>
              <a:t> </a:t>
            </a:r>
            <a:r>
              <a:rPr lang="en-US" sz="1600" err="1">
                <a:solidFill>
                  <a:schemeClr val="bg2"/>
                </a:solidFill>
              </a:rPr>
              <a:t>en</a:t>
            </a:r>
            <a:r>
              <a:rPr lang="en-US" sz="1600">
                <a:solidFill>
                  <a:schemeClr val="bg2"/>
                </a:solidFill>
              </a:rPr>
              <a:t> </a:t>
            </a:r>
            <a:r>
              <a:rPr lang="en-US" sz="1600" err="1">
                <a:solidFill>
                  <a:schemeClr val="bg2"/>
                </a:solidFill>
              </a:rPr>
              <a:t>afspraken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DE346-F44D-C5B0-66D9-5C06987007D6}"/>
              </a:ext>
            </a:extLst>
          </p:cNvPr>
          <p:cNvSpPr txBox="1"/>
          <p:nvPr/>
        </p:nvSpPr>
        <p:spPr>
          <a:xfrm>
            <a:off x="7615394" y="770006"/>
            <a:ext cx="1766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err="1">
                <a:solidFill>
                  <a:schemeClr val="bg1"/>
                </a:solidFill>
              </a:rPr>
              <a:t>Onderwijsdomein</a:t>
            </a:r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sz="1600" i="1" err="1">
                <a:solidFill>
                  <a:schemeClr val="bg1"/>
                </a:solidFill>
              </a:rPr>
              <a:t>Edustandaard</a:t>
            </a:r>
            <a:endParaRPr lang="en-US" sz="1600" i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0D1FA-106A-6B86-D25C-D3A9B3DBB762}"/>
              </a:ext>
            </a:extLst>
          </p:cNvPr>
          <p:cNvSpPr txBox="1"/>
          <p:nvPr/>
        </p:nvSpPr>
        <p:spPr>
          <a:xfrm>
            <a:off x="5944402" y="742975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FO</a:t>
            </a:r>
          </a:p>
          <a:p>
            <a:pPr algn="ctr"/>
            <a:r>
              <a:rPr lang="en-US" sz="1600" i="1" err="1">
                <a:solidFill>
                  <a:schemeClr val="bg1"/>
                </a:solidFill>
              </a:rPr>
              <a:t>Kennisnet</a:t>
            </a:r>
            <a:endParaRPr lang="en-US" sz="1600" i="1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8EBD8-8333-3285-0D74-6C33E1CB4FDC}"/>
              </a:ext>
            </a:extLst>
          </p:cNvPr>
          <p:cNvSpPr txBox="1"/>
          <p:nvPr/>
        </p:nvSpPr>
        <p:spPr>
          <a:xfrm>
            <a:off x="4225349" y="740822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MBO</a:t>
            </a:r>
          </a:p>
          <a:p>
            <a:pPr algn="ctr"/>
            <a:r>
              <a:rPr lang="en-US" sz="1600" i="1">
                <a:solidFill>
                  <a:schemeClr val="bg1"/>
                </a:solidFill>
              </a:rPr>
              <a:t>MBO </a:t>
            </a:r>
            <a:r>
              <a:rPr lang="en-US" sz="1600" i="1" err="1">
                <a:solidFill>
                  <a:schemeClr val="bg1"/>
                </a:solidFill>
              </a:rPr>
              <a:t>Digitaal</a:t>
            </a:r>
            <a:endParaRPr lang="en-US" sz="1600" i="1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AA71EB-6245-B96D-43C5-B92E43F2C9E8}"/>
              </a:ext>
            </a:extLst>
          </p:cNvPr>
          <p:cNvSpPr txBox="1"/>
          <p:nvPr/>
        </p:nvSpPr>
        <p:spPr>
          <a:xfrm>
            <a:off x="3008662" y="740822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HO</a:t>
            </a:r>
          </a:p>
          <a:p>
            <a:pPr algn="ctr"/>
            <a:r>
              <a:rPr lang="en-US" sz="1600" i="1">
                <a:solidFill>
                  <a:schemeClr val="bg1"/>
                </a:solidFill>
              </a:rPr>
              <a:t>SURF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47E8BB-EC09-16D7-7E69-4B9FDA940FA1}"/>
              </a:ext>
            </a:extLst>
          </p:cNvPr>
          <p:cNvCxnSpPr>
            <a:stCxn id="5" idx="2"/>
          </p:cNvCxnSpPr>
          <p:nvPr/>
        </p:nvCxnSpPr>
        <p:spPr>
          <a:xfrm flipH="1">
            <a:off x="3417216" y="3039543"/>
            <a:ext cx="4393" cy="57555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D5FE6E-5A99-A4CA-8D6D-9E1B98CD246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4957452" y="3039543"/>
            <a:ext cx="2542" cy="57555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8E46B2-D353-E3BD-72A4-6C60D6674762}"/>
              </a:ext>
            </a:extLst>
          </p:cNvPr>
          <p:cNvCxnSpPr>
            <a:stCxn id="9" idx="2"/>
          </p:cNvCxnSpPr>
          <p:nvPr/>
        </p:nvCxnSpPr>
        <p:spPr>
          <a:xfrm flipH="1">
            <a:off x="6506758" y="3039543"/>
            <a:ext cx="3876" cy="57555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69111C-A7A4-705F-8B77-2EAB0DAEE087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3883673" y="2684483"/>
            <a:ext cx="611714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179E97-1053-300A-ED02-7070FEC0DEDE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419516" y="2684483"/>
            <a:ext cx="629053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06D60AD-320E-7B7A-B6B9-AB4D580E4B79}"/>
              </a:ext>
            </a:extLst>
          </p:cNvPr>
          <p:cNvSpPr/>
          <p:nvPr/>
        </p:nvSpPr>
        <p:spPr>
          <a:xfrm>
            <a:off x="2991486" y="5995943"/>
            <a:ext cx="924129" cy="6128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367222-2BA7-56B3-8C72-3D2A7053DF45}"/>
              </a:ext>
            </a:extLst>
          </p:cNvPr>
          <p:cNvSpPr/>
          <p:nvPr/>
        </p:nvSpPr>
        <p:spPr>
          <a:xfrm>
            <a:off x="4276632" y="5995943"/>
            <a:ext cx="924129" cy="6128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9C529F-A10D-05DD-C8A2-898E49B745F5}"/>
              </a:ext>
            </a:extLst>
          </p:cNvPr>
          <p:cNvSpPr/>
          <p:nvPr/>
        </p:nvSpPr>
        <p:spPr>
          <a:xfrm>
            <a:off x="5561778" y="5995943"/>
            <a:ext cx="924129" cy="6128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61449F-9507-5442-6B9F-C03472429D04}"/>
              </a:ext>
            </a:extLst>
          </p:cNvPr>
          <p:cNvSpPr/>
          <p:nvPr/>
        </p:nvSpPr>
        <p:spPr>
          <a:xfrm>
            <a:off x="6846924" y="5995943"/>
            <a:ext cx="924129" cy="6128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F341A0-A6CD-0FB9-4450-6C279E31B251}"/>
              </a:ext>
            </a:extLst>
          </p:cNvPr>
          <p:cNvSpPr/>
          <p:nvPr/>
        </p:nvSpPr>
        <p:spPr>
          <a:xfrm>
            <a:off x="2666323" y="5768960"/>
            <a:ext cx="6942094" cy="102627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5F90D6-2566-5CC9-6AC3-1CBAC153A61A}"/>
              </a:ext>
            </a:extLst>
          </p:cNvPr>
          <p:cNvSpPr txBox="1"/>
          <p:nvPr/>
        </p:nvSpPr>
        <p:spPr>
          <a:xfrm>
            <a:off x="8088527" y="5817479"/>
            <a:ext cx="1409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(</a:t>
            </a:r>
            <a:r>
              <a:rPr lang="en-US" err="1"/>
              <a:t>Groeifonds</a:t>
            </a:r>
            <a:r>
              <a:rPr lang="en-US"/>
              <a:t>)</a:t>
            </a:r>
          </a:p>
          <a:p>
            <a:pPr algn="ctr"/>
            <a:r>
              <a:rPr lang="en-US" err="1"/>
              <a:t>Programma’s</a:t>
            </a:r>
            <a:endParaRPr lang="en-US"/>
          </a:p>
          <a:p>
            <a:pPr algn="ctr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projecten</a:t>
            </a:r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9F6633-DF4E-437F-E5A5-8C84D70599E4}"/>
              </a:ext>
            </a:extLst>
          </p:cNvPr>
          <p:cNvCxnSpPr>
            <a:cxnSpLocks/>
          </p:cNvCxnSpPr>
          <p:nvPr/>
        </p:nvCxnSpPr>
        <p:spPr>
          <a:xfrm flipH="1">
            <a:off x="3380226" y="4697295"/>
            <a:ext cx="1" cy="885217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4A0E6F1A-27A1-AE85-FBE7-C9BB683AEC50}"/>
              </a:ext>
            </a:extLst>
          </p:cNvPr>
          <p:cNvCxnSpPr>
            <a:cxnSpLocks/>
            <a:stCxn id="29" idx="3"/>
            <a:endCxn id="11" idx="3"/>
          </p:cNvCxnSpPr>
          <p:nvPr/>
        </p:nvCxnSpPr>
        <p:spPr>
          <a:xfrm flipH="1" flipV="1">
            <a:off x="9187364" y="2862012"/>
            <a:ext cx="421053" cy="3420085"/>
          </a:xfrm>
          <a:prstGeom prst="bentConnector3">
            <a:avLst>
              <a:gd name="adj1" fmla="val -54292"/>
            </a:avLst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4AD41AE1-67B0-0F74-30E2-6DA9CF32B981}"/>
              </a:ext>
            </a:extLst>
          </p:cNvPr>
          <p:cNvCxnSpPr>
            <a:cxnSpLocks/>
            <a:stCxn id="29" idx="1"/>
            <a:endCxn id="39" idx="1"/>
          </p:cNvCxnSpPr>
          <p:nvPr/>
        </p:nvCxnSpPr>
        <p:spPr>
          <a:xfrm rot="10800000">
            <a:off x="2158701" y="2627207"/>
            <a:ext cx="507622" cy="3654891"/>
          </a:xfrm>
          <a:prstGeom prst="bentConnector3">
            <a:avLst>
              <a:gd name="adj1" fmla="val 145034"/>
            </a:avLst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AE4434-6531-71CB-E68C-6A6B6AC6E2A2}"/>
              </a:ext>
            </a:extLst>
          </p:cNvPr>
          <p:cNvCxnSpPr>
            <a:cxnSpLocks/>
          </p:cNvCxnSpPr>
          <p:nvPr/>
        </p:nvCxnSpPr>
        <p:spPr>
          <a:xfrm>
            <a:off x="5200761" y="4701192"/>
            <a:ext cx="0" cy="885217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7CD8EB-6CDC-5FC8-69D1-D4C1D73F90A8}"/>
              </a:ext>
            </a:extLst>
          </p:cNvPr>
          <p:cNvCxnSpPr>
            <a:cxnSpLocks/>
          </p:cNvCxnSpPr>
          <p:nvPr/>
        </p:nvCxnSpPr>
        <p:spPr>
          <a:xfrm>
            <a:off x="7037959" y="4700139"/>
            <a:ext cx="0" cy="891292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EDABA35-2946-ECF6-32FB-E8177ACE9623}"/>
              </a:ext>
            </a:extLst>
          </p:cNvPr>
          <p:cNvCxnSpPr>
            <a:cxnSpLocks/>
          </p:cNvCxnSpPr>
          <p:nvPr/>
        </p:nvCxnSpPr>
        <p:spPr>
          <a:xfrm>
            <a:off x="8868535" y="4691220"/>
            <a:ext cx="0" cy="891292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72FEBE8-A07E-E3A1-33B5-A294B2618FF6}"/>
              </a:ext>
            </a:extLst>
          </p:cNvPr>
          <p:cNvSpPr txBox="1"/>
          <p:nvPr/>
        </p:nvSpPr>
        <p:spPr>
          <a:xfrm>
            <a:off x="4586320" y="4900767"/>
            <a:ext cx="3736985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rgbClr val="C00000"/>
                </a:solidFill>
              </a:rPr>
              <a:t>Architectuur</a:t>
            </a:r>
            <a:r>
              <a:rPr lang="en-US">
                <a:solidFill>
                  <a:srgbClr val="C00000"/>
                </a:solidFill>
              </a:rPr>
              <a:t> Kader </a:t>
            </a:r>
            <a:r>
              <a:rPr lang="en-US" err="1">
                <a:solidFill>
                  <a:srgbClr val="C00000"/>
                </a:solidFill>
              </a:rPr>
              <a:t>Afspraak</a:t>
            </a:r>
            <a:r>
              <a:rPr lang="en-US">
                <a:solidFill>
                  <a:srgbClr val="C00000"/>
                </a:solidFill>
              </a:rPr>
              <a:t> (AKA)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50BAD9-8E07-5188-CC3A-CCB752CE1851}"/>
              </a:ext>
            </a:extLst>
          </p:cNvPr>
          <p:cNvSpPr txBox="1"/>
          <p:nvPr/>
        </p:nvSpPr>
        <p:spPr>
          <a:xfrm>
            <a:off x="9905356" y="3531322"/>
            <a:ext cx="1723549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rgbClr val="C00000"/>
                </a:solidFill>
              </a:rPr>
              <a:t>Registratie</a:t>
            </a:r>
            <a:r>
              <a:rPr lang="en-US">
                <a:solidFill>
                  <a:srgbClr val="C00000"/>
                </a:solidFill>
              </a:rPr>
              <a:t> van</a:t>
            </a:r>
          </a:p>
          <a:p>
            <a:r>
              <a:rPr lang="en-US" err="1">
                <a:solidFill>
                  <a:srgbClr val="C00000"/>
                </a:solidFill>
              </a:rPr>
              <a:t>afspraken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 err="1">
                <a:solidFill>
                  <a:srgbClr val="C00000"/>
                </a:solidFill>
              </a:rPr>
              <a:t>en</a:t>
            </a:r>
            <a:r>
              <a:rPr lang="en-US">
                <a:solidFill>
                  <a:srgbClr val="C00000"/>
                </a:solidFill>
              </a:rPr>
              <a:t> </a:t>
            </a:r>
          </a:p>
          <a:p>
            <a:r>
              <a:rPr lang="en-US" err="1">
                <a:solidFill>
                  <a:srgbClr val="C00000"/>
                </a:solidFill>
              </a:rPr>
              <a:t>standaarden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1FACD1F-9BC6-F272-1FE0-52E8AB0DAD9A}"/>
              </a:ext>
            </a:extLst>
          </p:cNvPr>
          <p:cNvSpPr/>
          <p:nvPr/>
        </p:nvSpPr>
        <p:spPr>
          <a:xfrm>
            <a:off x="2158701" y="725447"/>
            <a:ext cx="341322" cy="3803517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E4D417-8865-8A7C-F251-53776C773AAC}"/>
              </a:ext>
            </a:extLst>
          </p:cNvPr>
          <p:cNvSpPr txBox="1"/>
          <p:nvPr/>
        </p:nvSpPr>
        <p:spPr>
          <a:xfrm>
            <a:off x="139470" y="3531322"/>
            <a:ext cx="1749261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err="1">
                <a:solidFill>
                  <a:srgbClr val="C00000"/>
                </a:solidFill>
              </a:rPr>
              <a:t>Terugkoppeling</a:t>
            </a:r>
            <a:endParaRPr lang="en-US">
              <a:solidFill>
                <a:srgbClr val="C00000"/>
              </a:solidFill>
            </a:endParaRPr>
          </a:p>
          <a:p>
            <a:pPr algn="r"/>
            <a:r>
              <a:rPr lang="en-US" err="1">
                <a:solidFill>
                  <a:srgbClr val="C00000"/>
                </a:solidFill>
              </a:rPr>
              <a:t>architectuur</a:t>
            </a:r>
            <a:endParaRPr lang="en-US">
              <a:solidFill>
                <a:srgbClr val="C00000"/>
              </a:solidFill>
            </a:endParaRPr>
          </a:p>
          <a:p>
            <a:pPr algn="r"/>
            <a:r>
              <a:rPr lang="en-US" err="1">
                <a:solidFill>
                  <a:srgbClr val="C00000"/>
                </a:solidFill>
              </a:rPr>
              <a:t>producten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71ACF4-FB11-9055-71E7-EF4C3D6BE921}"/>
              </a:ext>
            </a:extLst>
          </p:cNvPr>
          <p:cNvSpPr/>
          <p:nvPr/>
        </p:nvSpPr>
        <p:spPr>
          <a:xfrm>
            <a:off x="2650969" y="176366"/>
            <a:ext cx="6957448" cy="416112"/>
          </a:xfrm>
          <a:prstGeom prst="rect">
            <a:avLst/>
          </a:prstGeom>
          <a:solidFill>
            <a:srgbClr val="0070C0"/>
          </a:solidFill>
          <a:ln w="2540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Architectuurproducten</a:t>
            </a:r>
            <a:r>
              <a:rPr lang="en-US"/>
              <a:t> </a:t>
            </a:r>
            <a:r>
              <a:rPr lang="en-US" err="1"/>
              <a:t>andere</a:t>
            </a:r>
            <a:r>
              <a:rPr lang="en-US"/>
              <a:t> </a:t>
            </a:r>
            <a:r>
              <a:rPr lang="en-US" err="1"/>
              <a:t>sectoren</a:t>
            </a:r>
            <a:r>
              <a:rPr lang="en-US"/>
              <a:t> of </a:t>
            </a:r>
            <a:r>
              <a:rPr lang="en-US" err="1"/>
              <a:t>partijen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4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BDFF-21E5-E87A-E814-336AF7AF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Kernvraag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9B8CE-9BEA-A00A-55DF-9547464ED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Hoe we de </a:t>
            </a:r>
            <a:r>
              <a:rPr lang="en-US" dirty="0" err="1"/>
              <a:t>samenwerking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governance </a:t>
            </a:r>
            <a:r>
              <a:rPr lang="en-US" dirty="0" err="1"/>
              <a:t>praktisch</a:t>
            </a:r>
            <a:r>
              <a:rPr lang="en-US" dirty="0"/>
              <a:t> </a:t>
            </a:r>
            <a:r>
              <a:rPr lang="en-US" dirty="0" err="1"/>
              <a:t>vormgeven</a:t>
            </a:r>
            <a:r>
              <a:rPr lang="en-US" dirty="0"/>
              <a:t>?</a:t>
            </a:r>
          </a:p>
          <a:p>
            <a:r>
              <a:rPr lang="en-US" dirty="0"/>
              <a:t>Dit is </a:t>
            </a:r>
            <a:r>
              <a:rPr lang="en-US" dirty="0" err="1"/>
              <a:t>een</a:t>
            </a:r>
            <a:r>
              <a:rPr lang="en-US" dirty="0"/>
              <a:t> open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middag</a:t>
            </a:r>
            <a:endParaRPr lang="en-US" dirty="0"/>
          </a:p>
          <a:p>
            <a:r>
              <a:rPr lang="en-US" dirty="0" err="1"/>
              <a:t>Waarover</a:t>
            </a:r>
            <a:r>
              <a:rPr lang="en-US" dirty="0"/>
              <a:t> we in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hand van de thema’s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09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3F026C-0128-DADD-C904-85F82474E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LUNCH</a:t>
            </a:r>
            <a:endParaRPr lang="nl-NL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D0E0AFB-22A6-FFEC-5F39-96A731B7A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12:00 – 13:00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637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222E-2DFE-CE21-A3EC-D01A756D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Gespreksronde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674D3-B17C-5B9E-8B4F-D30797400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l-NL" u="sng"/>
              <a:t>4 thema’s, meer diepgang per thema</a:t>
            </a:r>
            <a:r>
              <a:rPr lang="nl-NL"/>
              <a:t> </a:t>
            </a:r>
          </a:p>
          <a:p>
            <a:pPr fontAlgn="base"/>
            <a:r>
              <a:rPr lang="nl-NL"/>
              <a:t>13.00 – 14.30 gesprek in groepen </a:t>
            </a:r>
          </a:p>
          <a:p>
            <a:pPr fontAlgn="base"/>
            <a:r>
              <a:rPr lang="nl-NL"/>
              <a:t>14.30 – 14.45 pauze </a:t>
            </a:r>
          </a:p>
          <a:p>
            <a:pPr fontAlgn="base"/>
            <a:r>
              <a:rPr lang="nl-NL"/>
              <a:t>14.45 – 16.00 plenaire terugkoppeling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4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8ADC-8EF8-1D3D-9059-E44FD0AD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Welkom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59A36-58D9-862A-34D6-B1AE01B70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5567464" cy="4525963"/>
          </a:xfrm>
        </p:spPr>
        <p:txBody>
          <a:bodyPr/>
          <a:lstStyle/>
          <a:p>
            <a:r>
              <a:rPr lang="en-GB" sz="2400" err="1"/>
              <a:t>Programma’s</a:t>
            </a:r>
            <a:endParaRPr lang="en-GB" sz="2400"/>
          </a:p>
          <a:p>
            <a:pPr lvl="1"/>
            <a:r>
              <a:rPr lang="en-GB" sz="2000"/>
              <a:t>Digital United Training Concepts for Healthcare (DUTCH)</a:t>
            </a:r>
          </a:p>
          <a:p>
            <a:pPr lvl="1"/>
            <a:r>
              <a:rPr lang="en-GB" sz="2000" err="1"/>
              <a:t>Nationaal</a:t>
            </a:r>
            <a:r>
              <a:rPr lang="en-GB" sz="2000"/>
              <a:t> </a:t>
            </a:r>
            <a:r>
              <a:rPr lang="en-GB" sz="2000" err="1"/>
              <a:t>Onderwijslab</a:t>
            </a:r>
            <a:r>
              <a:rPr lang="en-GB" sz="2000"/>
              <a:t> AI (NOLAI)</a:t>
            </a:r>
          </a:p>
          <a:p>
            <a:pPr lvl="1"/>
            <a:r>
              <a:rPr lang="en-GB" sz="2000" err="1"/>
              <a:t>Vaardig</a:t>
            </a:r>
            <a:r>
              <a:rPr lang="en-GB" sz="2000"/>
              <a:t> met Vaardigheden (</a:t>
            </a:r>
            <a:r>
              <a:rPr lang="en-GB" sz="2000" err="1"/>
              <a:t>VmV</a:t>
            </a:r>
            <a:r>
              <a:rPr lang="en-GB" sz="2000"/>
              <a:t>) / </a:t>
            </a:r>
            <a:r>
              <a:rPr lang="en-GB" sz="2000" err="1"/>
              <a:t>CompetentNL</a:t>
            </a:r>
            <a:endParaRPr lang="en-GB" sz="2000"/>
          </a:p>
          <a:p>
            <a:pPr lvl="1"/>
            <a:r>
              <a:rPr lang="en-GB" sz="2000" err="1"/>
              <a:t>Leeroverzicht</a:t>
            </a:r>
            <a:endParaRPr lang="en-GB" sz="2000"/>
          </a:p>
          <a:p>
            <a:pPr lvl="1"/>
            <a:r>
              <a:rPr lang="en-GB" sz="2000"/>
              <a:t>LLO-</a:t>
            </a:r>
            <a:r>
              <a:rPr lang="en-GB" sz="2000" err="1"/>
              <a:t>katalysator</a:t>
            </a:r>
            <a:endParaRPr lang="en-GB" sz="2000"/>
          </a:p>
          <a:p>
            <a:pPr lvl="1"/>
            <a:r>
              <a:rPr lang="en-GB" sz="2000" err="1"/>
              <a:t>Impuls</a:t>
            </a:r>
            <a:r>
              <a:rPr lang="en-GB" sz="2000"/>
              <a:t> Open </a:t>
            </a:r>
            <a:r>
              <a:rPr lang="en-GB" sz="2000" err="1"/>
              <a:t>Leermateriaal</a:t>
            </a:r>
            <a:endParaRPr lang="en-GB" sz="2000"/>
          </a:p>
          <a:p>
            <a:pPr lvl="1"/>
            <a:r>
              <a:rPr lang="en-GB" sz="2000"/>
              <a:t>Edu-V</a:t>
            </a:r>
          </a:p>
          <a:p>
            <a:pPr lvl="1"/>
            <a:r>
              <a:rPr lang="en-GB" sz="2000" err="1"/>
              <a:t>Npuls</a:t>
            </a:r>
            <a:endParaRPr lang="en-GB" sz="2000"/>
          </a:p>
          <a:p>
            <a:pPr lvl="1"/>
            <a:endParaRPr lang="nl-NL" sz="20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607733-959B-5F3F-C399-DF200004CC88}"/>
              </a:ext>
            </a:extLst>
          </p:cNvPr>
          <p:cNvSpPr txBox="1">
            <a:spLocks/>
          </p:cNvSpPr>
          <p:nvPr/>
        </p:nvSpPr>
        <p:spPr>
          <a:xfrm>
            <a:off x="6354027" y="1600201"/>
            <a:ext cx="556746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 eaLnBrk="1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sz="2000" kern="0" err="1"/>
              <a:t>Sectorale</a:t>
            </a:r>
            <a:r>
              <a:rPr lang="en-GB" sz="2000" kern="0"/>
              <a:t> </a:t>
            </a:r>
            <a:r>
              <a:rPr lang="en-GB" sz="2000" kern="0" err="1"/>
              <a:t>architectuur</a:t>
            </a:r>
            <a:r>
              <a:rPr lang="en-GB" sz="2000" kern="0"/>
              <a:t>-communities</a:t>
            </a:r>
          </a:p>
          <a:p>
            <a:pPr lvl="1"/>
            <a:r>
              <a:rPr lang="en-GB" sz="1800" kern="0" err="1"/>
              <a:t>Ketenarchitectuur</a:t>
            </a:r>
            <a:r>
              <a:rPr lang="en-GB" sz="1800" kern="0"/>
              <a:t>: ROSA</a:t>
            </a:r>
          </a:p>
          <a:p>
            <a:pPr lvl="1"/>
            <a:r>
              <a:rPr lang="en-GB" sz="1800" kern="0" err="1"/>
              <a:t>Referentiearchitecturen</a:t>
            </a:r>
            <a:r>
              <a:rPr lang="en-GB" sz="1800" kern="0"/>
              <a:t>: HORA, MORA </a:t>
            </a:r>
            <a:r>
              <a:rPr lang="en-GB" sz="1800" kern="0" err="1"/>
              <a:t>en</a:t>
            </a:r>
            <a:r>
              <a:rPr lang="en-GB" sz="1800" kern="0"/>
              <a:t> FORA</a:t>
            </a:r>
          </a:p>
          <a:p>
            <a:pPr lvl="1"/>
            <a:r>
              <a:rPr lang="en-GB" sz="1800" kern="0" err="1"/>
              <a:t>Sectorarchitecturen</a:t>
            </a:r>
            <a:r>
              <a:rPr lang="en-GB" sz="1800" kern="0"/>
              <a:t> HOSA, MOSA </a:t>
            </a:r>
            <a:r>
              <a:rPr lang="en-GB" sz="1800" kern="0" err="1"/>
              <a:t>en</a:t>
            </a:r>
            <a:r>
              <a:rPr lang="en-GB" sz="1800" kern="0"/>
              <a:t> FOSA</a:t>
            </a:r>
          </a:p>
          <a:p>
            <a:r>
              <a:rPr lang="en-GB" sz="2000" kern="0" err="1"/>
              <a:t>Sectorpartners</a:t>
            </a:r>
            <a:r>
              <a:rPr lang="en-GB" sz="2000" kern="0"/>
              <a:t> </a:t>
            </a:r>
            <a:r>
              <a:rPr lang="en-GB" sz="2000" kern="0" err="1"/>
              <a:t>en</a:t>
            </a:r>
            <a:r>
              <a:rPr lang="en-GB" sz="2000" kern="0"/>
              <a:t> </a:t>
            </a:r>
            <a:r>
              <a:rPr lang="en-GB" sz="2000" kern="0" err="1"/>
              <a:t>leden</a:t>
            </a:r>
            <a:r>
              <a:rPr lang="en-GB" sz="2000" kern="0"/>
              <a:t> </a:t>
            </a:r>
            <a:r>
              <a:rPr lang="en-GB" sz="2000" kern="0" err="1"/>
              <a:t>Edustandaard</a:t>
            </a:r>
            <a:endParaRPr lang="en-GB" sz="2000" kern="0"/>
          </a:p>
          <a:p>
            <a:pPr lvl="1"/>
            <a:r>
              <a:rPr lang="en-GB" sz="1800" kern="0"/>
              <a:t>SURF</a:t>
            </a:r>
          </a:p>
          <a:p>
            <a:pPr lvl="1"/>
            <a:r>
              <a:rPr lang="en-GB" sz="1800" kern="0" err="1"/>
              <a:t>Kennisnet</a:t>
            </a:r>
            <a:endParaRPr lang="en-GB" sz="1800" kern="0"/>
          </a:p>
          <a:p>
            <a:pPr lvl="1"/>
            <a:r>
              <a:rPr lang="en-GB" sz="1800" kern="0"/>
              <a:t>MBO Digitaal</a:t>
            </a:r>
          </a:p>
          <a:p>
            <a:pPr lvl="1"/>
            <a:r>
              <a:rPr lang="en-GB" sz="1800" kern="0"/>
              <a:t>DUO</a:t>
            </a:r>
          </a:p>
          <a:p>
            <a:pPr lvl="1"/>
            <a:r>
              <a:rPr lang="en-GB" sz="1800" kern="0" err="1"/>
              <a:t>Ministerie</a:t>
            </a:r>
            <a:r>
              <a:rPr lang="en-GB" sz="1800" kern="0"/>
              <a:t> van OCW</a:t>
            </a:r>
          </a:p>
          <a:p>
            <a:pPr lvl="1"/>
            <a:r>
              <a:rPr lang="en-GB" sz="1800" kern="0" err="1"/>
              <a:t>Edustandaard</a:t>
            </a:r>
            <a:endParaRPr lang="en-GB" sz="1800" kern="0"/>
          </a:p>
          <a:p>
            <a:pPr lvl="1"/>
            <a:endParaRPr lang="nl-NL" sz="1800" kern="0"/>
          </a:p>
        </p:txBody>
      </p:sp>
    </p:spTree>
    <p:extLst>
      <p:ext uri="{BB962C8B-B14F-4D97-AF65-F5344CB8AC3E}">
        <p14:creationId xmlns:p14="http://schemas.microsoft.com/office/powerpoint/2010/main" val="3216174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C9FF-04A1-A5AF-327A-BC16EF41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Vraag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de </a:t>
            </a:r>
            <a:r>
              <a:rPr lang="en-US" err="1"/>
              <a:t>middag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9F724-8ABC-B40C-F6B9-73620EEC0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4 Thema’s parallel </a:t>
            </a:r>
            <a:r>
              <a:rPr lang="en-US" sz="2400" err="1"/>
              <a:t>bespreken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pPr marL="50800" indent="0">
              <a:buNone/>
            </a:pPr>
            <a:endParaRPr lang="en-US" sz="2400"/>
          </a:p>
          <a:p>
            <a:endParaRPr lang="en-US" sz="2400"/>
          </a:p>
          <a:p>
            <a:r>
              <a:rPr lang="en-US" sz="2400" err="1"/>
              <a:t>Vragen</a:t>
            </a:r>
            <a:endParaRPr lang="en-US" sz="2400"/>
          </a:p>
          <a:p>
            <a:pPr marL="990600" lvl="1" indent="-457200">
              <a:buFont typeface="+mj-lt"/>
              <a:buAutoNum type="arabicPeriod"/>
            </a:pPr>
            <a:r>
              <a:rPr lang="en-US" sz="2000"/>
              <a:t>Wat </a:t>
            </a:r>
            <a:r>
              <a:rPr lang="en-US" sz="2000" err="1"/>
              <a:t>zijn</a:t>
            </a:r>
            <a:r>
              <a:rPr lang="en-US" sz="2000"/>
              <a:t> op </a:t>
            </a:r>
            <a:r>
              <a:rPr lang="en-US" sz="2000" err="1"/>
              <a:t>dit</a:t>
            </a:r>
            <a:r>
              <a:rPr lang="en-US" sz="2000"/>
              <a:t> thema de </a:t>
            </a:r>
            <a:r>
              <a:rPr lang="en-US" sz="2000" b="1" err="1"/>
              <a:t>uitdagingen</a:t>
            </a:r>
            <a:r>
              <a:rPr lang="en-US" sz="2000" b="1"/>
              <a:t> </a:t>
            </a:r>
            <a:r>
              <a:rPr lang="en-US" sz="2000" b="1" err="1"/>
              <a:t>en</a:t>
            </a:r>
            <a:r>
              <a:rPr lang="en-US" sz="2000" b="1"/>
              <a:t> </a:t>
            </a:r>
            <a:r>
              <a:rPr lang="en-US" sz="2000" b="1" err="1"/>
              <a:t>kansen</a:t>
            </a:r>
            <a:r>
              <a:rPr lang="en-US" sz="2000"/>
              <a:t>?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000"/>
              <a:t>Wat is er op </a:t>
            </a:r>
            <a:r>
              <a:rPr lang="en-US" sz="2000" err="1"/>
              <a:t>dit</a:t>
            </a:r>
            <a:r>
              <a:rPr lang="en-US" sz="2000"/>
              <a:t> thema </a:t>
            </a:r>
            <a:r>
              <a:rPr lang="en-US" sz="2000" err="1"/>
              <a:t>nodig</a:t>
            </a:r>
            <a:r>
              <a:rPr lang="en-US" sz="2000"/>
              <a:t> </a:t>
            </a:r>
            <a:r>
              <a:rPr lang="en-US" sz="2000" err="1"/>
              <a:t>aan</a:t>
            </a:r>
            <a:r>
              <a:rPr lang="en-US" sz="2000"/>
              <a:t> </a:t>
            </a:r>
            <a:r>
              <a:rPr lang="en-US" sz="2000" b="1" err="1"/>
              <a:t>samenwerking</a:t>
            </a:r>
            <a:r>
              <a:rPr lang="en-US" sz="2000" b="1"/>
              <a:t> </a:t>
            </a:r>
            <a:r>
              <a:rPr lang="en-US" sz="2000" b="1" err="1"/>
              <a:t>en</a:t>
            </a:r>
            <a:r>
              <a:rPr lang="en-US" sz="2000" b="1"/>
              <a:t> </a:t>
            </a:r>
            <a:r>
              <a:rPr lang="en-US" sz="2000" b="1" err="1"/>
              <a:t>afstemming</a:t>
            </a:r>
            <a:r>
              <a:rPr lang="en-US" sz="2000"/>
              <a:t>?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000"/>
              <a:t>Hoe </a:t>
            </a:r>
            <a:r>
              <a:rPr lang="en-US" sz="2000" err="1"/>
              <a:t>kom</a:t>
            </a:r>
            <a:r>
              <a:rPr lang="en-US" sz="2000"/>
              <a:t> je op </a:t>
            </a:r>
            <a:r>
              <a:rPr lang="en-US" sz="2000" err="1"/>
              <a:t>dit</a:t>
            </a:r>
            <a:r>
              <a:rPr lang="en-US" sz="2000"/>
              <a:t> thema tot </a:t>
            </a:r>
            <a:r>
              <a:rPr lang="en-US" sz="2000" b="1" err="1"/>
              <a:t>gezamenlijke</a:t>
            </a:r>
            <a:r>
              <a:rPr lang="en-US" sz="2000" b="1"/>
              <a:t> </a:t>
            </a:r>
            <a:r>
              <a:rPr lang="en-US" sz="2000" b="1" err="1"/>
              <a:t>afspraken</a:t>
            </a:r>
            <a:r>
              <a:rPr lang="en-US" sz="2000" b="1"/>
              <a:t> </a:t>
            </a:r>
            <a:r>
              <a:rPr lang="en-US" sz="2000" b="1" err="1"/>
              <a:t>en</a:t>
            </a:r>
            <a:r>
              <a:rPr lang="en-US" sz="2000" b="1"/>
              <a:t> </a:t>
            </a:r>
            <a:r>
              <a:rPr lang="en-US" sz="2000" b="1" err="1"/>
              <a:t>standaarden</a:t>
            </a:r>
            <a:r>
              <a:rPr lang="en-US" sz="2000"/>
              <a:t>?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000"/>
              <a:t>Welke </a:t>
            </a:r>
            <a:r>
              <a:rPr lang="en-US" sz="2000" b="1"/>
              <a:t>concrete governance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publiek</a:t>
            </a:r>
            <a:r>
              <a:rPr lang="en-US" sz="2000"/>
              <a:t>-private </a:t>
            </a:r>
            <a:r>
              <a:rPr lang="en-US" sz="2000" err="1"/>
              <a:t>samenwerking</a:t>
            </a:r>
            <a:r>
              <a:rPr lang="en-US" sz="2000"/>
              <a:t> is er </a:t>
            </a:r>
            <a:r>
              <a:rPr lang="en-US" sz="2000" err="1"/>
              <a:t>nodig</a:t>
            </a:r>
            <a:endParaRPr lang="en-US" sz="20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1A6FA9-3F66-AFE3-AE5B-341A9D380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272597"/>
              </p:ext>
            </p:extLst>
          </p:nvPr>
        </p:nvGraphicFramePr>
        <p:xfrm>
          <a:off x="1187450" y="2256366"/>
          <a:ext cx="93599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975">
                  <a:extLst>
                    <a:ext uri="{9D8B030D-6E8A-4147-A177-3AD203B41FA5}">
                      <a16:colId xmlns:a16="http://schemas.microsoft.com/office/drawing/2014/main" val="846691296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976070431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1432075764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1543034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758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Open </a:t>
                      </a:r>
                      <a:r>
                        <a:rPr lang="en-US" err="1"/>
                        <a:t>leermateriaal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Flexibel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onderwijs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en</a:t>
                      </a:r>
                      <a:r>
                        <a:rPr lang="en-US"/>
                        <a:t> Leven Lang </a:t>
                      </a:r>
                      <a:r>
                        <a:rPr lang="en-US" err="1"/>
                        <a:t>Ontwikkelen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Datasets </a:t>
                      </a:r>
                      <a:r>
                        <a:rPr lang="en-US" err="1"/>
                        <a:t>delen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6067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err="1"/>
                        <a:t>Overkoepelend</a:t>
                      </a:r>
                      <a:r>
                        <a:rPr lang="en-US"/>
                        <a:t> thema: </a:t>
                      </a:r>
                      <a:r>
                        <a:rPr lang="en-US" err="1"/>
                        <a:t>Afspraken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standaarden</a:t>
                      </a:r>
                      <a:r>
                        <a:rPr lang="en-US"/>
                        <a:t>, governance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72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952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3F026C-0128-DADD-C904-85F82474E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PAUZE</a:t>
            </a:r>
            <a:endParaRPr lang="nl-NL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290E11F-3ADE-C69B-4AA7-71EEFE783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14:30 – 14:45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36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9549E-637C-2869-2E81-EE7122177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6858-023A-06E8-7407-543D2FBB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Terugkoppeling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B5EA-326F-8396-B962-1FAF47C06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err="1"/>
              <a:t>Terugkoppeling</a:t>
            </a:r>
            <a:r>
              <a:rPr lang="en-US" sz="2400"/>
              <a:t> per team</a:t>
            </a:r>
          </a:p>
          <a:p>
            <a:endParaRPr lang="en-US" sz="2400"/>
          </a:p>
          <a:p>
            <a:endParaRPr lang="en-US" sz="2400"/>
          </a:p>
          <a:p>
            <a:pPr marL="50800" indent="0">
              <a:buNone/>
            </a:pPr>
            <a:endParaRPr lang="en-US" sz="2400"/>
          </a:p>
          <a:p>
            <a:endParaRPr lang="en-US" sz="2400"/>
          </a:p>
          <a:p>
            <a:r>
              <a:rPr lang="en-US" sz="2400"/>
              <a:t>Dit </a:t>
            </a:r>
            <a:r>
              <a:rPr lang="en-US" sz="2400" err="1"/>
              <a:t>waren</a:t>
            </a:r>
            <a:r>
              <a:rPr lang="en-US" sz="2400"/>
              <a:t> de vragen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000"/>
              <a:t>Wat </a:t>
            </a:r>
            <a:r>
              <a:rPr lang="en-US" sz="2000" err="1"/>
              <a:t>zijn</a:t>
            </a:r>
            <a:r>
              <a:rPr lang="en-US" sz="2000"/>
              <a:t> op </a:t>
            </a:r>
            <a:r>
              <a:rPr lang="en-US" sz="2000" err="1"/>
              <a:t>dit</a:t>
            </a:r>
            <a:r>
              <a:rPr lang="en-US" sz="2000"/>
              <a:t> thema de </a:t>
            </a:r>
            <a:r>
              <a:rPr lang="en-US" sz="2000" b="1" err="1"/>
              <a:t>uitdagingen</a:t>
            </a:r>
            <a:r>
              <a:rPr lang="en-US" sz="2000" b="1"/>
              <a:t> </a:t>
            </a:r>
            <a:r>
              <a:rPr lang="en-US" sz="2000" b="1" err="1"/>
              <a:t>en</a:t>
            </a:r>
            <a:r>
              <a:rPr lang="en-US" sz="2000" b="1"/>
              <a:t> </a:t>
            </a:r>
            <a:r>
              <a:rPr lang="en-US" sz="2000" b="1" err="1"/>
              <a:t>kansen</a:t>
            </a:r>
            <a:r>
              <a:rPr lang="en-US" sz="2000"/>
              <a:t>?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000"/>
              <a:t>Wat is er op </a:t>
            </a:r>
            <a:r>
              <a:rPr lang="en-US" sz="2000" err="1"/>
              <a:t>dit</a:t>
            </a:r>
            <a:r>
              <a:rPr lang="en-US" sz="2000"/>
              <a:t> thema </a:t>
            </a:r>
            <a:r>
              <a:rPr lang="en-US" sz="2000" err="1"/>
              <a:t>nodig</a:t>
            </a:r>
            <a:r>
              <a:rPr lang="en-US" sz="2000"/>
              <a:t> </a:t>
            </a:r>
            <a:r>
              <a:rPr lang="en-US" sz="2000" err="1"/>
              <a:t>aan</a:t>
            </a:r>
            <a:r>
              <a:rPr lang="en-US" sz="2000"/>
              <a:t> </a:t>
            </a:r>
            <a:r>
              <a:rPr lang="en-US" sz="2000" b="1" err="1"/>
              <a:t>samenwerking</a:t>
            </a:r>
            <a:r>
              <a:rPr lang="en-US" sz="2000" b="1"/>
              <a:t> </a:t>
            </a:r>
            <a:r>
              <a:rPr lang="en-US" sz="2000" b="1" err="1"/>
              <a:t>en</a:t>
            </a:r>
            <a:r>
              <a:rPr lang="en-US" sz="2000" b="1"/>
              <a:t> </a:t>
            </a:r>
            <a:r>
              <a:rPr lang="en-US" sz="2000" b="1" err="1"/>
              <a:t>afstemming</a:t>
            </a:r>
            <a:r>
              <a:rPr lang="en-US" sz="2000"/>
              <a:t>?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000"/>
              <a:t>Hoe </a:t>
            </a:r>
            <a:r>
              <a:rPr lang="en-US" sz="2000" err="1"/>
              <a:t>kom</a:t>
            </a:r>
            <a:r>
              <a:rPr lang="en-US" sz="2000"/>
              <a:t> je op </a:t>
            </a:r>
            <a:r>
              <a:rPr lang="en-US" sz="2000" err="1"/>
              <a:t>dit</a:t>
            </a:r>
            <a:r>
              <a:rPr lang="en-US" sz="2000"/>
              <a:t> thema tot </a:t>
            </a:r>
            <a:r>
              <a:rPr lang="en-US" sz="2000" b="1" err="1"/>
              <a:t>gezamenlijke</a:t>
            </a:r>
            <a:r>
              <a:rPr lang="en-US" sz="2000" b="1"/>
              <a:t> </a:t>
            </a:r>
            <a:r>
              <a:rPr lang="en-US" sz="2000" b="1" err="1"/>
              <a:t>afspraken</a:t>
            </a:r>
            <a:r>
              <a:rPr lang="en-US" sz="2000" b="1"/>
              <a:t> </a:t>
            </a:r>
            <a:r>
              <a:rPr lang="en-US" sz="2000" b="1" err="1"/>
              <a:t>en</a:t>
            </a:r>
            <a:r>
              <a:rPr lang="en-US" sz="2000" b="1"/>
              <a:t> </a:t>
            </a:r>
            <a:r>
              <a:rPr lang="en-US" sz="2000" b="1" err="1"/>
              <a:t>standaarden</a:t>
            </a:r>
            <a:r>
              <a:rPr lang="en-US" sz="2000"/>
              <a:t>?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sz="2000"/>
              <a:t>Welke </a:t>
            </a:r>
            <a:r>
              <a:rPr lang="en-US" sz="2000" b="1"/>
              <a:t>concrete governance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publiek</a:t>
            </a:r>
            <a:r>
              <a:rPr lang="en-US" sz="2000"/>
              <a:t>-private </a:t>
            </a:r>
            <a:r>
              <a:rPr lang="en-US" sz="2000" err="1"/>
              <a:t>samenwerking</a:t>
            </a:r>
            <a:r>
              <a:rPr lang="en-US" sz="2000"/>
              <a:t> is er </a:t>
            </a:r>
            <a:r>
              <a:rPr lang="en-US" sz="2000" err="1"/>
              <a:t>nodig</a:t>
            </a:r>
            <a:endParaRPr lang="en-US" sz="20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88CAD7-92F8-FCA9-A20D-1291E0C2B09E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2256366"/>
          <a:ext cx="93599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975">
                  <a:extLst>
                    <a:ext uri="{9D8B030D-6E8A-4147-A177-3AD203B41FA5}">
                      <a16:colId xmlns:a16="http://schemas.microsoft.com/office/drawing/2014/main" val="846691296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976070431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1432075764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1543034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758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Open </a:t>
                      </a:r>
                      <a:r>
                        <a:rPr lang="en-US" err="1"/>
                        <a:t>leermateriaal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Flexibel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onderwijs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en</a:t>
                      </a:r>
                      <a:r>
                        <a:rPr lang="en-US"/>
                        <a:t> Leven Lang </a:t>
                      </a:r>
                      <a:r>
                        <a:rPr lang="en-US" err="1"/>
                        <a:t>Ontwikkelen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Datasets </a:t>
                      </a:r>
                      <a:r>
                        <a:rPr lang="en-US" err="1"/>
                        <a:t>delen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6067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err="1"/>
                        <a:t>Overkoepelend</a:t>
                      </a:r>
                      <a:r>
                        <a:rPr lang="en-US"/>
                        <a:t> thema: </a:t>
                      </a:r>
                      <a:r>
                        <a:rPr lang="en-US" err="1"/>
                        <a:t>Afspraken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en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standaarden</a:t>
                      </a:r>
                      <a:r>
                        <a:rPr lang="en-US"/>
                        <a:t>, governance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72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463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4DAA-ABC7-9A89-13BE-74E4E06B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Kernvragen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F047A-B760-A0B9-9C9A-6465DE7CA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/>
            <a:r>
              <a:rPr lang="en-US"/>
              <a:t>Hoe </a:t>
            </a:r>
            <a:r>
              <a:rPr lang="en-US" err="1"/>
              <a:t>versterken</a:t>
            </a:r>
            <a:r>
              <a:rPr lang="en-US"/>
              <a:t> we de </a:t>
            </a:r>
            <a:r>
              <a:rPr lang="en-US" err="1"/>
              <a:t>samenwerking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governance?</a:t>
            </a:r>
          </a:p>
          <a:p>
            <a:pPr marL="990600" lvl="1" indent="-457200"/>
            <a:r>
              <a:rPr lang="en-US"/>
              <a:t>Hoe laten we de </a:t>
            </a:r>
            <a:r>
              <a:rPr lang="en-US" err="1"/>
              <a:t>resultaten</a:t>
            </a:r>
            <a:r>
              <a:rPr lang="en-US"/>
              <a:t> van de </a:t>
            </a:r>
            <a:r>
              <a:rPr lang="en-US" err="1"/>
              <a:t>Groeifondsprogramma’s</a:t>
            </a:r>
            <a:r>
              <a:rPr lang="en-US"/>
              <a:t> </a:t>
            </a:r>
            <a:r>
              <a:rPr lang="en-US" err="1"/>
              <a:t>landen</a:t>
            </a:r>
            <a:r>
              <a:rPr lang="en-US"/>
              <a:t> in de </a:t>
            </a:r>
            <a:r>
              <a:rPr lang="en-US" err="1"/>
              <a:t>gezamenlijke</a:t>
            </a:r>
            <a:r>
              <a:rPr lang="en-US"/>
              <a:t> </a:t>
            </a:r>
            <a:r>
              <a:rPr lang="en-US" err="1"/>
              <a:t>architectuur</a:t>
            </a:r>
            <a:r>
              <a:rPr lang="en-US"/>
              <a:t>?</a:t>
            </a:r>
          </a:p>
          <a:p>
            <a:pPr marL="990600" lvl="1" indent="-457200"/>
            <a:r>
              <a:rPr lang="en-US"/>
              <a:t>Hoe </a:t>
            </a:r>
            <a:r>
              <a:rPr lang="en-US" err="1"/>
              <a:t>komen</a:t>
            </a:r>
            <a:r>
              <a:rPr lang="en-US"/>
              <a:t> we tot </a:t>
            </a:r>
            <a:r>
              <a:rPr lang="en-US" err="1"/>
              <a:t>gezamenlijke</a:t>
            </a:r>
            <a:r>
              <a:rPr lang="en-US"/>
              <a:t> </a:t>
            </a:r>
            <a:r>
              <a:rPr lang="en-US" err="1"/>
              <a:t>afspraken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standaarden</a:t>
            </a:r>
            <a:r>
              <a:rPr lang="en-US"/>
              <a:t>?</a:t>
            </a:r>
          </a:p>
          <a:p>
            <a:pPr marL="990600" lvl="1" indent="-457200"/>
            <a:r>
              <a:rPr lang="en-US"/>
              <a:t>Welke </a:t>
            </a:r>
            <a:r>
              <a:rPr lang="en-US" err="1"/>
              <a:t>kaders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daarvoor</a:t>
            </a:r>
            <a:r>
              <a:rPr lang="en-US"/>
              <a:t> </a:t>
            </a:r>
            <a:r>
              <a:rPr lang="en-US" err="1"/>
              <a:t>nodig</a:t>
            </a:r>
            <a:r>
              <a:rPr lang="en-US"/>
              <a:t>?</a:t>
            </a:r>
          </a:p>
          <a:p>
            <a:pPr marL="990600" lvl="1" indent="-457200"/>
            <a:endParaRPr lang="en-US"/>
          </a:p>
          <a:p>
            <a:pPr marL="533400" indent="-457200"/>
            <a:r>
              <a:rPr lang="en-US"/>
              <a:t>Hoe </a:t>
            </a:r>
            <a:r>
              <a:rPr lang="en-US" err="1"/>
              <a:t>kunnen</a:t>
            </a:r>
            <a:r>
              <a:rPr lang="en-US"/>
              <a:t> we </a:t>
            </a:r>
            <a:r>
              <a:rPr lang="en-US" err="1"/>
              <a:t>dat</a:t>
            </a:r>
            <a:r>
              <a:rPr lang="en-US"/>
              <a:t> </a:t>
            </a:r>
            <a:r>
              <a:rPr lang="en-US" err="1"/>
              <a:t>faciliteren</a:t>
            </a:r>
            <a:r>
              <a:rPr lang="en-US"/>
              <a:t>?</a:t>
            </a:r>
          </a:p>
          <a:p>
            <a:pPr marL="990600" lvl="1" indent="-457200"/>
            <a:r>
              <a:rPr lang="en-US"/>
              <a:t>Welke </a:t>
            </a:r>
            <a:r>
              <a:rPr lang="en-US" err="1"/>
              <a:t>ondersteuning</a:t>
            </a:r>
            <a:r>
              <a:rPr lang="en-US"/>
              <a:t> van de </a:t>
            </a:r>
            <a:r>
              <a:rPr lang="en-US" err="1"/>
              <a:t>sectorpartners</a:t>
            </a:r>
            <a:r>
              <a:rPr lang="en-US"/>
              <a:t> is </a:t>
            </a:r>
            <a:r>
              <a:rPr lang="en-US" err="1"/>
              <a:t>nodig</a:t>
            </a:r>
            <a:r>
              <a:rPr lang="en-US"/>
              <a:t>?</a:t>
            </a:r>
          </a:p>
          <a:p>
            <a:pPr marL="990600" lvl="1" indent="-457200"/>
            <a:r>
              <a:rPr lang="en-US"/>
              <a:t>Welke </a:t>
            </a:r>
            <a:r>
              <a:rPr lang="en-US" err="1"/>
              <a:t>overlegvormen</a:t>
            </a:r>
            <a:r>
              <a:rPr lang="en-US"/>
              <a:t>?</a:t>
            </a:r>
          </a:p>
          <a:p>
            <a:pPr marL="990600" lvl="1" indent="-457200"/>
            <a:r>
              <a:rPr lang="en-US"/>
              <a:t>Welke (</a:t>
            </a:r>
            <a:r>
              <a:rPr lang="en-US" err="1"/>
              <a:t>formele</a:t>
            </a:r>
            <a:r>
              <a:rPr lang="en-US"/>
              <a:t>) </a:t>
            </a:r>
            <a:r>
              <a:rPr lang="en-US" err="1"/>
              <a:t>afspraken</a:t>
            </a:r>
            <a:r>
              <a:rPr lang="en-US"/>
              <a:t>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79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BE27-0C19-5BEC-A0BE-A248699A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Vervolgstappen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2FA6C-4ADD-9E52-3993-1A8FB7AAD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Verslaglegging</a:t>
            </a:r>
            <a:endParaRPr lang="en-US" dirty="0"/>
          </a:p>
          <a:p>
            <a:pPr lvl="1"/>
            <a:r>
              <a:rPr lang="en-US" dirty="0" err="1"/>
              <a:t>Opbrengst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verslag</a:t>
            </a:r>
            <a:endParaRPr lang="en-US" dirty="0"/>
          </a:p>
          <a:p>
            <a:pPr lvl="1"/>
            <a:r>
              <a:rPr lang="en-US" dirty="0" err="1"/>
              <a:t>Reviewronde</a:t>
            </a:r>
            <a:r>
              <a:rPr lang="en-US" dirty="0"/>
              <a:t> met alle </a:t>
            </a:r>
            <a:r>
              <a:rPr lang="en-US" dirty="0" err="1"/>
              <a:t>betrokken</a:t>
            </a:r>
            <a:r>
              <a:rPr lang="en-US" dirty="0"/>
              <a:t> </a:t>
            </a:r>
            <a:r>
              <a:rPr lang="en-US" dirty="0" err="1"/>
              <a:t>partijen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Terugkoppeling</a:t>
            </a:r>
            <a:r>
              <a:rPr lang="en-US" dirty="0"/>
              <a:t> </a:t>
            </a:r>
            <a:r>
              <a:rPr lang="en-US" dirty="0" err="1"/>
              <a:t>Informatiekamer</a:t>
            </a:r>
            <a:endParaRPr lang="en-US" dirty="0"/>
          </a:p>
          <a:p>
            <a:pPr lvl="1"/>
            <a:r>
              <a:rPr lang="en-US" dirty="0" err="1"/>
              <a:t>Notitie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vervolg</a:t>
            </a:r>
            <a:r>
              <a:rPr lang="en-US" dirty="0"/>
              <a:t> op ‘Spade </a:t>
            </a:r>
            <a:r>
              <a:rPr lang="en-US" dirty="0" err="1"/>
              <a:t>dieper</a:t>
            </a:r>
            <a:r>
              <a:rPr lang="en-US" dirty="0"/>
              <a:t>’</a:t>
            </a:r>
          </a:p>
          <a:p>
            <a:pPr lvl="1"/>
            <a:r>
              <a:rPr lang="en-US" dirty="0" err="1"/>
              <a:t>Concretisering</a:t>
            </a:r>
            <a:r>
              <a:rPr lang="en-US" dirty="0"/>
              <a:t> governance op </a:t>
            </a:r>
            <a:r>
              <a:rPr lang="en-US" dirty="0" err="1"/>
              <a:t>architectuur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standaarden</a:t>
            </a:r>
            <a:endParaRPr lang="en-US" dirty="0"/>
          </a:p>
          <a:p>
            <a:pPr lvl="1"/>
            <a:r>
              <a:rPr lang="en-US" dirty="0" err="1"/>
              <a:t>Advies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Informatiekamer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5e Architectuurdag?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29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4706A8E-723B-FD12-8835-4F1AFD08E53B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/>
              <a:t>4</a:t>
            </a:r>
            <a:r>
              <a:rPr lang="en-GB" b="1" baseline="30000"/>
              <a:t>e</a:t>
            </a:r>
            <a:r>
              <a:rPr lang="en-GB" b="1"/>
              <a:t> </a:t>
            </a:r>
            <a:r>
              <a:rPr lang="en-GB" b="1" err="1"/>
              <a:t>architectuurdag</a:t>
            </a:r>
            <a:endParaRPr lang="en-GB" b="1"/>
          </a:p>
          <a:p>
            <a:pPr marL="285750" indent="-285750">
              <a:buFontTx/>
              <a:buChar char="-"/>
            </a:pPr>
            <a:r>
              <a:rPr lang="en-GB" b="1"/>
              <a:t>Edu-V</a:t>
            </a:r>
          </a:p>
          <a:p>
            <a:pPr marL="285750" indent="-285750">
              <a:buFontTx/>
              <a:buChar char="-"/>
            </a:pPr>
            <a:r>
              <a:rPr lang="en-GB" b="1" err="1"/>
              <a:t>Npuls</a:t>
            </a:r>
            <a:endParaRPr lang="en-GB" b="1"/>
          </a:p>
          <a:p>
            <a:pPr marL="285750" indent="-285750">
              <a:buFontTx/>
              <a:buChar char="-"/>
            </a:pPr>
            <a:r>
              <a:rPr lang="en-GB" b="1" err="1"/>
              <a:t>Impuls</a:t>
            </a:r>
            <a:r>
              <a:rPr lang="en-GB" b="1"/>
              <a:t> Open </a:t>
            </a:r>
            <a:r>
              <a:rPr lang="en-GB" b="1" err="1"/>
              <a:t>Leermateriaal</a:t>
            </a:r>
            <a:endParaRPr lang="en-GB" b="1"/>
          </a:p>
          <a:p>
            <a:pPr marL="285750" indent="-285750">
              <a:buFontTx/>
              <a:buChar char="-"/>
            </a:pPr>
            <a:r>
              <a:rPr lang="en-GB" b="1" err="1"/>
              <a:t>Leeroverzicht</a:t>
            </a:r>
            <a:endParaRPr lang="en-GB" b="1"/>
          </a:p>
          <a:p>
            <a:pPr marL="285750" indent="-285750">
              <a:buFontTx/>
              <a:buChar char="-"/>
            </a:pPr>
            <a:r>
              <a:rPr lang="en-GB" b="1"/>
              <a:t>LLO </a:t>
            </a:r>
            <a:r>
              <a:rPr lang="en-GB" b="1" err="1"/>
              <a:t>Katalysator</a:t>
            </a:r>
            <a:endParaRPr lang="en-GB" b="1"/>
          </a:p>
          <a:p>
            <a:pPr marL="285750" indent="-285750">
              <a:buFontTx/>
              <a:buChar char="-"/>
            </a:pPr>
            <a:r>
              <a:rPr lang="en-GB" b="1"/>
              <a:t>NOLAI</a:t>
            </a:r>
          </a:p>
          <a:p>
            <a:pPr marL="285750" indent="-285750">
              <a:buFontTx/>
              <a:buChar char="-"/>
            </a:pPr>
            <a:r>
              <a:rPr lang="en-GB" b="1" err="1"/>
              <a:t>CompententNL</a:t>
            </a:r>
            <a:r>
              <a:rPr lang="en-GB" b="1"/>
              <a:t> / </a:t>
            </a:r>
            <a:r>
              <a:rPr lang="en-GB" b="1" err="1"/>
              <a:t>Vaardig</a:t>
            </a:r>
            <a:r>
              <a:rPr lang="en-GB" b="1"/>
              <a:t> met Vaardigheden</a:t>
            </a:r>
          </a:p>
          <a:p>
            <a:pPr marL="285750" indent="-285750">
              <a:buFontTx/>
              <a:buChar char="-"/>
            </a:pPr>
            <a:r>
              <a:rPr lang="en-GB" b="1"/>
              <a:t>DUTCH</a:t>
            </a:r>
          </a:p>
          <a:p>
            <a:endParaRPr lang="en-GB" b="1"/>
          </a:p>
          <a:p>
            <a:r>
              <a:rPr lang="en-GB" b="1"/>
              <a:t>27 </a:t>
            </a:r>
            <a:r>
              <a:rPr lang="en-GB" b="1" err="1"/>
              <a:t>oktober</a:t>
            </a:r>
            <a:r>
              <a:rPr lang="en-GB" b="1"/>
              <a:t> 2025</a:t>
            </a:r>
          </a:p>
          <a:p>
            <a:endParaRPr lang="en-GB" b="1"/>
          </a:p>
          <a:p>
            <a:r>
              <a:rPr lang="en-GB" b="1"/>
              <a:t>Menno Scheers (SURF)</a:t>
            </a:r>
          </a:p>
          <a:p>
            <a:r>
              <a:rPr lang="en-GB" b="1"/>
              <a:t>Bram </a:t>
            </a:r>
            <a:r>
              <a:rPr lang="en-GB" b="1" err="1"/>
              <a:t>Gaakeer</a:t>
            </a:r>
            <a:r>
              <a:rPr lang="en-GB" b="1"/>
              <a:t> (OCW)</a:t>
            </a:r>
          </a:p>
          <a:p>
            <a:r>
              <a:rPr lang="en-GB" b="1"/>
              <a:t>Joël de Bruijn (MBO </a:t>
            </a:r>
            <a:r>
              <a:rPr lang="en-GB" b="1" err="1"/>
              <a:t>Digitaal</a:t>
            </a:r>
            <a:r>
              <a:rPr lang="en-GB" b="1"/>
              <a:t>)</a:t>
            </a:r>
          </a:p>
          <a:p>
            <a:r>
              <a:rPr lang="en-GB" b="1"/>
              <a:t>Dirk Linden (</a:t>
            </a:r>
            <a:r>
              <a:rPr lang="en-GB" b="1" err="1"/>
              <a:t>Kennisnet</a:t>
            </a:r>
            <a:r>
              <a:rPr lang="en-GB" b="1"/>
              <a:t>)</a:t>
            </a:r>
          </a:p>
          <a:p>
            <a:r>
              <a:rPr lang="en-GB" b="1"/>
              <a:t>Janneke </a:t>
            </a:r>
            <a:r>
              <a:rPr lang="en-GB" b="1" err="1"/>
              <a:t>Suijker</a:t>
            </a:r>
            <a:r>
              <a:rPr lang="en-GB" b="1"/>
              <a:t> (</a:t>
            </a:r>
            <a:r>
              <a:rPr lang="en-GB" b="1" err="1"/>
              <a:t>Edustandaard</a:t>
            </a:r>
            <a:r>
              <a:rPr lang="en-GB" b="1"/>
              <a:t>)</a:t>
            </a:r>
          </a:p>
          <a:p>
            <a:r>
              <a:rPr lang="en-GB" b="1"/>
              <a:t>Bas Kruiswijk (</a:t>
            </a:r>
            <a:r>
              <a:rPr lang="en-GB" b="1" err="1"/>
              <a:t>Edustandaard</a:t>
            </a:r>
            <a:r>
              <a:rPr lang="en-GB" b="1"/>
              <a:t>, </a:t>
            </a:r>
            <a:r>
              <a:rPr lang="en-GB" b="1" err="1"/>
              <a:t>dagvoorzitter</a:t>
            </a:r>
            <a:r>
              <a:rPr lang="en-GB" b="1"/>
              <a:t>)</a:t>
            </a:r>
            <a:endParaRPr lang="nl-NL" b="1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0FFDEB7-1F1B-4890-7046-18A3D8C4C8CE}"/>
              </a:ext>
            </a:extLst>
          </p:cNvPr>
          <p:cNvSpPr/>
          <p:nvPr/>
        </p:nvSpPr>
        <p:spPr>
          <a:xfrm>
            <a:off x="0" y="6292645"/>
            <a:ext cx="2556387" cy="555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>
                <a:latin typeface="Montserrat" panose="00000500000000000000" pitchFamily="2" charset="0"/>
              </a:rPr>
              <a:t>Colofon</a:t>
            </a:r>
          </a:p>
        </p:txBody>
      </p:sp>
    </p:spTree>
    <p:extLst>
      <p:ext uri="{BB962C8B-B14F-4D97-AF65-F5344CB8AC3E}">
        <p14:creationId xmlns:p14="http://schemas.microsoft.com/office/powerpoint/2010/main" val="44351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519F-B243-8A2D-76C3-9F985605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Aanleiding, doel, opdracht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B816-EC8F-D1B4-0A96-B292CD233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196503"/>
            <a:ext cx="11521280" cy="4929662"/>
          </a:xfrm>
        </p:spPr>
        <p:txBody>
          <a:bodyPr/>
          <a:lstStyle/>
          <a:p>
            <a:r>
              <a:rPr lang="en-GB" sz="2400" err="1"/>
              <a:t>Aanleiding</a:t>
            </a:r>
            <a:endParaRPr lang="en-GB" sz="2400"/>
          </a:p>
          <a:p>
            <a:pPr lvl="1"/>
            <a:r>
              <a:rPr lang="en-GB" sz="2000"/>
              <a:t>Groot </a:t>
            </a:r>
            <a:r>
              <a:rPr lang="en-GB" sz="2000" err="1"/>
              <a:t>aantal</a:t>
            </a:r>
            <a:r>
              <a:rPr lang="en-GB" sz="2000"/>
              <a:t> </a:t>
            </a:r>
            <a:r>
              <a:rPr lang="en-GB" sz="2000" err="1"/>
              <a:t>Groeifondsprogramma’s</a:t>
            </a:r>
            <a:r>
              <a:rPr lang="en-GB" sz="2000"/>
              <a:t>, </a:t>
            </a:r>
            <a:r>
              <a:rPr lang="en-GB" sz="2000" err="1"/>
              <a:t>één</a:t>
            </a:r>
            <a:r>
              <a:rPr lang="en-GB" sz="2000"/>
              <a:t> </a:t>
            </a:r>
            <a:r>
              <a:rPr lang="en-GB" sz="2000" err="1"/>
              <a:t>gezamenlijke</a:t>
            </a:r>
            <a:r>
              <a:rPr lang="en-GB" sz="2000"/>
              <a:t> </a:t>
            </a:r>
            <a:r>
              <a:rPr lang="en-GB" sz="2000" err="1"/>
              <a:t>architectuur</a:t>
            </a:r>
            <a:endParaRPr lang="en-GB" sz="2000"/>
          </a:p>
          <a:p>
            <a:pPr lvl="1"/>
            <a:r>
              <a:rPr lang="en-GB" sz="2000" err="1"/>
              <a:t>Zorgen</a:t>
            </a:r>
            <a:r>
              <a:rPr lang="en-GB" sz="2000"/>
              <a:t> over overlap </a:t>
            </a:r>
            <a:r>
              <a:rPr lang="en-GB" sz="2000" err="1"/>
              <a:t>en</a:t>
            </a:r>
            <a:r>
              <a:rPr lang="en-GB" sz="2000"/>
              <a:t> </a:t>
            </a:r>
            <a:r>
              <a:rPr lang="en-GB" sz="2000" err="1"/>
              <a:t>afhankelijkheden</a:t>
            </a:r>
            <a:endParaRPr lang="en-GB" sz="2000"/>
          </a:p>
          <a:p>
            <a:pPr lvl="1"/>
            <a:r>
              <a:rPr lang="en-GB" sz="2000"/>
              <a:t>Goede </a:t>
            </a:r>
            <a:r>
              <a:rPr lang="en-GB" sz="2000" err="1"/>
              <a:t>onderlinge</a:t>
            </a:r>
            <a:r>
              <a:rPr lang="en-GB" sz="2000"/>
              <a:t> </a:t>
            </a:r>
            <a:r>
              <a:rPr lang="en-GB" sz="2000" err="1"/>
              <a:t>afstemming</a:t>
            </a:r>
            <a:r>
              <a:rPr lang="en-GB" sz="2000"/>
              <a:t> </a:t>
            </a:r>
            <a:r>
              <a:rPr lang="en-GB" sz="2000" err="1"/>
              <a:t>en</a:t>
            </a:r>
            <a:r>
              <a:rPr lang="en-GB" sz="2000"/>
              <a:t> </a:t>
            </a:r>
            <a:r>
              <a:rPr lang="en-GB" sz="2000" err="1"/>
              <a:t>samenwerking</a:t>
            </a:r>
            <a:r>
              <a:rPr lang="en-GB" sz="2000"/>
              <a:t> is </a:t>
            </a:r>
            <a:r>
              <a:rPr lang="en-GB" sz="2000" err="1"/>
              <a:t>noodzakelijk</a:t>
            </a:r>
            <a:endParaRPr lang="en-GB" sz="2000"/>
          </a:p>
          <a:p>
            <a:pPr lvl="1"/>
            <a:r>
              <a:rPr lang="en-GB" sz="2000" err="1"/>
              <a:t>Notitie</a:t>
            </a:r>
            <a:r>
              <a:rPr lang="en-GB" sz="2000"/>
              <a:t> ‘Spade </a:t>
            </a:r>
            <a:r>
              <a:rPr lang="en-GB" sz="2000" err="1"/>
              <a:t>dieper</a:t>
            </a:r>
            <a:r>
              <a:rPr lang="en-GB" sz="2000"/>
              <a:t>’ </a:t>
            </a:r>
            <a:r>
              <a:rPr lang="en-GB" sz="2000" err="1"/>
              <a:t>aan</a:t>
            </a:r>
            <a:r>
              <a:rPr lang="en-GB" sz="2000"/>
              <a:t> de </a:t>
            </a:r>
            <a:r>
              <a:rPr lang="en-GB" sz="2000" err="1"/>
              <a:t>Informatiekamer</a:t>
            </a:r>
            <a:r>
              <a:rPr lang="en-GB" sz="2000"/>
              <a:t>, over de </a:t>
            </a:r>
            <a:r>
              <a:rPr lang="en-GB" sz="2000" err="1"/>
              <a:t>noodzaak</a:t>
            </a:r>
            <a:r>
              <a:rPr lang="en-GB" sz="2000"/>
              <a:t> tot </a:t>
            </a:r>
            <a:r>
              <a:rPr lang="en-GB" sz="2000" err="1"/>
              <a:t>sectorbrede</a:t>
            </a:r>
            <a:r>
              <a:rPr lang="en-GB" sz="2000"/>
              <a:t> governance op </a:t>
            </a:r>
            <a:r>
              <a:rPr lang="en-GB" sz="2000" err="1"/>
              <a:t>architectuur</a:t>
            </a:r>
            <a:r>
              <a:rPr lang="en-GB" sz="2000"/>
              <a:t> </a:t>
            </a:r>
            <a:r>
              <a:rPr lang="en-GB" sz="2000" err="1"/>
              <a:t>en</a:t>
            </a:r>
            <a:r>
              <a:rPr lang="en-GB" sz="2000"/>
              <a:t> </a:t>
            </a:r>
            <a:r>
              <a:rPr lang="en-GB" sz="2000" err="1"/>
              <a:t>standaarden</a:t>
            </a:r>
            <a:endParaRPr lang="en-GB" sz="2000"/>
          </a:p>
          <a:p>
            <a:pPr lvl="1"/>
            <a:endParaRPr lang="en-GB" sz="2000"/>
          </a:p>
          <a:p>
            <a:r>
              <a:rPr lang="en-GB" sz="2400"/>
              <a:t>Doel </a:t>
            </a:r>
            <a:r>
              <a:rPr lang="en-GB" sz="2400" err="1"/>
              <a:t>architectuurdag</a:t>
            </a:r>
            <a:endParaRPr lang="en-GB" sz="2400"/>
          </a:p>
          <a:p>
            <a:pPr lvl="1"/>
            <a:r>
              <a:rPr lang="en-GB" sz="2000"/>
              <a:t>Leer </a:t>
            </a:r>
            <a:r>
              <a:rPr lang="en-GB" sz="2000" err="1"/>
              <a:t>elkaar</a:t>
            </a:r>
            <a:r>
              <a:rPr lang="en-GB" sz="2000"/>
              <a:t> </a:t>
            </a:r>
            <a:r>
              <a:rPr lang="en-GB" sz="2000" err="1"/>
              <a:t>kennen</a:t>
            </a:r>
            <a:endParaRPr lang="en-GB" sz="2000"/>
          </a:p>
          <a:p>
            <a:pPr lvl="1"/>
            <a:r>
              <a:rPr lang="en-GB" sz="2000"/>
              <a:t>Breng </a:t>
            </a:r>
            <a:r>
              <a:rPr lang="en-GB" sz="2000" err="1"/>
              <a:t>raakvlakken</a:t>
            </a:r>
            <a:r>
              <a:rPr lang="en-GB" sz="2000"/>
              <a:t> </a:t>
            </a:r>
            <a:r>
              <a:rPr lang="en-GB" sz="2000" err="1"/>
              <a:t>en</a:t>
            </a:r>
            <a:r>
              <a:rPr lang="en-GB" sz="2000"/>
              <a:t> </a:t>
            </a:r>
            <a:r>
              <a:rPr lang="en-GB" sz="2000" err="1"/>
              <a:t>afhankelijkheden</a:t>
            </a:r>
            <a:r>
              <a:rPr lang="en-GB" sz="2000"/>
              <a:t> in </a:t>
            </a:r>
            <a:r>
              <a:rPr lang="en-GB" sz="2000" err="1"/>
              <a:t>kaart</a:t>
            </a:r>
            <a:endParaRPr lang="en-GB" sz="2000"/>
          </a:p>
          <a:p>
            <a:pPr lvl="1"/>
            <a:r>
              <a:rPr lang="en-GB" sz="2000" err="1"/>
              <a:t>Identificeer</a:t>
            </a:r>
            <a:r>
              <a:rPr lang="en-GB" sz="2000"/>
              <a:t> concrete thema’s</a:t>
            </a:r>
          </a:p>
          <a:p>
            <a:pPr lvl="1"/>
            <a:r>
              <a:rPr lang="en-GB" sz="2000" err="1"/>
              <a:t>Concretiseer</a:t>
            </a:r>
            <a:r>
              <a:rPr lang="en-GB" sz="2000"/>
              <a:t> de governance op </a:t>
            </a:r>
            <a:r>
              <a:rPr lang="en-GB" sz="2000" err="1"/>
              <a:t>architectuur</a:t>
            </a:r>
            <a:r>
              <a:rPr lang="en-GB" sz="2000"/>
              <a:t> </a:t>
            </a:r>
            <a:r>
              <a:rPr lang="en-GB" sz="2000" err="1"/>
              <a:t>en</a:t>
            </a:r>
            <a:r>
              <a:rPr lang="en-GB" sz="2000"/>
              <a:t> standaarden</a:t>
            </a:r>
          </a:p>
          <a:p>
            <a:pPr lvl="2"/>
            <a:r>
              <a:rPr lang="en-GB" sz="1600"/>
              <a:t>Hoe </a:t>
            </a:r>
            <a:r>
              <a:rPr lang="en-GB" sz="1600" err="1"/>
              <a:t>gaan</a:t>
            </a:r>
            <a:r>
              <a:rPr lang="en-GB" sz="1600"/>
              <a:t> we </a:t>
            </a:r>
            <a:r>
              <a:rPr lang="en-GB" sz="1600" err="1"/>
              <a:t>samenwerken</a:t>
            </a:r>
            <a:r>
              <a:rPr lang="en-GB" sz="1600"/>
              <a:t>?</a:t>
            </a:r>
          </a:p>
          <a:p>
            <a:pPr lvl="2"/>
            <a:r>
              <a:rPr lang="en-GB" sz="1600"/>
              <a:t>Welke </a:t>
            </a:r>
            <a:r>
              <a:rPr lang="en-GB" sz="1600" err="1"/>
              <a:t>afspraken</a:t>
            </a:r>
            <a:r>
              <a:rPr lang="en-GB" sz="1600"/>
              <a:t> </a:t>
            </a:r>
            <a:r>
              <a:rPr lang="en-GB" sz="1600" err="1"/>
              <a:t>maken</a:t>
            </a:r>
            <a:r>
              <a:rPr lang="en-GB" sz="1600"/>
              <a:t> we met </a:t>
            </a:r>
            <a:r>
              <a:rPr lang="en-GB" sz="1600" err="1"/>
              <a:t>elkaar</a:t>
            </a:r>
            <a:r>
              <a:rPr lang="en-GB" sz="16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079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3F026C-0128-DADD-C904-85F82474E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Terugblik</a:t>
            </a:r>
            <a:r>
              <a:rPr lang="en-GB"/>
              <a:t> </a:t>
            </a:r>
            <a:r>
              <a:rPr lang="en-GB" err="1"/>
              <a:t>vorige</a:t>
            </a:r>
            <a:r>
              <a:rPr lang="en-GB"/>
              <a:t> </a:t>
            </a:r>
            <a:r>
              <a:rPr lang="en-GB" err="1"/>
              <a:t>architectuurdagen</a:t>
            </a:r>
            <a:endParaRPr lang="nl-NL"/>
          </a:p>
        </p:txBody>
      </p:sp>
      <p:sp>
        <p:nvSpPr>
          <p:cNvPr id="2" name="Subtitle 5">
            <a:extLst>
              <a:ext uri="{FF2B5EF4-FFF2-40B4-BE49-F238E27FC236}">
                <a16:creationId xmlns:a16="http://schemas.microsoft.com/office/drawing/2014/main" id="{D4AD4185-1CC2-D7DB-509B-9E3ADECF2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r>
              <a:rPr lang="en-GB"/>
              <a:t>10:00 – 10:30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13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6F2DE-38A6-976A-31C1-E9858853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Terugblik vorige architectuurdagen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B5F7F-03A3-6362-E5B8-7B3668DBB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Eerdere</a:t>
            </a:r>
            <a:r>
              <a:rPr lang="en-GB"/>
              <a:t> </a:t>
            </a:r>
            <a:r>
              <a:rPr lang="en-GB" err="1"/>
              <a:t>architectuurdagen</a:t>
            </a:r>
            <a:endParaRPr lang="en-GB"/>
          </a:p>
          <a:p>
            <a:pPr lvl="1"/>
            <a:r>
              <a:rPr lang="en-GB"/>
              <a:t>28 </a:t>
            </a:r>
            <a:r>
              <a:rPr lang="en-GB" err="1"/>
              <a:t>juni</a:t>
            </a:r>
            <a:r>
              <a:rPr lang="en-GB"/>
              <a:t> 2023</a:t>
            </a:r>
          </a:p>
          <a:p>
            <a:pPr lvl="1"/>
            <a:r>
              <a:rPr lang="en-GB"/>
              <a:t>1 </a:t>
            </a:r>
            <a:r>
              <a:rPr lang="en-GB" err="1"/>
              <a:t>februari</a:t>
            </a:r>
            <a:r>
              <a:rPr lang="en-GB"/>
              <a:t> 2024</a:t>
            </a:r>
          </a:p>
          <a:p>
            <a:pPr lvl="1"/>
            <a:r>
              <a:rPr lang="en-GB"/>
              <a:t>10 </a:t>
            </a:r>
            <a:r>
              <a:rPr lang="en-GB" err="1"/>
              <a:t>oktober</a:t>
            </a:r>
            <a:r>
              <a:rPr lang="en-GB"/>
              <a:t> 2024</a:t>
            </a:r>
          </a:p>
          <a:p>
            <a:r>
              <a:rPr lang="en-GB" err="1"/>
              <a:t>Resultaten</a:t>
            </a:r>
            <a:endParaRPr lang="en-GB"/>
          </a:p>
          <a:p>
            <a:pPr lvl="1"/>
            <a:r>
              <a:rPr lang="en-GB" err="1"/>
              <a:t>Verslag</a:t>
            </a:r>
            <a:r>
              <a:rPr lang="en-GB"/>
              <a:t> met analyse </a:t>
            </a:r>
            <a:r>
              <a:rPr lang="en-GB" err="1"/>
              <a:t>raakvlakken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afhankelijkheden</a:t>
            </a:r>
            <a:r>
              <a:rPr lang="en-GB"/>
              <a:t>,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reviewronde</a:t>
            </a:r>
            <a:r>
              <a:rPr lang="en-GB"/>
              <a:t> met alle </a:t>
            </a:r>
            <a:r>
              <a:rPr lang="en-GB" err="1"/>
              <a:t>betrokkenen</a:t>
            </a:r>
            <a:endParaRPr lang="en-GB"/>
          </a:p>
          <a:p>
            <a:pPr lvl="1"/>
            <a:r>
              <a:rPr lang="en-GB" err="1"/>
              <a:t>Aanbevelingen</a:t>
            </a:r>
            <a:r>
              <a:rPr lang="en-GB"/>
              <a:t> </a:t>
            </a:r>
            <a:r>
              <a:rPr lang="en-GB" err="1"/>
              <a:t>voor</a:t>
            </a:r>
            <a:r>
              <a:rPr lang="en-GB"/>
              <a:t> </a:t>
            </a:r>
            <a:r>
              <a:rPr lang="en-GB" err="1"/>
              <a:t>samenwerking</a:t>
            </a:r>
            <a:r>
              <a:rPr lang="en-GB"/>
              <a:t> </a:t>
            </a:r>
            <a:r>
              <a:rPr lang="en-GB" err="1"/>
              <a:t>geformuleerd</a:t>
            </a:r>
            <a:endParaRPr lang="en-GB"/>
          </a:p>
          <a:p>
            <a:pPr lvl="1"/>
            <a:r>
              <a:rPr lang="en-GB"/>
              <a:t>Concrete thema’s </a:t>
            </a:r>
            <a:r>
              <a:rPr lang="en-GB" err="1"/>
              <a:t>voor</a:t>
            </a:r>
            <a:r>
              <a:rPr lang="en-GB"/>
              <a:t> </a:t>
            </a:r>
            <a:r>
              <a:rPr lang="en-GB" err="1"/>
              <a:t>samenwerking</a:t>
            </a:r>
            <a:r>
              <a:rPr lang="en-GB"/>
              <a:t> </a:t>
            </a:r>
            <a:r>
              <a:rPr lang="en-GB" err="1"/>
              <a:t>geïdentificeerd</a:t>
            </a:r>
            <a:endParaRPr lang="en-GB"/>
          </a:p>
          <a:p>
            <a:pPr lvl="2"/>
            <a:r>
              <a:rPr lang="en-GB"/>
              <a:t>Met </a:t>
            </a:r>
            <a:r>
              <a:rPr lang="en-GB" err="1"/>
              <a:t>deze</a:t>
            </a:r>
            <a:r>
              <a:rPr lang="en-GB"/>
              <a:t> thema’s </a:t>
            </a:r>
            <a:r>
              <a:rPr lang="en-GB" err="1"/>
              <a:t>gaan</a:t>
            </a:r>
            <a:r>
              <a:rPr lang="en-GB"/>
              <a:t> we </a:t>
            </a:r>
            <a:r>
              <a:rPr lang="en-GB" err="1"/>
              <a:t>vandaag</a:t>
            </a:r>
            <a:r>
              <a:rPr lang="en-GB"/>
              <a:t> </a:t>
            </a:r>
            <a:r>
              <a:rPr lang="en-GB" err="1"/>
              <a:t>verder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337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E24A-E7F0-41D4-9FC4-945E1B4C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26513"/>
            <a:ext cx="11521280" cy="706090"/>
          </a:xfrm>
        </p:spPr>
        <p:txBody>
          <a:bodyPr/>
          <a:lstStyle/>
          <a:p>
            <a:r>
              <a:rPr lang="en-GB"/>
              <a:t>Gemeenschappelijke behoefte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EE86D-2DB4-DE5C-4793-A45863A7C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4"/>
          </a:xfrm>
        </p:spPr>
        <p:txBody>
          <a:bodyPr/>
          <a:lstStyle/>
          <a:p>
            <a:r>
              <a:rPr lang="en-GB" sz="2000"/>
              <a:t>Aandachtspunten</a:t>
            </a:r>
          </a:p>
          <a:p>
            <a:pPr lvl="1"/>
            <a:r>
              <a:rPr lang="en-GB" sz="1800"/>
              <a:t>Afspraken en standaarden die meerdere groeifondstrajecten raken</a:t>
            </a:r>
          </a:p>
          <a:p>
            <a:pPr lvl="1"/>
            <a:r>
              <a:rPr lang="en-GB" sz="1800"/>
              <a:t>Gemeenschappelijke begrippen en definities</a:t>
            </a:r>
          </a:p>
          <a:p>
            <a:pPr lvl="1"/>
            <a:r>
              <a:rPr lang="en-GB" sz="1800"/>
              <a:t>Samenhangende gegevensmodellering</a:t>
            </a:r>
          </a:p>
          <a:p>
            <a:pPr lvl="1"/>
            <a:r>
              <a:rPr lang="en-GB" sz="1800"/>
              <a:t>Internationale standaarden</a:t>
            </a:r>
          </a:p>
          <a:p>
            <a:pPr lvl="1"/>
            <a:r>
              <a:rPr lang="en-GB" sz="1800"/>
              <a:t>Metadateren van leermaterialen</a:t>
            </a:r>
          </a:p>
          <a:p>
            <a:endParaRPr lang="en-GB" sz="2000"/>
          </a:p>
          <a:p>
            <a:r>
              <a:rPr lang="en-GB" sz="2000"/>
              <a:t>Conclusie</a:t>
            </a:r>
          </a:p>
          <a:p>
            <a:pPr lvl="1"/>
            <a:r>
              <a:rPr lang="en-GB" sz="1800"/>
              <a:t>Krachten bundelen m.b.t. afspraken die meerdere groeifondstrajecten raken</a:t>
            </a:r>
          </a:p>
          <a:p>
            <a:pPr lvl="1"/>
            <a:r>
              <a:rPr lang="en-GB" sz="1800"/>
              <a:t>Rol voor Edustandaard: afspraken beheren en publiceren, inzicht in (internationale) standaarden en hun toepassingsgebied</a:t>
            </a:r>
          </a:p>
          <a:p>
            <a:pPr lvl="1"/>
            <a:r>
              <a:rPr lang="en-GB" sz="1800"/>
              <a:t>Zodra toepassingsgebied breder is dan eigen programma: participeren in Edustandaard werkgroep</a:t>
            </a:r>
          </a:p>
          <a:p>
            <a:pPr lvl="1"/>
            <a:r>
              <a:rPr lang="en-GB" sz="1800"/>
              <a:t>Waar de ontwikkeling plaatsvindt staat daar los van</a:t>
            </a: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401173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B71AA-2469-E280-478E-4C59D0D5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Vorige keer</a:t>
            </a:r>
          </a:p>
        </p:txBody>
      </p:sp>
      <p:pic>
        <p:nvPicPr>
          <p:cNvPr id="5" name="Afbeelding 4" descr="Afbeelding met tekst, whiteboard, Post-it-briefje, handschrift&#10;&#10;Door AI gegenereerde inhoud is mogelijk onjuist.">
            <a:extLst>
              <a:ext uri="{FF2B5EF4-FFF2-40B4-BE49-F238E27FC236}">
                <a16:creationId xmlns:a16="http://schemas.microsoft.com/office/drawing/2014/main" id="{46D43585-409C-CFEB-2BFA-466A4E39E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209644"/>
            <a:ext cx="1954586" cy="3474819"/>
          </a:xfrm>
          <a:prstGeom prst="rect">
            <a:avLst/>
          </a:prstGeom>
        </p:spPr>
      </p:pic>
      <p:pic>
        <p:nvPicPr>
          <p:cNvPr id="7" name="Afbeelding 6" descr="Afbeelding met tekst, Post-it-briefje, handschrift, Notitiebord&#10;&#10;Door AI gegenereerde inhoud is mogelijk onjuist.">
            <a:extLst>
              <a:ext uri="{FF2B5EF4-FFF2-40B4-BE49-F238E27FC236}">
                <a16:creationId xmlns:a16="http://schemas.microsoft.com/office/drawing/2014/main" id="{DF05182D-99D3-3074-9F91-9B54497D4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71" y="1209644"/>
            <a:ext cx="1954586" cy="3474819"/>
          </a:xfrm>
          <a:prstGeom prst="rect">
            <a:avLst/>
          </a:prstGeom>
        </p:spPr>
      </p:pic>
      <p:pic>
        <p:nvPicPr>
          <p:cNvPr id="9" name="Afbeelding 8" descr="Afbeelding met tekst, Post-it-briefje, whiteboard, koelkast&#10;&#10;Door AI gegenereerde inhoud is mogelijk onjuist.">
            <a:extLst>
              <a:ext uri="{FF2B5EF4-FFF2-40B4-BE49-F238E27FC236}">
                <a16:creationId xmlns:a16="http://schemas.microsoft.com/office/drawing/2014/main" id="{671795E6-24B6-3347-01A3-541F6D25C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r="19535"/>
          <a:stretch>
            <a:fillRect/>
          </a:stretch>
        </p:blipFill>
        <p:spPr>
          <a:xfrm>
            <a:off x="4102794" y="1209640"/>
            <a:ext cx="1232142" cy="3474818"/>
          </a:xfrm>
          <a:prstGeom prst="rect">
            <a:avLst/>
          </a:prstGeom>
        </p:spPr>
      </p:pic>
      <p:pic>
        <p:nvPicPr>
          <p:cNvPr id="11" name="Afbeelding 10" descr="Afbeelding met tekst, Post-it-briefje, handschrift, whiteboard&#10;&#10;Door AI gegenereerde inhoud is mogelijk onjuist.">
            <a:extLst>
              <a:ext uri="{FF2B5EF4-FFF2-40B4-BE49-F238E27FC236}">
                <a16:creationId xmlns:a16="http://schemas.microsoft.com/office/drawing/2014/main" id="{ADB239D9-7A61-D0E6-9BA1-976429BF4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4737" y="1209640"/>
            <a:ext cx="1954586" cy="3474819"/>
          </a:xfrm>
          <a:prstGeom prst="rect">
            <a:avLst/>
          </a:prstGeom>
        </p:spPr>
      </p:pic>
      <p:pic>
        <p:nvPicPr>
          <p:cNvPr id="13" name="Afbeelding 12" descr="Afbeelding met tekst, Post-it-briefje, handschrift, Prikbord&#10;&#10;Door AI gegenereerde inhoud is mogelijk onjuist.">
            <a:extLst>
              <a:ext uri="{FF2B5EF4-FFF2-40B4-BE49-F238E27FC236}">
                <a16:creationId xmlns:a16="http://schemas.microsoft.com/office/drawing/2014/main" id="{B02FD190-72D0-D201-DF8F-8877FC0F8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/>
          <a:stretch>
            <a:fillRect/>
          </a:stretch>
        </p:blipFill>
        <p:spPr>
          <a:xfrm>
            <a:off x="6441614" y="1212991"/>
            <a:ext cx="1798107" cy="3471467"/>
          </a:xfrm>
          <a:prstGeom prst="rect">
            <a:avLst/>
          </a:prstGeom>
        </p:spPr>
      </p:pic>
      <p:pic>
        <p:nvPicPr>
          <p:cNvPr id="15" name="Afbeelding 14" descr="Afbeelding met tekst, Post-it-briefje, whiteboard, handschrift&#10;&#10;Door AI gegenereerde inhoud is mogelijk onjuist.">
            <a:extLst>
              <a:ext uri="{FF2B5EF4-FFF2-40B4-BE49-F238E27FC236}">
                <a16:creationId xmlns:a16="http://schemas.microsoft.com/office/drawing/2014/main" id="{7F73E2CD-D1A2-FEC0-1D70-23B60E311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54" y="1209640"/>
            <a:ext cx="1954586" cy="3474819"/>
          </a:xfrm>
          <a:prstGeom prst="rect">
            <a:avLst/>
          </a:prstGeom>
        </p:spPr>
      </p:pic>
      <p:pic>
        <p:nvPicPr>
          <p:cNvPr id="17" name="Afbeelding 16" descr="Afbeelding met tekst, Post-it-briefje, whiteboard, handschrift&#10;&#10;Door AI gegenereerde inhoud is mogelijk onjuist.">
            <a:extLst>
              <a:ext uri="{FF2B5EF4-FFF2-40B4-BE49-F238E27FC236}">
                <a16:creationId xmlns:a16="http://schemas.microsoft.com/office/drawing/2014/main" id="{BF16B3CC-4ABF-7C93-769D-695D2F61A7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6" r="4995"/>
          <a:stretch>
            <a:fillRect/>
          </a:stretch>
        </p:blipFill>
        <p:spPr>
          <a:xfrm>
            <a:off x="5335502" y="1209638"/>
            <a:ext cx="1145176" cy="347482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38C84A0-DCB8-A5DA-782E-693B4B83F1CA}"/>
              </a:ext>
            </a:extLst>
          </p:cNvPr>
          <p:cNvSpPr/>
          <p:nvPr/>
        </p:nvSpPr>
        <p:spPr>
          <a:xfrm>
            <a:off x="335360" y="1209634"/>
            <a:ext cx="11521280" cy="347146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17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5A88E-C5C1-8F32-47E6-7D70310F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Vraag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aanbod</a:t>
            </a:r>
            <a:r>
              <a:rPr lang="en-GB"/>
              <a:t> </a:t>
            </a:r>
            <a:r>
              <a:rPr lang="en-GB" err="1"/>
              <a:t>diensten</a:t>
            </a:r>
            <a:endParaRPr lang="nl-NL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B9C65C-B56A-F118-DBA9-29B54C84F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76689"/>
              </p:ext>
            </p:extLst>
          </p:nvPr>
        </p:nvGraphicFramePr>
        <p:xfrm>
          <a:off x="335360" y="1142740"/>
          <a:ext cx="11521279" cy="5130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897">
                  <a:extLst>
                    <a:ext uri="{9D8B030D-6E8A-4147-A177-3AD203B41FA5}">
                      <a16:colId xmlns:a16="http://schemas.microsoft.com/office/drawing/2014/main" val="4287797617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3005325798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1622331205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94871629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3578574711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2837334206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1881322600"/>
                    </a:ext>
                  </a:extLst>
                </a:gridCol>
              </a:tblGrid>
              <a:tr h="726073">
                <a:tc>
                  <a:txBody>
                    <a:bodyPr/>
                    <a:lstStyle/>
                    <a:p>
                      <a:pPr algn="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Definiëren</a:t>
                      </a:r>
                    </a:p>
                    <a:p>
                      <a:pPr algn="ctr"/>
                      <a:r>
                        <a:rPr lang="en-GB"/>
                        <a:t>Onderwijs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Ontwikkelen</a:t>
                      </a:r>
                    </a:p>
                    <a:p>
                      <a:pPr algn="ctr"/>
                      <a:r>
                        <a:rPr lang="en-GB"/>
                        <a:t>Onderwijs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Oriënteren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Aanmelden</a:t>
                      </a:r>
                    </a:p>
                    <a:p>
                      <a:pPr algn="ctr"/>
                      <a:r>
                        <a:rPr lang="en-GB"/>
                        <a:t>Inschrijven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Uitvoeren</a:t>
                      </a:r>
                    </a:p>
                    <a:p>
                      <a:pPr algn="ctr"/>
                      <a:r>
                        <a:rPr lang="en-GB"/>
                        <a:t>Onderwijs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Diplomeren</a:t>
                      </a:r>
                    </a:p>
                    <a:p>
                      <a:pPr algn="ctr"/>
                      <a:r>
                        <a:rPr lang="en-GB"/>
                        <a:t>Certificeren</a:t>
                      </a:r>
                      <a:endParaRPr lang="nl-N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4519844"/>
                  </a:ext>
                </a:extLst>
              </a:tr>
              <a:tr h="2201868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Aanbod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043247"/>
                  </a:ext>
                </a:extLst>
              </a:tr>
              <a:tr h="2202898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Vraag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59074"/>
                  </a:ext>
                </a:extLst>
              </a:tr>
            </a:tbl>
          </a:graphicData>
        </a:graphic>
      </p:graphicFrame>
      <p:pic>
        <p:nvPicPr>
          <p:cNvPr id="5" name="Afbeelding 4" descr="Afbeelding met Graphics, Lettertype, logo, cirkel">
            <a:extLst>
              <a:ext uri="{FF2B5EF4-FFF2-40B4-BE49-F238E27FC236}">
                <a16:creationId xmlns:a16="http://schemas.microsoft.com/office/drawing/2014/main" id="{1BF2BDA3-FB6C-71FD-0913-E948E0020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04" y="3318410"/>
            <a:ext cx="1187646" cy="475058"/>
          </a:xfrm>
          <a:prstGeom prst="rect">
            <a:avLst/>
          </a:prstGeom>
        </p:spPr>
      </p:pic>
      <p:pic>
        <p:nvPicPr>
          <p:cNvPr id="7" name="Afbeelding 6" descr="Afbeelding met Graphics, Lettertype, logo, cirkel">
            <a:extLst>
              <a:ext uri="{FF2B5EF4-FFF2-40B4-BE49-F238E27FC236}">
                <a16:creationId xmlns:a16="http://schemas.microsoft.com/office/drawing/2014/main" id="{D97473F7-FFA5-E37C-51C3-B1F29E3F8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54" y="4654273"/>
            <a:ext cx="1187646" cy="475058"/>
          </a:xfrm>
          <a:prstGeom prst="rect">
            <a:avLst/>
          </a:prstGeom>
        </p:spPr>
      </p:pic>
      <p:pic>
        <p:nvPicPr>
          <p:cNvPr id="8" name="Afbeelding 7" descr="Afbeelding met Graphics, Lettertype, logo, cirkel">
            <a:extLst>
              <a:ext uri="{FF2B5EF4-FFF2-40B4-BE49-F238E27FC236}">
                <a16:creationId xmlns:a16="http://schemas.microsoft.com/office/drawing/2014/main" id="{B90F109F-2795-00C3-7193-F8C85C84E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31" y="4170758"/>
            <a:ext cx="1187646" cy="475058"/>
          </a:xfrm>
          <a:prstGeom prst="rect">
            <a:avLst/>
          </a:prstGeom>
        </p:spPr>
      </p:pic>
      <p:pic>
        <p:nvPicPr>
          <p:cNvPr id="9" name="Afbeelding 8" descr="Afbeelding met Graphics, Lettertype, logo, cirkel">
            <a:extLst>
              <a:ext uri="{FF2B5EF4-FFF2-40B4-BE49-F238E27FC236}">
                <a16:creationId xmlns:a16="http://schemas.microsoft.com/office/drawing/2014/main" id="{170396F9-27C9-B790-0EAA-DACEB9327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47" y="3345050"/>
            <a:ext cx="1187646" cy="475058"/>
          </a:xfrm>
          <a:prstGeom prst="rect">
            <a:avLst/>
          </a:prstGeom>
        </p:spPr>
      </p:pic>
      <p:pic>
        <p:nvPicPr>
          <p:cNvPr id="10" name="Afbeelding 9" descr="Afbeelding met Graphics, Lettertype, logo, cirkel">
            <a:extLst>
              <a:ext uri="{FF2B5EF4-FFF2-40B4-BE49-F238E27FC236}">
                <a16:creationId xmlns:a16="http://schemas.microsoft.com/office/drawing/2014/main" id="{F32204C1-4232-BC41-F25A-1F151AAD5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94" y="4170758"/>
            <a:ext cx="1187646" cy="475058"/>
          </a:xfrm>
          <a:prstGeom prst="rect">
            <a:avLst/>
          </a:prstGeom>
        </p:spPr>
      </p:pic>
      <p:pic>
        <p:nvPicPr>
          <p:cNvPr id="11" name="Afbeelding 10" descr="Afbeelding met Graphics, Lettertype, logo, cirkel">
            <a:extLst>
              <a:ext uri="{FF2B5EF4-FFF2-40B4-BE49-F238E27FC236}">
                <a16:creationId xmlns:a16="http://schemas.microsoft.com/office/drawing/2014/main" id="{7EC7556A-6453-4A6E-8483-B06906FBC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61" y="3109815"/>
            <a:ext cx="1187646" cy="475058"/>
          </a:xfrm>
          <a:prstGeom prst="rect">
            <a:avLst/>
          </a:prstGeom>
        </p:spPr>
      </p:pic>
      <p:pic>
        <p:nvPicPr>
          <p:cNvPr id="12" name="Afbeelding 11" descr="Afbeelding met Graphics, Lettertype, logo, cirkel">
            <a:extLst>
              <a:ext uri="{FF2B5EF4-FFF2-40B4-BE49-F238E27FC236}">
                <a16:creationId xmlns:a16="http://schemas.microsoft.com/office/drawing/2014/main" id="{3F11DC4F-A6AD-552D-1427-D91B606C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31" y="1902175"/>
            <a:ext cx="1187646" cy="47505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74DB47F-8B83-4F8D-E553-E46DEC29C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7430" y="2247365"/>
            <a:ext cx="984510" cy="33279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BAD9510-ECEB-4D0B-8CF1-B7CD9D294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2496" y="2419934"/>
            <a:ext cx="984510" cy="3327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6FDCFA2-2D1E-718F-995C-4AE805871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8315" y="4175111"/>
            <a:ext cx="984510" cy="33279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DFE6CD0-FEBE-71F0-23F8-596FB323D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744" y="3578832"/>
            <a:ext cx="984510" cy="33279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92F78C5-C8B6-F130-9234-FEA3533EC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744" y="4803437"/>
            <a:ext cx="984510" cy="33279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6D7FB91-2E68-C9FF-1C89-0D2720E78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0927" y="2709552"/>
            <a:ext cx="984510" cy="332792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B96E9A0-5A92-A79E-DA0A-58ED3711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7794" y="3106475"/>
            <a:ext cx="984510" cy="33279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3332CC9-2010-CC11-224C-E87B6DC58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3744" y="4170758"/>
            <a:ext cx="984510" cy="332792"/>
          </a:xfrm>
          <a:prstGeom prst="rect">
            <a:avLst/>
          </a:prstGeom>
        </p:spPr>
      </p:pic>
      <p:pic>
        <p:nvPicPr>
          <p:cNvPr id="28" name="Afbeelding 27" descr="Afbeelding met Lettertype, schermopname, Graphics, tekst&#10;&#10;Door AI gegenereerde inhoud is mogelijk onjuist.">
            <a:extLst>
              <a:ext uri="{FF2B5EF4-FFF2-40B4-BE49-F238E27FC236}">
                <a16:creationId xmlns:a16="http://schemas.microsoft.com/office/drawing/2014/main" id="{0F3EC6F3-1EC2-84CE-19A9-665A31E57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20757" r="12552" b="22359"/>
          <a:stretch>
            <a:fillRect/>
          </a:stretch>
        </p:blipFill>
        <p:spPr>
          <a:xfrm>
            <a:off x="2381236" y="5248987"/>
            <a:ext cx="911660" cy="421420"/>
          </a:xfrm>
          <a:prstGeom prst="rect">
            <a:avLst/>
          </a:prstGeom>
        </p:spPr>
      </p:pic>
      <p:pic>
        <p:nvPicPr>
          <p:cNvPr id="29" name="Afbeelding 28" descr="Afbeelding met Lettertype, schermopname, Graphics, tekst&#10;&#10;Door AI gegenereerde inhoud is mogelijk onjuist.">
            <a:extLst>
              <a:ext uri="{FF2B5EF4-FFF2-40B4-BE49-F238E27FC236}">
                <a16:creationId xmlns:a16="http://schemas.microsoft.com/office/drawing/2014/main" id="{4FD301F4-062C-FBAF-7B6E-E91940924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20757" r="12552" b="22359"/>
          <a:stretch>
            <a:fillRect/>
          </a:stretch>
        </p:blipFill>
        <p:spPr>
          <a:xfrm>
            <a:off x="4028921" y="2882351"/>
            <a:ext cx="911660" cy="421420"/>
          </a:xfrm>
          <a:prstGeom prst="rect">
            <a:avLst/>
          </a:prstGeom>
        </p:spPr>
      </p:pic>
      <p:pic>
        <p:nvPicPr>
          <p:cNvPr id="30" name="Afbeelding 29" descr="Afbeelding met Lettertype, schermopname, Graphics, tekst&#10;&#10;Door AI gegenereerde inhoud is mogelijk onjuist.">
            <a:extLst>
              <a:ext uri="{FF2B5EF4-FFF2-40B4-BE49-F238E27FC236}">
                <a16:creationId xmlns:a16="http://schemas.microsoft.com/office/drawing/2014/main" id="{52D74C07-4524-AFAD-A30E-3E7F9F601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20757" r="12552" b="22359"/>
          <a:stretch>
            <a:fillRect/>
          </a:stretch>
        </p:blipFill>
        <p:spPr>
          <a:xfrm>
            <a:off x="8898437" y="2514771"/>
            <a:ext cx="911660" cy="421420"/>
          </a:xfrm>
          <a:prstGeom prst="rect">
            <a:avLst/>
          </a:prstGeom>
        </p:spPr>
      </p:pic>
      <p:pic>
        <p:nvPicPr>
          <p:cNvPr id="36" name="Afbeelding 35" descr="Afbeelding met schermopname, Graphics, cirkel, grafische vormgeving&#10;&#10;Door AI gegenereerde inhoud is mogelijk onjuist.">
            <a:extLst>
              <a:ext uri="{FF2B5EF4-FFF2-40B4-BE49-F238E27FC236}">
                <a16:creationId xmlns:a16="http://schemas.microsoft.com/office/drawing/2014/main" id="{CCF7D851-8F47-F515-301F-978DC2F2D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1" b="22286"/>
          <a:stretch>
            <a:fillRect/>
          </a:stretch>
        </p:blipFill>
        <p:spPr>
          <a:xfrm>
            <a:off x="2165862" y="2858034"/>
            <a:ext cx="1187646" cy="332847"/>
          </a:xfrm>
          <a:prstGeom prst="rect">
            <a:avLst/>
          </a:prstGeom>
        </p:spPr>
      </p:pic>
      <p:pic>
        <p:nvPicPr>
          <p:cNvPr id="37" name="Afbeelding 36" descr="Afbeelding met schermopname, Graphics, cirkel, grafische vormgeving&#10;&#10;Door AI gegenereerde inhoud is mogelijk onjuist.">
            <a:extLst>
              <a:ext uri="{FF2B5EF4-FFF2-40B4-BE49-F238E27FC236}">
                <a16:creationId xmlns:a16="http://schemas.microsoft.com/office/drawing/2014/main" id="{C5A570DB-A044-F659-2C47-D063817640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1" b="22286"/>
          <a:stretch>
            <a:fillRect/>
          </a:stretch>
        </p:blipFill>
        <p:spPr>
          <a:xfrm>
            <a:off x="3890928" y="4650974"/>
            <a:ext cx="1187646" cy="332847"/>
          </a:xfrm>
          <a:prstGeom prst="rect">
            <a:avLst/>
          </a:prstGeom>
        </p:spPr>
      </p:pic>
      <p:pic>
        <p:nvPicPr>
          <p:cNvPr id="38" name="Afbeelding 37" descr="Afbeelding met schermopname, Graphics, cirkel, grafische vormgeving&#10;&#10;Door AI gegenereerde inhoud is mogelijk onjuist.">
            <a:extLst>
              <a:ext uri="{FF2B5EF4-FFF2-40B4-BE49-F238E27FC236}">
                <a16:creationId xmlns:a16="http://schemas.microsoft.com/office/drawing/2014/main" id="{C1DD8699-ED73-E9C5-E58A-4F5F5F81E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1" b="22286"/>
          <a:stretch>
            <a:fillRect/>
          </a:stretch>
        </p:blipFill>
        <p:spPr>
          <a:xfrm>
            <a:off x="5502175" y="3156874"/>
            <a:ext cx="1187646" cy="332847"/>
          </a:xfrm>
          <a:prstGeom prst="rect">
            <a:avLst/>
          </a:prstGeom>
        </p:spPr>
      </p:pic>
      <p:pic>
        <p:nvPicPr>
          <p:cNvPr id="39" name="Afbeelding 38" descr="Afbeelding met schermopname, Graphics, cirkel, grafische vormgeving&#10;&#10;Door AI gegenereerde inhoud is mogelijk onjuist.">
            <a:extLst>
              <a:ext uri="{FF2B5EF4-FFF2-40B4-BE49-F238E27FC236}">
                <a16:creationId xmlns:a16="http://schemas.microsoft.com/office/drawing/2014/main" id="{8A07A7EF-6ABD-30DE-6F09-12FAF2F3B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1" b="22286"/>
          <a:stretch>
            <a:fillRect/>
          </a:stretch>
        </p:blipFill>
        <p:spPr>
          <a:xfrm>
            <a:off x="9504750" y="1891242"/>
            <a:ext cx="1187646" cy="332847"/>
          </a:xfrm>
          <a:prstGeom prst="rect">
            <a:avLst/>
          </a:prstGeom>
        </p:spPr>
      </p:pic>
      <p:pic>
        <p:nvPicPr>
          <p:cNvPr id="40" name="Afbeelding 39" descr="Afbeelding met schermopname, Graphics, cirkel, grafische vormgeving&#10;&#10;Door AI gegenereerde inhoud is mogelijk onjuist.">
            <a:extLst>
              <a:ext uri="{FF2B5EF4-FFF2-40B4-BE49-F238E27FC236}">
                <a16:creationId xmlns:a16="http://schemas.microsoft.com/office/drawing/2014/main" id="{4C25CC63-6394-6830-34AC-2163F4CFE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1" b="22286"/>
          <a:stretch>
            <a:fillRect/>
          </a:stretch>
        </p:blipFill>
        <p:spPr>
          <a:xfrm>
            <a:off x="10396299" y="3093061"/>
            <a:ext cx="1187646" cy="332847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3AF1B8C-E239-0A3C-A948-A2732BF4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6847" y="2586330"/>
            <a:ext cx="984510" cy="33279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00671DA-A7D4-CD73-C147-D0C29521D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6847" y="4170758"/>
            <a:ext cx="984510" cy="332792"/>
          </a:xfrm>
          <a:prstGeom prst="rect">
            <a:avLst/>
          </a:prstGeom>
        </p:spPr>
      </p:pic>
      <p:pic>
        <p:nvPicPr>
          <p:cNvPr id="44" name="Afbeelding 43" descr="Afbeelding met Lettertype, Graphics, tekst, grafische vormgeving&#10;&#10;Door AI gegenereerde inhoud is mogelijk onjuist.">
            <a:extLst>
              <a:ext uri="{FF2B5EF4-FFF2-40B4-BE49-F238E27FC236}">
                <a16:creationId xmlns:a16="http://schemas.microsoft.com/office/drawing/2014/main" id="{59D7057F-42D4-F1BA-AD29-CCEDFDEA2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4061629" y="5136229"/>
            <a:ext cx="846244" cy="240079"/>
          </a:xfrm>
          <a:prstGeom prst="rect">
            <a:avLst/>
          </a:prstGeom>
        </p:spPr>
      </p:pic>
      <p:pic>
        <p:nvPicPr>
          <p:cNvPr id="45" name="Afbeelding 44" descr="Afbeelding met Lettertype, Graphics, tekst, grafische vormgeving&#10;&#10;Door AI gegenereerde inhoud is mogelijk onjuist.">
            <a:extLst>
              <a:ext uri="{FF2B5EF4-FFF2-40B4-BE49-F238E27FC236}">
                <a16:creationId xmlns:a16="http://schemas.microsoft.com/office/drawing/2014/main" id="{2D88422E-BEF0-DFA3-4684-B5F6BF4B8E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3960060" y="2023128"/>
            <a:ext cx="846244" cy="240079"/>
          </a:xfrm>
          <a:prstGeom prst="rect">
            <a:avLst/>
          </a:prstGeom>
        </p:spPr>
      </p:pic>
      <p:pic>
        <p:nvPicPr>
          <p:cNvPr id="46" name="Afbeelding 45" descr="Afbeelding met Lettertype, Graphics, tekst, grafische vormgeving&#10;&#10;Door AI gegenereerde inhoud is mogelijk onjuist.">
            <a:extLst>
              <a:ext uri="{FF2B5EF4-FFF2-40B4-BE49-F238E27FC236}">
                <a16:creationId xmlns:a16="http://schemas.microsoft.com/office/drawing/2014/main" id="{2CC4F91B-DC4E-E7DE-6B10-B3C30AE305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8916927" y="2171375"/>
            <a:ext cx="846244" cy="240079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5891AB42-3E86-AC6A-3A47-382E43C8F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7221" y="5248987"/>
            <a:ext cx="1262356" cy="631178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59363526-C37B-E1E9-4AD6-942DA1ED0D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04576" y="2560359"/>
            <a:ext cx="1262356" cy="631178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C991F9B5-77F9-8BAF-A4AE-0489B38DB0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84739" y="5575808"/>
            <a:ext cx="911661" cy="278904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19A92792-E1F5-996C-23A1-E313AFAA64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71737" y="2331038"/>
            <a:ext cx="911661" cy="278904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4F64E3D4-D901-51ED-A827-4EDE10391A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96285" y="3555939"/>
            <a:ext cx="911661" cy="2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07806"/>
      </p:ext>
    </p:extLst>
  </p:cSld>
  <p:clrMapOvr>
    <a:masterClrMapping/>
  </p:clrMapOvr>
</p:sld>
</file>

<file path=ppt/theme/theme1.xml><?xml version="1.0" encoding="utf-8"?>
<a:theme xmlns:a="http://schemas.openxmlformats.org/drawingml/2006/main" name="Edustandaard">
  <a:themeElements>
    <a:clrScheme name="Edustandaard">
      <a:dk1>
        <a:srgbClr val="1C1C22"/>
      </a:dk1>
      <a:lt1>
        <a:srgbClr val="FFFFFF"/>
      </a:lt1>
      <a:dk2>
        <a:srgbClr val="1C1C22"/>
      </a:dk2>
      <a:lt2>
        <a:srgbClr val="FFFFFF"/>
      </a:lt2>
      <a:accent1>
        <a:srgbClr val="0FA67E"/>
      </a:accent1>
      <a:accent2>
        <a:srgbClr val="EDEDE5"/>
      </a:accent2>
      <a:accent3>
        <a:srgbClr val="84B496"/>
      </a:accent3>
      <a:accent4>
        <a:srgbClr val="5C7373"/>
      </a:accent4>
      <a:accent5>
        <a:srgbClr val="4A7A5C"/>
      </a:accent5>
      <a:accent6>
        <a:srgbClr val="ABAA84"/>
      </a:accent6>
      <a:hlink>
        <a:srgbClr val="718E8D"/>
      </a:hlink>
      <a:folHlink>
        <a:srgbClr val="0FA6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standaard" id="{5067ECD2-29F3-4E30-8A1A-EA84840A594B}" vid="{70763739-9299-462F-BE8C-44AA4D2D7E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906e61-f9bc-479e-a024-9d039b785f9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B7C3E3E359048B4714F1ACC31B139" ma:contentTypeVersion="9" ma:contentTypeDescription="Een nieuw document maken." ma:contentTypeScope="" ma:versionID="bdbfc0a54df1fb715fcc29577d6acb81">
  <xsd:schema xmlns:xsd="http://www.w3.org/2001/XMLSchema" xmlns:xs="http://www.w3.org/2001/XMLSchema" xmlns:p="http://schemas.microsoft.com/office/2006/metadata/properties" xmlns:ns2="08906e61-f9bc-479e-a024-9d039b785f98" targetNamespace="http://schemas.microsoft.com/office/2006/metadata/properties" ma:root="true" ma:fieldsID="6e40e4cb6c41f5ee7ab5dfe3524f61ef" ns2:_="">
    <xsd:import namespace="08906e61-f9bc-479e-a024-9d039b785f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06e61-f9bc-479e-a024-9d039b785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2CA1D4-4129-4F54-9773-53478E402673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08906e61-f9bc-479e-a024-9d039b785f9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7C53227-C4B3-48BD-8863-32E9125504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D9A2DD-4C5D-4302-94DB-81A34AF3A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906e61-f9bc-479e-a024-9d039b785f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1351</Words>
  <Application>Microsoft Office PowerPoint</Application>
  <PresentationFormat>Breedbeeld</PresentationFormat>
  <Paragraphs>399</Paragraphs>
  <Slides>35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9" baseType="lpstr">
      <vt:lpstr>Arial</vt:lpstr>
      <vt:lpstr>Calibri</vt:lpstr>
      <vt:lpstr>Montserrat</vt:lpstr>
      <vt:lpstr>Edustandaard</vt:lpstr>
      <vt:lpstr>4e architectuurdag 27 oktober 2025</vt:lpstr>
      <vt:lpstr>Programma</vt:lpstr>
      <vt:lpstr>Welkom</vt:lpstr>
      <vt:lpstr>Aanleiding, doel, opdracht</vt:lpstr>
      <vt:lpstr>Terugblik vorige architectuurdagen</vt:lpstr>
      <vt:lpstr>Terugblik vorige architectuurdagen</vt:lpstr>
      <vt:lpstr>Gemeenschappelijke behoefte</vt:lpstr>
      <vt:lpstr>Vorige keer</vt:lpstr>
      <vt:lpstr>Vraag en aanbod diensten</vt:lpstr>
      <vt:lpstr>Gedeelde relevante thema’s</vt:lpstr>
      <vt:lpstr>Reflectie op de thema’s, per groeifondsprogramma</vt:lpstr>
      <vt:lpstr>Reflectie</vt:lpstr>
      <vt:lpstr>Scores op de thema’s</vt:lpstr>
      <vt:lpstr>Thema 1 - Afspraken en standaarden</vt:lpstr>
      <vt:lpstr>Thema 2 - Data</vt:lpstr>
      <vt:lpstr>Thema 3 – Artificial Intelligence</vt:lpstr>
      <vt:lpstr>Thema 4 – Digitale identiteiten</vt:lpstr>
      <vt:lpstr>Thema 5 – Gezamenlijk toekomstbeeld</vt:lpstr>
      <vt:lpstr>Thema 6 - Governance</vt:lpstr>
      <vt:lpstr>PAUZE</vt:lpstr>
      <vt:lpstr>Versterking samenwerking en governance</vt:lpstr>
      <vt:lpstr>Governance op architectuur en standaarden</vt:lpstr>
      <vt:lpstr>Sectorarchitecturen</vt:lpstr>
      <vt:lpstr>Betrokken partijen</vt:lpstr>
      <vt:lpstr>Architectuurcontext Groeifondsprogramma’s</vt:lpstr>
      <vt:lpstr>PowerPoint-presentatie</vt:lpstr>
      <vt:lpstr>Kernvraag</vt:lpstr>
      <vt:lpstr>LUNCH</vt:lpstr>
      <vt:lpstr>Gespreksronde</vt:lpstr>
      <vt:lpstr>Vraag voor de middag</vt:lpstr>
      <vt:lpstr>PAUZE</vt:lpstr>
      <vt:lpstr>Terugkoppeling</vt:lpstr>
      <vt:lpstr>Kernvragen</vt:lpstr>
      <vt:lpstr>Vervolgstappen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Sparren met ROSA Beheerteam over: overzicht en inzicht internationale standaardisatie</dc:title>
  <dc:creator>Henk Nijstad</dc:creator>
  <cp:lastModifiedBy>Janneke Suijker - van den Berge</cp:lastModifiedBy>
  <cp:revision>2</cp:revision>
  <dcterms:created xsi:type="dcterms:W3CDTF">2023-05-16T06:35:12Z</dcterms:created>
  <dcterms:modified xsi:type="dcterms:W3CDTF">2025-11-13T14:09:43Z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0x010100281B7C3E3E359048B4714F1ACC31B139</vt:lpwstr>
  </property>
  <property fmtid="{D5CDD505-2E9C-101B-9397-08002B2CF9AE}" pid="4" name="MSIP_Label_95225633-f92c-4cc3-8039-da610ec32b8c_Enabled">
    <vt:lpwstr>true</vt:lpwstr>
  </property>
  <property fmtid="{D5CDD505-2E9C-101B-9397-08002B2CF9AE}" pid="5" name="MSIP_Label_95225633-f92c-4cc3-8039-da610ec32b8c_SetDate">
    <vt:lpwstr>2023-09-05T14:12:12Z</vt:lpwstr>
  </property>
  <property fmtid="{D5CDD505-2E9C-101B-9397-08002B2CF9AE}" pid="6" name="MSIP_Label_95225633-f92c-4cc3-8039-da610ec32b8c_Method">
    <vt:lpwstr>Standard</vt:lpwstr>
  </property>
  <property fmtid="{D5CDD505-2E9C-101B-9397-08002B2CF9AE}" pid="7" name="MSIP_Label_95225633-f92c-4cc3-8039-da610ec32b8c_Name">
    <vt:lpwstr>95225633-f92c-4cc3-8039-da610ec32b8c</vt:lpwstr>
  </property>
  <property fmtid="{D5CDD505-2E9C-101B-9397-08002B2CF9AE}" pid="8" name="MSIP_Label_95225633-f92c-4cc3-8039-da610ec32b8c_SiteId">
    <vt:lpwstr>039901df-31e4-4a23-b00c-1f9800e5961c</vt:lpwstr>
  </property>
  <property fmtid="{D5CDD505-2E9C-101B-9397-08002B2CF9AE}" pid="9" name="MSIP_Label_95225633-f92c-4cc3-8039-da610ec32b8c_ActionId">
    <vt:lpwstr>95af4e86-46a0-48ca-ad98-d05b6fd75acb</vt:lpwstr>
  </property>
  <property fmtid="{D5CDD505-2E9C-101B-9397-08002B2CF9AE}" pid="10" name="MSIP_Label_95225633-f92c-4cc3-8039-da610ec32b8c_ContentBits">
    <vt:lpwstr>0</vt:lpwstr>
  </property>
</Properties>
</file>