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08F7C-E350-4E67-A0CA-B87387D69187}" v="2" dt="2026-09-15T11:26: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565" autoAdjust="0"/>
  </p:normalViewPr>
  <p:slideViewPr>
    <p:cSldViewPr snapToGrid="0">
      <p:cViewPr varScale="1">
        <p:scale>
          <a:sx n="49" d="100"/>
          <a:sy n="49" d="100"/>
        </p:scale>
        <p:origin x="96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rk Linden" userId="d1414394-66db-4989-b5e2-462113c15672" providerId="ADAL" clId="{CE42A0FC-B23B-4BCD-85C4-60CAB3434BDE}"/>
    <pc:docChg chg="custSel modSld">
      <pc:chgData name="Dirk Linden" userId="d1414394-66db-4989-b5e2-462113c15672" providerId="ADAL" clId="{CE42A0FC-B23B-4BCD-85C4-60CAB3434BDE}" dt="2026-09-15T12:01:40.385" v="840" actId="6549"/>
      <pc:docMkLst>
        <pc:docMk/>
      </pc:docMkLst>
      <pc:sldChg chg="addSp modSp mod modNotesTx">
        <pc:chgData name="Dirk Linden" userId="d1414394-66db-4989-b5e2-462113c15672" providerId="ADAL" clId="{CE42A0FC-B23B-4BCD-85C4-60CAB3434BDE}" dt="2026-09-15T12:01:02.079" v="810" actId="20577"/>
        <pc:sldMkLst>
          <pc:docMk/>
          <pc:sldMk cId="1198728103" sldId="256"/>
        </pc:sldMkLst>
        <pc:spChg chg="mod">
          <ac:chgData name="Dirk Linden" userId="d1414394-66db-4989-b5e2-462113c15672" providerId="ADAL" clId="{CE42A0FC-B23B-4BCD-85C4-60CAB3434BDE}" dt="2026-09-14T12:27:31.657" v="0" actId="20577"/>
          <ac:spMkLst>
            <pc:docMk/>
            <pc:sldMk cId="1198728103" sldId="256"/>
            <ac:spMk id="2" creationId="{C20584C4-AC62-4164-8111-7AF342EA9B04}"/>
          </ac:spMkLst>
        </pc:spChg>
        <pc:spChg chg="mod">
          <ac:chgData name="Dirk Linden" userId="d1414394-66db-4989-b5e2-462113c15672" providerId="ADAL" clId="{CE42A0FC-B23B-4BCD-85C4-60CAB3434BDE}" dt="2026-09-15T11:22:49.733" v="139" actId="6549"/>
          <ac:spMkLst>
            <pc:docMk/>
            <pc:sldMk cId="1198728103" sldId="256"/>
            <ac:spMk id="5" creationId="{A3ECEC92-AD69-4ECA-9E11-0CF13D3CBC3B}"/>
          </ac:spMkLst>
        </pc:spChg>
        <pc:spChg chg="mod">
          <ac:chgData name="Dirk Linden" userId="d1414394-66db-4989-b5e2-462113c15672" providerId="ADAL" clId="{CE42A0FC-B23B-4BCD-85C4-60CAB3434BDE}" dt="2026-09-15T11:11:37.622" v="44" actId="6549"/>
          <ac:spMkLst>
            <pc:docMk/>
            <pc:sldMk cId="1198728103" sldId="256"/>
            <ac:spMk id="6" creationId="{675952D6-114B-4117-AEC9-B3AAB9D4F971}"/>
          </ac:spMkLst>
        </pc:spChg>
        <pc:spChg chg="add mod">
          <ac:chgData name="Dirk Linden" userId="d1414394-66db-4989-b5e2-462113c15672" providerId="ADAL" clId="{CE42A0FC-B23B-4BCD-85C4-60CAB3434BDE}" dt="2026-09-14T12:29:09.676" v="43" actId="20577"/>
          <ac:spMkLst>
            <pc:docMk/>
            <pc:sldMk cId="1198728103" sldId="256"/>
            <ac:spMk id="11" creationId="{97C99E3D-63EA-01C4-460F-85D5B7C93DA3}"/>
          </ac:spMkLst>
        </pc:spChg>
      </pc:sldChg>
      <pc:sldChg chg="modSp mod modNotesTx">
        <pc:chgData name="Dirk Linden" userId="d1414394-66db-4989-b5e2-462113c15672" providerId="ADAL" clId="{CE42A0FC-B23B-4BCD-85C4-60CAB3434BDE}" dt="2026-09-15T12:01:40.385" v="840" actId="6549"/>
        <pc:sldMkLst>
          <pc:docMk/>
          <pc:sldMk cId="15649554" sldId="257"/>
        </pc:sldMkLst>
        <pc:spChg chg="mod">
          <ac:chgData name="Dirk Linden" userId="d1414394-66db-4989-b5e2-462113c15672" providerId="ADAL" clId="{CE42A0FC-B23B-4BCD-85C4-60CAB3434BDE}" dt="2026-09-15T11:27:13.883" v="194" actId="20577"/>
          <ac:spMkLst>
            <pc:docMk/>
            <pc:sldMk cId="15649554" sldId="257"/>
            <ac:spMk id="3" creationId="{3EB00FD8-5043-4220-8EFE-BC1FB57E98B9}"/>
          </ac:spMkLst>
        </pc:spChg>
        <pc:spChg chg="mod">
          <ac:chgData name="Dirk Linden" userId="d1414394-66db-4989-b5e2-462113c15672" providerId="ADAL" clId="{CE42A0FC-B23B-4BCD-85C4-60CAB3434BDE}" dt="2026-09-14T12:28:09.200" v="4" actId="27636"/>
          <ac:spMkLst>
            <pc:docMk/>
            <pc:sldMk cId="15649554" sldId="257"/>
            <ac:spMk id="7" creationId="{811989D0-7624-4DE0-9200-BB2F7DECC9EA}"/>
          </ac:spMkLst>
        </pc:spChg>
        <pc:spChg chg="mod">
          <ac:chgData name="Dirk Linden" userId="d1414394-66db-4989-b5e2-462113c15672" providerId="ADAL" clId="{CE42A0FC-B23B-4BCD-85C4-60CAB3434BDE}" dt="2026-09-14T12:28:09.202" v="5" actId="27636"/>
          <ac:spMkLst>
            <pc:docMk/>
            <pc:sldMk cId="15649554" sldId="257"/>
            <ac:spMk id="8" creationId="{4E24D1FC-763D-40CB-A8C2-7FB7752B1460}"/>
          </ac:spMkLst>
        </pc:spChg>
        <pc:spChg chg="mod">
          <ac:chgData name="Dirk Linden" userId="d1414394-66db-4989-b5e2-462113c15672" providerId="ADAL" clId="{CE42A0FC-B23B-4BCD-85C4-60CAB3434BDE}" dt="2026-09-14T12:28:09.207" v="7" actId="27636"/>
          <ac:spMkLst>
            <pc:docMk/>
            <pc:sldMk cId="15649554" sldId="257"/>
            <ac:spMk id="11" creationId="{4E55136E-AF0E-4CA9-B5CF-93A90F024AA3}"/>
          </ac:spMkLst>
        </pc:spChg>
        <pc:spChg chg="mod">
          <ac:chgData name="Dirk Linden" userId="d1414394-66db-4989-b5e2-462113c15672" providerId="ADAL" clId="{CE42A0FC-B23B-4BCD-85C4-60CAB3434BDE}" dt="2026-09-14T12:28:09.197" v="3" actId="27636"/>
          <ac:spMkLst>
            <pc:docMk/>
            <pc:sldMk cId="15649554" sldId="257"/>
            <ac:spMk id="14" creationId="{1711BE97-D2C7-463C-9767-7A359CC4F440}"/>
          </ac:spMkLst>
        </pc:spChg>
        <pc:spChg chg="mod">
          <ac:chgData name="Dirk Linden" userId="d1414394-66db-4989-b5e2-462113c15672" providerId="ADAL" clId="{CE42A0FC-B23B-4BCD-85C4-60CAB3434BDE}" dt="2026-09-14T12:28:09.195" v="2" actId="27636"/>
          <ac:spMkLst>
            <pc:docMk/>
            <pc:sldMk cId="15649554" sldId="257"/>
            <ac:spMk id="17" creationId="{E40CAAF5-8899-4C55-983A-AD351BC84688}"/>
          </ac:spMkLst>
        </pc:spChg>
        <pc:spChg chg="mod">
          <ac:chgData name="Dirk Linden" userId="d1414394-66db-4989-b5e2-462113c15672" providerId="ADAL" clId="{CE42A0FC-B23B-4BCD-85C4-60CAB3434BDE}" dt="2026-09-14T12:28:09.205" v="6" actId="27636"/>
          <ac:spMkLst>
            <pc:docMk/>
            <pc:sldMk cId="15649554" sldId="257"/>
            <ac:spMk id="20" creationId="{987420AF-C084-434E-9483-E7864085304E}"/>
          </ac:spMkLst>
        </pc:spChg>
      </pc:sldChg>
      <pc:sldChg chg="modNotesTx">
        <pc:chgData name="Dirk Linden" userId="d1414394-66db-4989-b5e2-462113c15672" providerId="ADAL" clId="{CE42A0FC-B23B-4BCD-85C4-60CAB3434BDE}" dt="2026-09-15T11:29:31.329" v="233" actId="6549"/>
        <pc:sldMkLst>
          <pc:docMk/>
          <pc:sldMk cId="1848037714" sldId="258"/>
        </pc:sldMkLst>
      </pc:sldChg>
      <pc:sldChg chg="modNotesTx">
        <pc:chgData name="Dirk Linden" userId="d1414394-66db-4989-b5e2-462113c15672" providerId="ADAL" clId="{CE42A0FC-B23B-4BCD-85C4-60CAB3434BDE}" dt="2026-09-15T11:48:11.384" v="523" actId="6549"/>
        <pc:sldMkLst>
          <pc:docMk/>
          <pc:sldMk cId="398960369" sldId="259"/>
        </pc:sldMkLst>
      </pc:sldChg>
      <pc:sldChg chg="modNotesTx">
        <pc:chgData name="Dirk Linden" userId="d1414394-66db-4989-b5e2-462113c15672" providerId="ADAL" clId="{CE42A0FC-B23B-4BCD-85C4-60CAB3434BDE}" dt="2026-09-15T11:51:10.547" v="535" actId="20577"/>
        <pc:sldMkLst>
          <pc:docMk/>
          <pc:sldMk cId="1322474349" sldId="260"/>
        </pc:sldMkLst>
      </pc:sldChg>
      <pc:sldChg chg="modNotesTx">
        <pc:chgData name="Dirk Linden" userId="d1414394-66db-4989-b5e2-462113c15672" providerId="ADAL" clId="{CE42A0FC-B23B-4BCD-85C4-60CAB3434BDE}" dt="2026-09-15T11:53:24.261" v="618" actId="20577"/>
        <pc:sldMkLst>
          <pc:docMk/>
          <pc:sldMk cId="1280819552" sldId="263"/>
        </pc:sldMkLst>
      </pc:sldChg>
      <pc:sldChg chg="modSp mod modShow modNotesTx">
        <pc:chgData name="Dirk Linden" userId="d1414394-66db-4989-b5e2-462113c15672" providerId="ADAL" clId="{CE42A0FC-B23B-4BCD-85C4-60CAB3434BDE}" dt="2026-09-15T11:55:29.572" v="638" actId="6549"/>
        <pc:sldMkLst>
          <pc:docMk/>
          <pc:sldMk cId="698493142" sldId="266"/>
        </pc:sldMkLst>
        <pc:spChg chg="mod">
          <ac:chgData name="Dirk Linden" userId="d1414394-66db-4989-b5e2-462113c15672" providerId="ADAL" clId="{CE42A0FC-B23B-4BCD-85C4-60CAB3434BDE}" dt="2026-09-15T11:41:12.379" v="284" actId="20577"/>
          <ac:spMkLst>
            <pc:docMk/>
            <pc:sldMk cId="698493142" sldId="266"/>
            <ac:spMk id="3" creationId="{46679B56-F0DF-454E-9CE4-A900D71D224D}"/>
          </ac:spMkLst>
        </pc:spChg>
      </pc:sldChg>
      <pc:sldChg chg="modSp mod modShow modNotesTx">
        <pc:chgData name="Dirk Linden" userId="d1414394-66db-4989-b5e2-462113c15672" providerId="ADAL" clId="{CE42A0FC-B23B-4BCD-85C4-60CAB3434BDE}" dt="2026-09-15T11:56:30.289" v="659" actId="20577"/>
        <pc:sldMkLst>
          <pc:docMk/>
          <pc:sldMk cId="984958699" sldId="267"/>
        </pc:sldMkLst>
        <pc:spChg chg="mod">
          <ac:chgData name="Dirk Linden" userId="d1414394-66db-4989-b5e2-462113c15672" providerId="ADAL" clId="{CE42A0FC-B23B-4BCD-85C4-60CAB3434BDE}" dt="2026-09-15T11:56:30.289" v="659" actId="20577"/>
          <ac:spMkLst>
            <pc:docMk/>
            <pc:sldMk cId="984958699" sldId="267"/>
            <ac:spMk id="3" creationId="{4B9C6649-F67F-40F2-93CE-1E6E52C387A6}"/>
          </ac:spMkLst>
        </pc:spChg>
        <pc:spChg chg="mod">
          <ac:chgData name="Dirk Linden" userId="d1414394-66db-4989-b5e2-462113c15672" providerId="ADAL" clId="{CE42A0FC-B23B-4BCD-85C4-60CAB3434BDE}" dt="2026-09-15T11:43:11.593" v="309" actId="20577"/>
          <ac:spMkLst>
            <pc:docMk/>
            <pc:sldMk cId="984958699" sldId="267"/>
            <ac:spMk id="6" creationId="{C6F12756-8F77-43B0-94B9-8C8B993128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Opening.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autonomie</a:t>
            </a:r>
            <a:r>
              <a:rPr dirty="0"/>
              <a:t> </a:t>
            </a:r>
            <a:r>
              <a:rPr dirty="0" err="1"/>
              <a:t>gaat</a:t>
            </a:r>
            <a:r>
              <a:rPr dirty="0"/>
              <a:t> </a:t>
            </a:r>
            <a:r>
              <a:rPr dirty="0" err="1"/>
              <a:t>vaak</a:t>
            </a:r>
            <a:r>
              <a:rPr dirty="0"/>
              <a:t> over cloud, Big Tech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Europese</a:t>
            </a:r>
            <a:r>
              <a:rPr dirty="0"/>
              <a:t> </a:t>
            </a:r>
            <a:r>
              <a:rPr dirty="0" err="1"/>
              <a:t>alternatieven</a:t>
            </a:r>
            <a:r>
              <a:rPr dirty="0"/>
              <a:t>. </a:t>
            </a:r>
            <a:r>
              <a:rPr lang="nl-NL" dirty="0"/>
              <a:t>Maar eigenlijk gaat het over de vraag</a:t>
            </a:r>
            <a:r>
              <a:rPr dirty="0"/>
              <a:t>: </a:t>
            </a:r>
            <a:r>
              <a:rPr dirty="0" err="1"/>
              <a:t>kan</a:t>
            </a:r>
            <a:r>
              <a:rPr dirty="0"/>
              <a:t> het </a:t>
            </a:r>
            <a:r>
              <a:rPr dirty="0" err="1"/>
              <a:t>onderwijs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handelen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omstandigheden</a:t>
            </a:r>
            <a:r>
              <a:rPr dirty="0"/>
              <a:t> </a:t>
            </a:r>
            <a:r>
              <a:rPr dirty="0" err="1"/>
              <a:t>veranderen</a:t>
            </a:r>
            <a:r>
              <a:rPr dirty="0"/>
              <a:t>? </a:t>
            </a:r>
            <a:r>
              <a:rPr lang="nl-NL" dirty="0"/>
              <a:t>Ik denk dat we met standaarden en </a:t>
            </a:r>
            <a:r>
              <a:rPr lang="nl-NL" dirty="0" err="1"/>
              <a:t>edustandaard</a:t>
            </a:r>
            <a:r>
              <a:rPr lang="nl-NL" dirty="0"/>
              <a:t> belangrijke instrumenten in handen hebben om daar antwoorden op te vinden.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Eerst even een recente case</a:t>
            </a:r>
            <a:r>
              <a:rPr lang="nl-NL"/>
              <a:t>. </a:t>
            </a:r>
            <a:r>
              <a:t>De </a:t>
            </a:r>
            <a:r>
              <a:rPr dirty="0" err="1"/>
              <a:t>politieke</a:t>
            </a:r>
            <a:r>
              <a:rPr dirty="0"/>
              <a:t> </a:t>
            </a:r>
            <a:r>
              <a:rPr dirty="0" err="1"/>
              <a:t>achtergrond</a:t>
            </a:r>
            <a:r>
              <a:rPr dirty="0"/>
              <a:t> is </a:t>
            </a:r>
            <a:r>
              <a:rPr dirty="0" err="1"/>
              <a:t>niet</a:t>
            </a:r>
            <a:r>
              <a:rPr dirty="0"/>
              <a:t> het </a:t>
            </a:r>
            <a:r>
              <a:rPr dirty="0" err="1"/>
              <a:t>onderwerp</a:t>
            </a:r>
            <a:r>
              <a:rPr dirty="0"/>
              <a:t>. Relevant is de </a:t>
            </a:r>
            <a:r>
              <a:rPr dirty="0" err="1"/>
              <a:t>keten</a:t>
            </a:r>
            <a:r>
              <a:rPr dirty="0"/>
              <a:t> van </a:t>
            </a:r>
            <a:r>
              <a:rPr dirty="0" err="1"/>
              <a:t>juridische</a:t>
            </a:r>
            <a:r>
              <a:rPr dirty="0"/>
              <a:t>, </a:t>
            </a:r>
            <a:r>
              <a:rPr dirty="0" err="1"/>
              <a:t>financiële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technische</a:t>
            </a:r>
            <a:r>
              <a:rPr dirty="0"/>
              <a:t> </a:t>
            </a:r>
            <a:r>
              <a:rPr dirty="0" err="1"/>
              <a:t>afhankelijkheden</a:t>
            </a:r>
            <a:r>
              <a:rPr dirty="0"/>
              <a:t>. De </a:t>
            </a:r>
            <a:r>
              <a:rPr dirty="0" err="1"/>
              <a:t>gebruiker</a:t>
            </a:r>
            <a:r>
              <a:rPr dirty="0"/>
              <a:t> </a:t>
            </a:r>
            <a:r>
              <a:rPr dirty="0" err="1"/>
              <a:t>ontdekt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het incident of data </a:t>
            </a:r>
            <a:r>
              <a:rPr dirty="0" err="1"/>
              <a:t>werkelijk</a:t>
            </a:r>
            <a:r>
              <a:rPr dirty="0"/>
              <a:t> </a:t>
            </a:r>
            <a:r>
              <a:rPr dirty="0" err="1"/>
              <a:t>overdraagbaar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</a:t>
            </a:r>
            <a:r>
              <a:rPr dirty="0"/>
              <a:t>an </a:t>
            </a:r>
            <a:r>
              <a:rPr dirty="0" err="1"/>
              <a:t>geopolitiek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onderwijs</a:t>
            </a:r>
            <a:r>
              <a:rPr dirty="0"/>
              <a:t>. Het </a:t>
            </a:r>
            <a:r>
              <a:rPr dirty="0" err="1"/>
              <a:t>gaat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alleen</a:t>
            </a:r>
            <a:r>
              <a:rPr dirty="0"/>
              <a:t> om </a:t>
            </a:r>
            <a:r>
              <a:rPr dirty="0" err="1"/>
              <a:t>Amerikaanse</a:t>
            </a:r>
            <a:r>
              <a:rPr dirty="0"/>
              <a:t> </a:t>
            </a:r>
            <a:r>
              <a:rPr dirty="0" err="1"/>
              <a:t>aanbieders</a:t>
            </a:r>
            <a:r>
              <a:rPr dirty="0"/>
              <a:t>. </a:t>
            </a:r>
            <a:r>
              <a:rPr dirty="0" err="1"/>
              <a:t>Hetzelfde</a:t>
            </a:r>
            <a:r>
              <a:rPr dirty="0"/>
              <a:t> </a:t>
            </a:r>
            <a:r>
              <a:rPr dirty="0" err="1"/>
              <a:t>vraagstuk</a:t>
            </a:r>
            <a:r>
              <a:rPr dirty="0"/>
              <a:t> </a:t>
            </a:r>
            <a:r>
              <a:rPr dirty="0" err="1"/>
              <a:t>speelt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iedere</a:t>
            </a:r>
            <a:r>
              <a:rPr dirty="0"/>
              <a:t> </a:t>
            </a:r>
            <a:r>
              <a:rPr dirty="0" err="1"/>
              <a:t>moeilijk</a:t>
            </a:r>
            <a:r>
              <a:rPr dirty="0"/>
              <a:t> </a:t>
            </a:r>
            <a:r>
              <a:rPr dirty="0" err="1"/>
              <a:t>vervangbare</a:t>
            </a:r>
            <a:r>
              <a:rPr dirty="0"/>
              <a:t> </a:t>
            </a:r>
            <a:r>
              <a:rPr dirty="0" err="1"/>
              <a:t>voorziening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Voorstel voor </a:t>
            </a:r>
            <a:r>
              <a:rPr lang="nl-NL" dirty="0" err="1"/>
              <a:t>reframing</a:t>
            </a:r>
            <a:r>
              <a:rPr lang="nl-NL" dirty="0"/>
              <a:t>, Digitale Afhankelijkheid lijkt een gegeven en Digitale Autonomie lijkt een utopie. Focus op handelingsvermogen maakt het onderwerp hanteerbaarder.</a:t>
            </a:r>
            <a:r>
              <a:rPr dirty="0" err="1"/>
              <a:t>Volledige</a:t>
            </a:r>
            <a:r>
              <a:rPr dirty="0"/>
              <a:t> </a:t>
            </a:r>
            <a:r>
              <a:rPr dirty="0" err="1"/>
              <a:t>technologische</a:t>
            </a:r>
            <a:r>
              <a:rPr dirty="0"/>
              <a:t> </a:t>
            </a:r>
            <a:r>
              <a:rPr dirty="0" err="1"/>
              <a:t>onafhankelijkheid</a:t>
            </a:r>
            <a:r>
              <a:rPr dirty="0"/>
              <a:t> is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realistisch</a:t>
            </a:r>
            <a:r>
              <a:rPr dirty="0"/>
              <a:t> </a:t>
            </a:r>
            <a:r>
              <a:rPr dirty="0" err="1"/>
              <a:t>doel</a:t>
            </a:r>
            <a:r>
              <a:rPr dirty="0"/>
              <a:t>. </a:t>
            </a:r>
            <a:r>
              <a:rPr lang="nl-NL" dirty="0"/>
              <a:t>Het gaat er om dat</a:t>
            </a:r>
            <a:r>
              <a:rPr dirty="0"/>
              <a:t> </a:t>
            </a:r>
            <a:r>
              <a:rPr dirty="0" err="1"/>
              <a:t>afhankelijkheden</a:t>
            </a:r>
            <a:r>
              <a:rPr dirty="0"/>
              <a:t> </a:t>
            </a:r>
            <a:r>
              <a:rPr dirty="0" err="1"/>
              <a:t>zichtbaar</a:t>
            </a:r>
            <a:r>
              <a:rPr dirty="0"/>
              <a:t>, </a:t>
            </a:r>
            <a:r>
              <a:rPr dirty="0" err="1"/>
              <a:t>bewust</a:t>
            </a:r>
            <a:r>
              <a:rPr dirty="0"/>
              <a:t> </a:t>
            </a:r>
            <a:r>
              <a:rPr dirty="0" err="1"/>
              <a:t>gekozen</a:t>
            </a:r>
            <a:r>
              <a:rPr dirty="0"/>
              <a:t>, </a:t>
            </a:r>
            <a:r>
              <a:rPr dirty="0" err="1"/>
              <a:t>bestuurbaar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omkeerbaar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Ecosytemen</a:t>
            </a:r>
            <a:r>
              <a:rPr lang="nl-NL" dirty="0"/>
              <a:t>. </a:t>
            </a:r>
            <a:r>
              <a:rPr dirty="0"/>
              <a:t>De </a:t>
            </a:r>
            <a:r>
              <a:rPr dirty="0" err="1"/>
              <a:t>kracht</a:t>
            </a:r>
            <a:r>
              <a:rPr dirty="0"/>
              <a:t> van </a:t>
            </a:r>
            <a:r>
              <a:rPr dirty="0" err="1"/>
              <a:t>geïntegreerde</a:t>
            </a:r>
            <a:r>
              <a:rPr dirty="0"/>
              <a:t> </a:t>
            </a:r>
            <a:r>
              <a:rPr dirty="0" err="1"/>
              <a:t>platformen</a:t>
            </a:r>
            <a:r>
              <a:rPr dirty="0"/>
              <a:t> is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hun</a:t>
            </a:r>
            <a:r>
              <a:rPr dirty="0"/>
              <a:t> </a:t>
            </a:r>
            <a:r>
              <a:rPr dirty="0" err="1"/>
              <a:t>risico</a:t>
            </a:r>
            <a:r>
              <a:rPr dirty="0"/>
              <a:t>. De </a:t>
            </a:r>
            <a:r>
              <a:rPr dirty="0" err="1"/>
              <a:t>integratie</a:t>
            </a:r>
            <a:r>
              <a:rPr dirty="0"/>
              <a:t> </a:t>
            </a:r>
            <a:r>
              <a:rPr dirty="0" err="1"/>
              <a:t>vergroot</a:t>
            </a:r>
            <a:r>
              <a:rPr dirty="0"/>
              <a:t> </a:t>
            </a:r>
            <a:r>
              <a:rPr dirty="0" err="1"/>
              <a:t>gebruiksgemak</a:t>
            </a:r>
            <a:r>
              <a:rPr dirty="0"/>
              <a:t>, maar </a:t>
            </a:r>
            <a:r>
              <a:rPr dirty="0" err="1"/>
              <a:t>verhoogt</a:t>
            </a:r>
            <a:r>
              <a:rPr dirty="0"/>
              <a:t> </a:t>
            </a:r>
            <a:r>
              <a:rPr dirty="0" err="1"/>
              <a:t>ook</a:t>
            </a:r>
            <a:r>
              <a:rPr dirty="0"/>
              <a:t> de </a:t>
            </a:r>
            <a:r>
              <a:rPr dirty="0" err="1"/>
              <a:t>kosten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complexiteit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overstap</a:t>
            </a:r>
            <a:r>
              <a:rPr dirty="0"/>
              <a:t>. Bron: </a:t>
            </a:r>
            <a:r>
              <a:rPr dirty="0" err="1"/>
              <a:t>Regieplan</a:t>
            </a:r>
            <a:r>
              <a:rPr dirty="0"/>
              <a:t> Thema 2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Autonomie</a:t>
            </a:r>
            <a:r>
              <a:rPr dirty="0"/>
              <a:t>, </a:t>
            </a:r>
            <a:r>
              <a:rPr dirty="0" err="1"/>
              <a:t>dia’s</a:t>
            </a:r>
            <a:r>
              <a:rPr dirty="0"/>
              <a:t> 4, 14 </a:t>
            </a:r>
            <a:r>
              <a:rPr dirty="0" err="1"/>
              <a:t>en</a:t>
            </a:r>
            <a:r>
              <a:rPr dirty="0"/>
              <a:t>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Niet alles hoeft publiek te worden gebouwd. Evenmin kan alles aan de markt worden overgelaten. Identiteit kan zo centraal zijn dat sterkere publieke regie nodig is. Bron: Uitwerking Regieplan Digitale Autonomie 2035.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 standaarden kunnen afhankelijkheid verkleinen. Dat gebeurt alleen wanneer leveranciers ze consistent toepassen en alternatieven kunnen aansluiten. Bronnen: Positionpaper Digitale Autonomie en Uitwerking Regieplan Digitale Autonomie 2035.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Twee belangrijke principes, die we in de ROSA kunnen verankeren. </a:t>
            </a:r>
            <a:r>
              <a:rPr dirty="0"/>
              <a:t>Open </a:t>
            </a:r>
            <a:r>
              <a:rPr dirty="0" err="1"/>
              <a:t>tenzij</a:t>
            </a:r>
            <a:r>
              <a:rPr dirty="0"/>
              <a:t>: open </a:t>
            </a:r>
            <a:r>
              <a:rPr dirty="0" err="1"/>
              <a:t>standaarden</a:t>
            </a:r>
            <a:r>
              <a:rPr dirty="0"/>
              <a:t>, </a:t>
            </a:r>
            <a:r>
              <a:rPr dirty="0" err="1"/>
              <a:t>gedocumenteerde</a:t>
            </a:r>
            <a:r>
              <a:rPr dirty="0"/>
              <a:t> interfaces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overdraagbare</a:t>
            </a:r>
            <a:r>
              <a:rPr dirty="0"/>
              <a:t> </a:t>
            </a:r>
            <a:r>
              <a:rPr dirty="0" err="1"/>
              <a:t>gegevens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uitgangspunt</a:t>
            </a:r>
            <a:r>
              <a:rPr dirty="0"/>
              <a:t>. Exit by design: </a:t>
            </a:r>
            <a:r>
              <a:rPr dirty="0" err="1"/>
              <a:t>technische</a:t>
            </a:r>
            <a:r>
              <a:rPr dirty="0"/>
              <a:t>, </a:t>
            </a:r>
            <a:r>
              <a:rPr dirty="0" err="1"/>
              <a:t>contractuele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organisatorische</a:t>
            </a:r>
            <a:r>
              <a:rPr dirty="0"/>
              <a:t> exit </a:t>
            </a:r>
            <a:r>
              <a:rPr dirty="0" err="1"/>
              <a:t>vanaf</a:t>
            </a:r>
            <a:r>
              <a:rPr dirty="0"/>
              <a:t> het </a:t>
            </a:r>
            <a:r>
              <a:rPr dirty="0" err="1"/>
              <a:t>ontwerp</a:t>
            </a:r>
            <a:r>
              <a:rPr dirty="0"/>
              <a:t> </a:t>
            </a:r>
            <a:r>
              <a:rPr dirty="0" err="1"/>
              <a:t>meenemen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periodiek</a:t>
            </a:r>
            <a:r>
              <a:rPr dirty="0"/>
              <a:t> </a:t>
            </a:r>
            <a:r>
              <a:rPr dirty="0" err="1"/>
              <a:t>testen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Een open standaard zonder alternatieve aanbieders geeft nog geen keuze. Een contractueel exitrecht zonder kennis en transitiebudget geeft nog geen werkelijke exit.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Kennisnet en Edustandaard bepalen niet zelfstandig wat het onderwijs nodig heeft. Schoolbesturen geven het mandaat. OCW borgt publieke belangen wanneer vrijwillige collectieve actie onvoldoende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Edustandaard</a:t>
            </a:r>
            <a:r>
              <a:rPr dirty="0"/>
              <a:t> </a:t>
            </a:r>
            <a:r>
              <a:rPr lang="nl-NL" dirty="0"/>
              <a:t>kan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de </a:t>
            </a:r>
            <a:r>
              <a:rPr dirty="0" err="1"/>
              <a:t>gehele</a:t>
            </a:r>
            <a:r>
              <a:rPr dirty="0"/>
              <a:t>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autonomie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organiseren</a:t>
            </a:r>
            <a:r>
              <a:rPr dirty="0"/>
              <a:t>. </a:t>
            </a:r>
            <a:r>
              <a:rPr lang="nl-NL" dirty="0"/>
              <a:t>Maar wellicht</a:t>
            </a:r>
            <a:r>
              <a:rPr dirty="0"/>
              <a:t> </a:t>
            </a:r>
            <a:r>
              <a:rPr dirty="0" err="1"/>
              <a:t>zorgen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afspraken</a:t>
            </a:r>
            <a:r>
              <a:rPr dirty="0"/>
              <a:t> </a:t>
            </a:r>
            <a:r>
              <a:rPr dirty="0" err="1"/>
              <a:t>aantoonbaar</a:t>
            </a:r>
            <a:r>
              <a:rPr dirty="0"/>
              <a:t> </a:t>
            </a:r>
            <a:r>
              <a:rPr dirty="0" err="1"/>
              <a:t>bijdragen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portabiliteit</a:t>
            </a:r>
            <a:r>
              <a:rPr dirty="0"/>
              <a:t>, </a:t>
            </a:r>
            <a:r>
              <a:rPr dirty="0" err="1"/>
              <a:t>substitueerbaarheid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uitvoerbare</a:t>
            </a:r>
            <a:r>
              <a:rPr dirty="0"/>
              <a:t> exit.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De </a:t>
            </a:r>
            <a:r>
              <a:rPr dirty="0" err="1"/>
              <a:t>kernvraag</a:t>
            </a:r>
            <a:r>
              <a:rPr dirty="0"/>
              <a:t> is </a:t>
            </a:r>
            <a:r>
              <a:rPr dirty="0" err="1"/>
              <a:t>niet</a:t>
            </a:r>
            <a:r>
              <a:rPr dirty="0"/>
              <a:t> of het </a:t>
            </a:r>
            <a:r>
              <a:rPr dirty="0" err="1"/>
              <a:t>onderwijs</a:t>
            </a:r>
            <a:r>
              <a:rPr dirty="0"/>
              <a:t> </a:t>
            </a:r>
            <a:r>
              <a:rPr dirty="0" err="1"/>
              <a:t>afhankelijk</a:t>
            </a:r>
            <a:r>
              <a:rPr dirty="0"/>
              <a:t> </a:t>
            </a:r>
            <a:r>
              <a:rPr dirty="0" err="1"/>
              <a:t>blijft</a:t>
            </a:r>
            <a:r>
              <a:rPr dirty="0"/>
              <a:t>. De </a:t>
            </a:r>
            <a:r>
              <a:rPr dirty="0" err="1"/>
              <a:t>vraag</a:t>
            </a:r>
            <a:r>
              <a:rPr dirty="0"/>
              <a:t> is of het </a:t>
            </a:r>
            <a:r>
              <a:rPr dirty="0" err="1"/>
              <a:t>onderwijs</a:t>
            </a:r>
            <a:r>
              <a:rPr dirty="0"/>
              <a:t> </a:t>
            </a:r>
            <a:r>
              <a:rPr dirty="0" err="1"/>
              <a:t>binnen</a:t>
            </a:r>
            <a:r>
              <a:rPr dirty="0"/>
              <a:t> die </a:t>
            </a:r>
            <a:r>
              <a:rPr dirty="0" err="1"/>
              <a:t>afhankelijkheden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blijven</a:t>
            </a:r>
            <a:r>
              <a:rPr dirty="0"/>
              <a:t> </a:t>
            </a:r>
            <a:r>
              <a:rPr dirty="0" err="1"/>
              <a:t>handelen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4033" r="24033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0584C4-AC62-4164-8111-7AF342EA9B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48500" cy="6858000"/>
          </a:xfrm>
          <a:prstGeom prst="rect">
            <a:avLst/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r>
              <a:rPr lang="nl-NL" dirty="0"/>
              <a:t>D</a:t>
            </a:r>
            <a:endParaRPr lang="en-NL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293BB-4DD9-40D4-97A1-7271788B4E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230119-34E3-45A5-ADA2-3A274F355519}"/>
              </a:ext>
            </a:extLst>
          </p:cNvPr>
          <p:cNvSpPr>
            <a:spLocks noGrp="1"/>
          </p:cNvSpPr>
          <p:nvPr/>
        </p:nvSpPr>
        <p:spPr>
          <a:xfrm>
            <a:off x="723900" y="1000125"/>
            <a:ext cx="5715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DIGITALE AUTONOMIE IN HET ONDERWIJS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CEC92-AD69-4ECA-9E11-0CF13D3CBC3B}"/>
              </a:ext>
            </a:extLst>
          </p:cNvPr>
          <p:cNvSpPr>
            <a:spLocks noGrp="1"/>
          </p:cNvSpPr>
          <p:nvPr/>
        </p:nvSpPr>
        <p:spPr>
          <a:xfrm>
            <a:off x="723900" y="1571625"/>
            <a:ext cx="58102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nl-NL" sz="36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Open Standaarden en afspraken als instrument voor Digitale Autonomie</a:t>
            </a:r>
            <a:endParaRPr sz="36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5952D6-114B-4117-AEC9-B3AAB9D4F971}"/>
              </a:ext>
            </a:extLst>
          </p:cNvPr>
          <p:cNvSpPr>
            <a:spLocks noGrp="1"/>
          </p:cNvSpPr>
          <p:nvPr/>
        </p:nvSpPr>
        <p:spPr>
          <a:xfrm>
            <a:off x="723900" y="3790950"/>
            <a:ext cx="56197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defRPr>
            </a:pPr>
            <a:endParaRPr sz="1875" b="0" dirty="0">
              <a:solidFill>
                <a:srgbClr val="D6E5EC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57D3B6-255E-4AE0-A269-4E6B3B9E4DB3}"/>
              </a:ext>
            </a:extLst>
          </p:cNvPr>
          <p:cNvSpPr>
            <a:spLocks noGrp="1"/>
          </p:cNvSpPr>
          <p:nvPr/>
        </p:nvSpPr>
        <p:spPr>
          <a:xfrm>
            <a:off x="723900" y="5810250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Standaardisatieraad Edustandaard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F9E9CB-4B67-442B-9E46-B82D55E8E60D}"/>
              </a:ext>
            </a:extLst>
          </p:cNvPr>
          <p:cNvSpPr>
            <a:spLocks noGrp="1"/>
          </p:cNvSpPr>
          <p:nvPr/>
        </p:nvSpPr>
        <p:spPr>
          <a:xfrm>
            <a:off x="723900" y="6143625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0" lnSpcReduction="10000"/>
          </a:bodyPr>
          <a:lstStyle/>
          <a:p>
            <a:pPr algn="l">
              <a:defRPr sz="1125" b="0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Kennisnet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C68060-10B3-43C6-8A8A-8D5C795C96FF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C99E3D-63EA-01C4-460F-85D5B7C93DA3}"/>
              </a:ext>
            </a:extLst>
          </p:cNvPr>
          <p:cNvSpPr txBox="1"/>
          <p:nvPr/>
        </p:nvSpPr>
        <p:spPr>
          <a:xfrm>
            <a:off x="723900" y="5971788"/>
            <a:ext cx="21443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chemeClr val="bg1">
                    <a:lumMod val="95000"/>
                  </a:schemeClr>
                </a:solidFill>
              </a:rPr>
              <a:t>Dirk Linden 15 september 2026</a:t>
            </a:r>
            <a:endParaRPr lang="en-NL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72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CAF977F-2F00-41FB-8045-DE024A6A1B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C82E56-C4BA-46D1-B2BB-8DDE6F97144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URGENTIE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00FD8-5043-4220-8EFE-BC1FB57E98B9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Europese</a:t>
            </a:r>
            <a:r>
              <a:rPr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nl-NL"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internet provider </a:t>
            </a:r>
            <a:r>
              <a:rPr lang="nl-NL"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Autistici</a:t>
            </a:r>
            <a:r>
              <a:rPr lang="nl-NL"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lang="nl-NL"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Inventati</a:t>
            </a:r>
            <a:r>
              <a:rPr lang="nl-NL"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 (A/I) moet zijn diensten staken</a:t>
            </a:r>
            <a:endParaRPr sz="2625" b="1" dirty="0">
              <a:solidFill>
                <a:srgbClr val="18324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F1B6AD-78AD-411D-841C-A15EFFC5D24B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rcRect l="20169" r="20169"/>
          <a:stretch>
            <a:fillRect/>
          </a:stretch>
        </p:blipFill>
        <p:spPr>
          <a:xfrm>
            <a:off x="762000" y="1762125"/>
            <a:ext cx="3429000" cy="3238500"/>
          </a:xfrm>
          <a:prstGeom prst="roundRect">
            <a:avLst>
              <a:gd name="adj" fmla="val 3529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9944FF-5FAC-4302-964E-D7FF5848A97D}"/>
              </a:ext>
            </a:extLst>
          </p:cNvPr>
          <p:cNvSpPr>
            <a:spLocks noGrp="1"/>
          </p:cNvSpPr>
          <p:nvPr/>
        </p:nvSpPr>
        <p:spPr>
          <a:xfrm>
            <a:off x="762000" y="4048125"/>
            <a:ext cx="3429000" cy="952500"/>
          </a:xfrm>
          <a:prstGeom prst="rect">
            <a:avLst/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1989D0-7624-4DE0-9200-BB2F7DECC9EA}"/>
              </a:ext>
            </a:extLst>
          </p:cNvPr>
          <p:cNvSpPr>
            <a:spLocks noGrp="1"/>
          </p:cNvSpPr>
          <p:nvPr/>
        </p:nvSpPr>
        <p:spPr>
          <a:xfrm>
            <a:off x="971550" y="4171950"/>
            <a:ext cx="3009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0488" lnSpcReduction="20000"/>
          </a:bodyPr>
          <a:lstStyle/>
          <a:p>
            <a:pPr algn="l">
              <a:def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20.000 websites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4D1FC-763D-40CB-A8C2-7FB7752B1460}"/>
              </a:ext>
            </a:extLst>
          </p:cNvPr>
          <p:cNvSpPr>
            <a:spLocks noGrp="1"/>
          </p:cNvSpPr>
          <p:nvPr/>
        </p:nvSpPr>
        <p:spPr>
          <a:xfrm>
            <a:off x="971550" y="4533900"/>
            <a:ext cx="30099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202" lnSpcReduction="20000"/>
          </a:bodyPr>
          <a:lstStyle/>
          <a:p>
            <a:pPr algn="l">
              <a:defRPr sz="1425" b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moeten onverwacht migreren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745D1E-7EA1-4926-9D74-20D4D67637AF}"/>
              </a:ext>
            </a:extLst>
          </p:cNvPr>
          <p:cNvSpPr>
            <a:spLocks noGrp="1"/>
          </p:cNvSpPr>
          <p:nvPr/>
        </p:nvSpPr>
        <p:spPr>
          <a:xfrm>
            <a:off x="4762500" y="1724025"/>
            <a:ext cx="6191250" cy="3286125"/>
          </a:xfrm>
          <a:prstGeom prst="roundRect">
            <a:avLst>
              <a:gd name="adj" fmla="val 2319"/>
            </a:avLst>
          </a:prstGeom>
          <a:solidFill>
            <a:srgbClr val="F5F7F8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1851E46-D65C-4B1A-83DA-4D6B3E61EA5B}"/>
              </a:ext>
            </a:extLst>
          </p:cNvPr>
          <p:cNvSpPr>
            <a:spLocks noGrp="1"/>
          </p:cNvSpPr>
          <p:nvPr/>
        </p:nvSpPr>
        <p:spPr>
          <a:xfrm>
            <a:off x="5095875" y="2000250"/>
            <a:ext cx="1000125" cy="361950"/>
          </a:xfrm>
          <a:prstGeom prst="roundRect">
            <a:avLst>
              <a:gd name="adj" fmla="val 21053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5136E-AF0E-4CA9-B5CF-93A90F024AA3}"/>
              </a:ext>
            </a:extLst>
          </p:cNvPr>
          <p:cNvSpPr>
            <a:spLocks noGrp="1"/>
          </p:cNvSpPr>
          <p:nvPr/>
        </p:nvSpPr>
        <p:spPr>
          <a:xfrm>
            <a:off x="5210175" y="2038350"/>
            <a:ext cx="7715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52" lnSpcReduction="10000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26 aug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CB380D-B4BC-4D8B-8C7C-D59354EAB89A}"/>
              </a:ext>
            </a:extLst>
          </p:cNvPr>
          <p:cNvSpPr>
            <a:spLocks noGrp="1"/>
          </p:cNvSpPr>
          <p:nvPr/>
        </p:nvSpPr>
        <p:spPr>
          <a:xfrm>
            <a:off x="6400800" y="1943100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Amerikaanse sanctielijst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A2AE341-621F-4779-B337-C13E8659A378}"/>
              </a:ext>
            </a:extLst>
          </p:cNvPr>
          <p:cNvSpPr>
            <a:spLocks noGrp="1"/>
          </p:cNvSpPr>
          <p:nvPr/>
        </p:nvSpPr>
        <p:spPr>
          <a:xfrm>
            <a:off x="5095875" y="2686050"/>
            <a:ext cx="1000125" cy="361950"/>
          </a:xfrm>
          <a:prstGeom prst="roundRect">
            <a:avLst>
              <a:gd name="adj" fmla="val 21053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11BE97-D2C7-463C-9767-7A359CC4F440}"/>
              </a:ext>
            </a:extLst>
          </p:cNvPr>
          <p:cNvSpPr>
            <a:spLocks noGrp="1"/>
          </p:cNvSpPr>
          <p:nvPr/>
        </p:nvSpPr>
        <p:spPr>
          <a:xfrm>
            <a:off x="5210175" y="2724150"/>
            <a:ext cx="7715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52" lnSpcReduction="10000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daarna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07471E-09F1-4BCC-9FBF-19B59BC5EAB9}"/>
              </a:ext>
            </a:extLst>
          </p:cNvPr>
          <p:cNvSpPr>
            <a:spLocks noGrp="1"/>
          </p:cNvSpPr>
          <p:nvPr/>
        </p:nvSpPr>
        <p:spPr>
          <a:xfrm>
            <a:off x="6400800" y="2628900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Italiaanse bank bevriest tegoeden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81FA39-412D-4A5D-BBDF-EEC1FE67F2D1}"/>
              </a:ext>
            </a:extLst>
          </p:cNvPr>
          <p:cNvSpPr>
            <a:spLocks noGrp="1"/>
          </p:cNvSpPr>
          <p:nvPr/>
        </p:nvSpPr>
        <p:spPr>
          <a:xfrm>
            <a:off x="5095875" y="3371850"/>
            <a:ext cx="1000125" cy="361950"/>
          </a:xfrm>
          <a:prstGeom prst="roundRect">
            <a:avLst>
              <a:gd name="adj" fmla="val 21053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0CAAF5-8899-4C55-983A-AD351BC84688}"/>
              </a:ext>
            </a:extLst>
          </p:cNvPr>
          <p:cNvSpPr>
            <a:spLocks noGrp="1"/>
          </p:cNvSpPr>
          <p:nvPr/>
        </p:nvSpPr>
        <p:spPr>
          <a:xfrm>
            <a:off x="5210175" y="3409950"/>
            <a:ext cx="7715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52" lnSpcReduction="10000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 sep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BE0B02-BE60-4D65-B5D9-0C81EF279BAA}"/>
              </a:ext>
            </a:extLst>
          </p:cNvPr>
          <p:cNvSpPr>
            <a:spLocks noGrp="1"/>
          </p:cNvSpPr>
          <p:nvPr/>
        </p:nvSpPr>
        <p:spPr>
          <a:xfrm>
            <a:off x="6400800" y="3314700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provider kondigt beëindiging aan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52AF4DF-33CC-493E-9168-F84EC55E276F}"/>
              </a:ext>
            </a:extLst>
          </p:cNvPr>
          <p:cNvSpPr>
            <a:spLocks noGrp="1"/>
          </p:cNvSpPr>
          <p:nvPr/>
        </p:nvSpPr>
        <p:spPr>
          <a:xfrm>
            <a:off x="5095875" y="4057650"/>
            <a:ext cx="1000125" cy="361950"/>
          </a:xfrm>
          <a:prstGeom prst="roundRect">
            <a:avLst>
              <a:gd name="adj" fmla="val 21053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7420AF-C084-434E-9483-E7864085304E}"/>
              </a:ext>
            </a:extLst>
          </p:cNvPr>
          <p:cNvSpPr>
            <a:spLocks noGrp="1"/>
          </p:cNvSpPr>
          <p:nvPr/>
        </p:nvSpPr>
        <p:spPr>
          <a:xfrm>
            <a:off x="5210175" y="4095750"/>
            <a:ext cx="77152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52" lnSpcReduction="10000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vervolg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D853B3-E449-458B-A867-875406F5F1A8}"/>
              </a:ext>
            </a:extLst>
          </p:cNvPr>
          <p:cNvSpPr>
            <a:spLocks noGrp="1"/>
          </p:cNvSpPr>
          <p:nvPr/>
        </p:nvSpPr>
        <p:spPr>
          <a:xfrm>
            <a:off x="6400800" y="4000500"/>
            <a:ext cx="4143375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gebruikers moeten data veiligstellen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1FBCB-CC91-480E-9767-DAAF55474FFF}"/>
              </a:ext>
            </a:extLst>
          </p:cNvPr>
          <p:cNvSpPr>
            <a:spLocks noGrp="1"/>
          </p:cNvSpPr>
          <p:nvPr/>
        </p:nvSpPr>
        <p:spPr>
          <a:xfrm>
            <a:off x="762000" y="5334000"/>
            <a:ext cx="9906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26"/>
          </a:bodyPr>
          <a:lstStyle/>
          <a:p>
            <a:pPr algn="l">
              <a:def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Een besluit buiten Europa kan een Europese digitale dienst onbruikbaar maken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7ACE4D-CAB3-40D8-81F4-B071AE32E714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64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532AB9C-204F-4C32-9543-EB6CE59ED4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EFB19B-8EDA-4204-A892-538310F9DB4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ONDERWIJSSCENARIO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8B9688-B172-4992-A8B3-9FFD55C39104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De onderliggende afhankelijkheden zijn structureel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5E03B9-73BA-4D08-9CBC-779B1F46FC5F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F3320A-4021-4732-9C5E-6B90BFDE5F2C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62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rPr>
              <a:t>Een veelgebruikt onderwijsplatform stopt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DFFFBC-4D41-4ADE-A594-706EEB237D8F}"/>
              </a:ext>
            </a:extLst>
          </p:cNvPr>
          <p:cNvSpPr>
            <a:spLocks noGrp="1"/>
          </p:cNvSpPr>
          <p:nvPr/>
        </p:nvSpPr>
        <p:spPr>
          <a:xfrm>
            <a:off x="742950" y="2333625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Kunnen scholen tijdig overstappen?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829397-8E60-4D91-B09F-F52D56AC6EFB}"/>
              </a:ext>
            </a:extLst>
          </p:cNvPr>
          <p:cNvSpPr>
            <a:spLocks noGrp="1"/>
          </p:cNvSpPr>
          <p:nvPr/>
        </p:nvSpPr>
        <p:spPr>
          <a:xfrm>
            <a:off x="714375" y="3190875"/>
            <a:ext cx="2428875" cy="1619250"/>
          </a:xfrm>
          <a:prstGeom prst="roundRect">
            <a:avLst>
              <a:gd name="adj" fmla="val 4706"/>
            </a:avLst>
          </a:prstGeom>
          <a:solidFill>
            <a:srgbClr val="F5F7F8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09BFB-F4F8-4810-BA0C-11115A5425F4}"/>
              </a:ext>
            </a:extLst>
          </p:cNvPr>
          <p:cNvSpPr>
            <a:spLocks noGrp="1"/>
          </p:cNvSpPr>
          <p:nvPr/>
        </p:nvSpPr>
        <p:spPr>
          <a:xfrm>
            <a:off x="904875" y="3381375"/>
            <a:ext cx="2047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ctr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DATA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E4FCCC-DBF5-48C6-9313-AF1F338CC2E9}"/>
              </a:ext>
            </a:extLst>
          </p:cNvPr>
          <p:cNvSpPr>
            <a:spLocks noGrp="1"/>
          </p:cNvSpPr>
          <p:nvPr/>
        </p:nvSpPr>
        <p:spPr>
          <a:xfrm>
            <a:off x="904875" y="3810000"/>
            <a:ext cx="2047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Volledig exporteerbaar?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F6F81FE-6C9C-43CB-9A9C-F444F45146F4}"/>
              </a:ext>
            </a:extLst>
          </p:cNvPr>
          <p:cNvSpPr>
            <a:spLocks noGrp="1"/>
          </p:cNvSpPr>
          <p:nvPr/>
        </p:nvSpPr>
        <p:spPr>
          <a:xfrm>
            <a:off x="3495675" y="3190875"/>
            <a:ext cx="2428875" cy="1619250"/>
          </a:xfrm>
          <a:prstGeom prst="roundRect">
            <a:avLst>
              <a:gd name="adj" fmla="val 4706"/>
            </a:avLst>
          </a:prstGeom>
          <a:solidFill>
            <a:srgbClr val="EAF3F7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E34412-88D1-445B-B7C2-E93C5A9C3E8F}"/>
              </a:ext>
            </a:extLst>
          </p:cNvPr>
          <p:cNvSpPr>
            <a:spLocks noGrp="1"/>
          </p:cNvSpPr>
          <p:nvPr/>
        </p:nvSpPr>
        <p:spPr>
          <a:xfrm>
            <a:off x="3686175" y="3381375"/>
            <a:ext cx="2047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ctr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BETEKENIS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DED540-9C35-4D14-9C32-786B562174E5}"/>
              </a:ext>
            </a:extLst>
          </p:cNvPr>
          <p:cNvSpPr>
            <a:spLocks noGrp="1"/>
          </p:cNvSpPr>
          <p:nvPr/>
        </p:nvSpPr>
        <p:spPr>
          <a:xfrm>
            <a:off x="3686175" y="3810000"/>
            <a:ext cx="2047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Leesbaar voor een alternatief?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D5F4F21-9582-4822-B066-52E1A36C31C9}"/>
              </a:ext>
            </a:extLst>
          </p:cNvPr>
          <p:cNvSpPr>
            <a:spLocks noGrp="1"/>
          </p:cNvSpPr>
          <p:nvPr/>
        </p:nvSpPr>
        <p:spPr>
          <a:xfrm>
            <a:off x="6276975" y="3190875"/>
            <a:ext cx="2428875" cy="1619250"/>
          </a:xfrm>
          <a:prstGeom prst="roundRect">
            <a:avLst>
              <a:gd name="adj" fmla="val 4706"/>
            </a:avLst>
          </a:prstGeom>
          <a:solidFill>
            <a:srgbClr val="F5F7F8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59A785-63E2-40B5-B2D4-CD2DADADA9D2}"/>
              </a:ext>
            </a:extLst>
          </p:cNvPr>
          <p:cNvSpPr>
            <a:spLocks noGrp="1"/>
          </p:cNvSpPr>
          <p:nvPr/>
        </p:nvSpPr>
        <p:spPr>
          <a:xfrm>
            <a:off x="6467475" y="3381375"/>
            <a:ext cx="2047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ctr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KOPPELINGEN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D08D1B-8A41-4DCA-B339-1E05659A3EAD}"/>
              </a:ext>
            </a:extLst>
          </p:cNvPr>
          <p:cNvSpPr>
            <a:spLocks noGrp="1"/>
          </p:cNvSpPr>
          <p:nvPr/>
        </p:nvSpPr>
        <p:spPr>
          <a:xfrm>
            <a:off x="6467475" y="3810000"/>
            <a:ext cx="2047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Opnieuw aan te sluiten?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4C3660-3D67-4BDF-909F-A93226A0E406}"/>
              </a:ext>
            </a:extLst>
          </p:cNvPr>
          <p:cNvSpPr>
            <a:spLocks noGrp="1"/>
          </p:cNvSpPr>
          <p:nvPr/>
        </p:nvSpPr>
        <p:spPr>
          <a:xfrm>
            <a:off x="9058275" y="3190875"/>
            <a:ext cx="2428875" cy="1619250"/>
          </a:xfrm>
          <a:prstGeom prst="roundRect">
            <a:avLst>
              <a:gd name="adj" fmla="val 4706"/>
            </a:avLst>
          </a:prstGeom>
          <a:solidFill>
            <a:srgbClr val="EAF3F7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081561-41E9-4D70-895B-7B5A564D1433}"/>
              </a:ext>
            </a:extLst>
          </p:cNvPr>
          <p:cNvSpPr>
            <a:spLocks noGrp="1"/>
          </p:cNvSpPr>
          <p:nvPr/>
        </p:nvSpPr>
        <p:spPr>
          <a:xfrm>
            <a:off x="9248775" y="3381375"/>
            <a:ext cx="2047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ctr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CONTINUÏTEIT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41A23A-35AF-4275-A804-B8AB4C2914FD}"/>
              </a:ext>
            </a:extLst>
          </p:cNvPr>
          <p:cNvSpPr>
            <a:spLocks noGrp="1"/>
          </p:cNvSpPr>
          <p:nvPr/>
        </p:nvSpPr>
        <p:spPr>
          <a:xfrm>
            <a:off x="9248775" y="3810000"/>
            <a:ext cx="2047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Onderwijs kan doorgaan?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5E75E5-0F4E-419F-809B-C82D36562670}"/>
              </a:ext>
            </a:extLst>
          </p:cNvPr>
          <p:cNvSpPr>
            <a:spLocks noGrp="1"/>
          </p:cNvSpPr>
          <p:nvPr/>
        </p:nvSpPr>
        <p:spPr>
          <a:xfrm>
            <a:off x="914400" y="5476875"/>
            <a:ext cx="103632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Het incident is uitzonderlijk. De afhankelijkheden die het zichtbaar maakt zijn dat niet.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7F7D66-1F63-4944-AEB8-2F1D5165E5DB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4803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2C2D09C-DC65-4A26-9F8F-FE61613173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C30FDF-F1CB-4A5F-A1ED-9BEC6AD4A53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WERKDEFINITIE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5EB1E-D336-4F80-8E6B-4CF669B29DF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Digitale autonomie als handelingsvermogen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FE9923-59AA-44C0-A258-C8463EA2001E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9D04F-39A3-4249-A513-836E44C05F22}"/>
              </a:ext>
            </a:extLst>
          </p:cNvPr>
          <p:cNvSpPr>
            <a:spLocks noGrp="1"/>
          </p:cNvSpPr>
          <p:nvPr/>
        </p:nvSpPr>
        <p:spPr>
          <a:xfrm>
            <a:off x="838200" y="1714500"/>
            <a:ext cx="10382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182" lnSpcReduction="10000"/>
          </a:bodyPr>
          <a:lstStyle/>
          <a:p>
            <a:pPr algn="ctr">
              <a:defRPr sz="210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Het vermogen van het onderwijs om vanuit publieke waarden richting te geven, afhankelijkheden bewust te kiezen en daadwerkelijk van koers, technologie of leverancier te kunnen veranderen.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D7773C-30A2-43B6-BB46-AEC4C9A85726}"/>
              </a:ext>
            </a:extLst>
          </p:cNvPr>
          <p:cNvSpPr>
            <a:spLocks noGrp="1"/>
          </p:cNvSpPr>
          <p:nvPr/>
        </p:nvSpPr>
        <p:spPr>
          <a:xfrm>
            <a:off x="733425" y="3286125"/>
            <a:ext cx="2428875" cy="166687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2474A6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ED1E49-F637-44B1-A96E-3FE13FB1615B}"/>
              </a:ext>
            </a:extLst>
          </p:cNvPr>
          <p:cNvSpPr>
            <a:spLocks noGrp="1"/>
          </p:cNvSpPr>
          <p:nvPr/>
        </p:nvSpPr>
        <p:spPr>
          <a:xfrm>
            <a:off x="733425" y="3286125"/>
            <a:ext cx="2428875" cy="114300"/>
          </a:xfrm>
          <a:prstGeom prst="rect">
            <a:avLst/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C9308-3D66-408A-949F-3F44FDC5D375}"/>
              </a:ext>
            </a:extLst>
          </p:cNvPr>
          <p:cNvSpPr>
            <a:spLocks noGrp="1"/>
          </p:cNvSpPr>
          <p:nvPr/>
        </p:nvSpPr>
        <p:spPr>
          <a:xfrm>
            <a:off x="923925" y="3638550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KIEZEN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3FFA4D-6DDB-44A9-9CBC-0DE09C023A92}"/>
              </a:ext>
            </a:extLst>
          </p:cNvPr>
          <p:cNvSpPr>
            <a:spLocks noGrp="1"/>
          </p:cNvSpPr>
          <p:nvPr/>
        </p:nvSpPr>
        <p:spPr>
          <a:xfrm>
            <a:off x="942975" y="4095750"/>
            <a:ext cx="20097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Bruikbare alternatieven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2455539-C305-441D-AF8F-5FC40C42DA79}"/>
              </a:ext>
            </a:extLst>
          </p:cNvPr>
          <p:cNvSpPr>
            <a:spLocks noGrp="1"/>
          </p:cNvSpPr>
          <p:nvPr/>
        </p:nvSpPr>
        <p:spPr>
          <a:xfrm>
            <a:off x="3514725" y="3286125"/>
            <a:ext cx="2428875" cy="166687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4E8B72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3B6EC8-94AD-42F9-A9E3-1FD94F399EB3}"/>
              </a:ext>
            </a:extLst>
          </p:cNvPr>
          <p:cNvSpPr>
            <a:spLocks noGrp="1"/>
          </p:cNvSpPr>
          <p:nvPr/>
        </p:nvSpPr>
        <p:spPr>
          <a:xfrm>
            <a:off x="3514725" y="3286125"/>
            <a:ext cx="2428875" cy="114300"/>
          </a:xfrm>
          <a:prstGeom prst="rect">
            <a:avLst/>
          </a:prstGeom>
          <a:solidFill>
            <a:srgbClr val="4E8B72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B2A828-FBA0-45A5-BF0E-065BC2EC797F}"/>
              </a:ext>
            </a:extLst>
          </p:cNvPr>
          <p:cNvSpPr>
            <a:spLocks noGrp="1"/>
          </p:cNvSpPr>
          <p:nvPr/>
        </p:nvSpPr>
        <p:spPr>
          <a:xfrm>
            <a:off x="3705225" y="3638550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4E8B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4E8B72"/>
                </a:solidFill>
                <a:latin typeface="Bitstream Charter"/>
                <a:ea typeface="Bitstream Charter"/>
                <a:cs typeface="Bitstream Charter"/>
              </a:rPr>
              <a:t>STUREN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639631-C988-4ADD-BDF8-614718D1A0B0}"/>
              </a:ext>
            </a:extLst>
          </p:cNvPr>
          <p:cNvSpPr>
            <a:spLocks noGrp="1"/>
          </p:cNvSpPr>
          <p:nvPr/>
        </p:nvSpPr>
        <p:spPr>
          <a:xfrm>
            <a:off x="3724275" y="4095750"/>
            <a:ext cx="20097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Voorwaarden kunnen stellen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502F1E-B530-4707-9215-893D1B6DABB5}"/>
              </a:ext>
            </a:extLst>
          </p:cNvPr>
          <p:cNvSpPr>
            <a:spLocks noGrp="1"/>
          </p:cNvSpPr>
          <p:nvPr/>
        </p:nvSpPr>
        <p:spPr>
          <a:xfrm>
            <a:off x="6296025" y="3286125"/>
            <a:ext cx="2428875" cy="166687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89B36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C491DE-79F8-4E8D-B302-577D50D90093}"/>
              </a:ext>
            </a:extLst>
          </p:cNvPr>
          <p:cNvSpPr>
            <a:spLocks noGrp="1"/>
          </p:cNvSpPr>
          <p:nvPr/>
        </p:nvSpPr>
        <p:spPr>
          <a:xfrm>
            <a:off x="6296025" y="3286125"/>
            <a:ext cx="2428875" cy="114300"/>
          </a:xfrm>
          <a:prstGeom prst="rect">
            <a:avLst/>
          </a:prstGeom>
          <a:solidFill>
            <a:srgbClr val="D89B3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D55B5C-D9C5-4B1F-B6F7-1AD07625A550}"/>
              </a:ext>
            </a:extLst>
          </p:cNvPr>
          <p:cNvSpPr>
            <a:spLocks noGrp="1"/>
          </p:cNvSpPr>
          <p:nvPr/>
        </p:nvSpPr>
        <p:spPr>
          <a:xfrm>
            <a:off x="6486525" y="3638550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D89B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D89B36"/>
                </a:solidFill>
                <a:latin typeface="Bitstream Charter"/>
                <a:ea typeface="Bitstream Charter"/>
                <a:cs typeface="Bitstream Charter"/>
              </a:rPr>
              <a:t>VERANDEREN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B53A17-2391-43FE-81CF-3E03009EB010}"/>
              </a:ext>
            </a:extLst>
          </p:cNvPr>
          <p:cNvSpPr>
            <a:spLocks noGrp="1"/>
          </p:cNvSpPr>
          <p:nvPr/>
        </p:nvSpPr>
        <p:spPr>
          <a:xfrm>
            <a:off x="6505575" y="4095750"/>
            <a:ext cx="20097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Data en processen overdragen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BB43DA8-3C57-4D81-B3FC-A95BB8328DDE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2428875" cy="166687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E76F51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780C8D-C83E-4837-A1F0-D3F2A15BA420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2428875" cy="114300"/>
          </a:xfrm>
          <a:prstGeom prst="rect">
            <a:avLst/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FB37CE-242D-43A7-860B-C739841E2306}"/>
              </a:ext>
            </a:extLst>
          </p:cNvPr>
          <p:cNvSpPr>
            <a:spLocks noGrp="1"/>
          </p:cNvSpPr>
          <p:nvPr/>
        </p:nvSpPr>
        <p:spPr>
          <a:xfrm>
            <a:off x="9267825" y="3638550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rPr>
              <a:t>CONTINUEREN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59A581-4997-4BB6-9E0B-BB6871F08CFD}"/>
              </a:ext>
            </a:extLst>
          </p:cNvPr>
          <p:cNvSpPr>
            <a:spLocks noGrp="1"/>
          </p:cNvSpPr>
          <p:nvPr/>
        </p:nvSpPr>
        <p:spPr>
          <a:xfrm>
            <a:off x="9286875" y="4095750"/>
            <a:ext cx="20097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Essentiële processen borgen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6B07DC-6599-459B-A32C-5F4846298B62}"/>
              </a:ext>
            </a:extLst>
          </p:cNvPr>
          <p:cNvSpPr>
            <a:spLocks noGrp="1"/>
          </p:cNvSpPr>
          <p:nvPr/>
        </p:nvSpPr>
        <p:spPr>
          <a:xfrm>
            <a:off x="3333750" y="5476875"/>
            <a:ext cx="5524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Doel: beheersbare afhankelijkheid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58447-F59A-4428-A7AC-7AEF6416B3B8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98960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190E2E0-61BC-45A1-A7E0-7BCA3F33EF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4E05C5-91E8-44B7-A62B-DC63C1DB904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WAAROM OVERSTAPPEN MOEILIJK 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6BEB4D-84A4-4AAF-A905-09E98F57E371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De trein van digitale afhankelijkheden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236DF-AF11-4030-8726-4B357FBD1251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383DDC-A009-4AF1-8090-DA7CB1A9811F}"/>
              </a:ext>
            </a:extLst>
          </p:cNvPr>
          <p:cNvSpPr>
            <a:spLocks noGrp="1"/>
          </p:cNvSpPr>
          <p:nvPr/>
        </p:nvSpPr>
        <p:spPr>
          <a:xfrm>
            <a:off x="619125" y="2667000"/>
            <a:ext cx="1857375" cy="1143000"/>
          </a:xfrm>
          <a:prstGeom prst="roundRect">
            <a:avLst>
              <a:gd name="adj" fmla="val 6667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E35A54-76D4-4933-A7C9-61C1F8DA1200}"/>
              </a:ext>
            </a:extLst>
          </p:cNvPr>
          <p:cNvSpPr>
            <a:spLocks noGrp="1"/>
          </p:cNvSpPr>
          <p:nvPr/>
        </p:nvSpPr>
        <p:spPr>
          <a:xfrm>
            <a:off x="752475" y="2819400"/>
            <a:ext cx="15906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DEVICES</a:t>
            </a:r>
          </a:p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EN OS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47F77-57B7-4267-8E91-5EC0F582666F}"/>
              </a:ext>
            </a:extLst>
          </p:cNvPr>
          <p:cNvSpPr>
            <a:spLocks noGrp="1"/>
          </p:cNvSpPr>
          <p:nvPr/>
        </p:nvSpPr>
        <p:spPr>
          <a:xfrm>
            <a:off x="2505075" y="2876550"/>
            <a:ext cx="3429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9" lnSpcReduction="10000"/>
          </a:bodyPr>
          <a:lstStyle/>
          <a:p>
            <a:pPr algn="ctr">
              <a:def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ED2A08-6DEA-4D61-A724-9BE7C7AA837D}"/>
              </a:ext>
            </a:extLst>
          </p:cNvPr>
          <p:cNvSpPr>
            <a:spLocks noGrp="1"/>
          </p:cNvSpPr>
          <p:nvPr/>
        </p:nvSpPr>
        <p:spPr>
          <a:xfrm>
            <a:off x="2857500" y="2667000"/>
            <a:ext cx="1857375" cy="1143000"/>
          </a:xfrm>
          <a:prstGeom prst="roundRect">
            <a:avLst>
              <a:gd name="adj" fmla="val 6667"/>
            </a:avLst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9FC8EE-7A6B-433F-AF55-78ECFA84C059}"/>
              </a:ext>
            </a:extLst>
          </p:cNvPr>
          <p:cNvSpPr>
            <a:spLocks noGrp="1"/>
          </p:cNvSpPr>
          <p:nvPr/>
        </p:nvSpPr>
        <p:spPr>
          <a:xfrm>
            <a:off x="2990850" y="2819400"/>
            <a:ext cx="15906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DEVICE-</a:t>
            </a:r>
          </a:p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BEHEER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441D67-288B-49F1-8F26-DCFC3CD6721B}"/>
              </a:ext>
            </a:extLst>
          </p:cNvPr>
          <p:cNvSpPr>
            <a:spLocks noGrp="1"/>
          </p:cNvSpPr>
          <p:nvPr/>
        </p:nvSpPr>
        <p:spPr>
          <a:xfrm>
            <a:off x="4743450" y="2876550"/>
            <a:ext cx="3429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9" lnSpcReduction="10000"/>
          </a:bodyPr>
          <a:lstStyle/>
          <a:p>
            <a:pPr algn="ctr">
              <a:def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24F2DCB-3585-4BF7-85EA-626104E41362}"/>
              </a:ext>
            </a:extLst>
          </p:cNvPr>
          <p:cNvSpPr>
            <a:spLocks noGrp="1"/>
          </p:cNvSpPr>
          <p:nvPr/>
        </p:nvSpPr>
        <p:spPr>
          <a:xfrm>
            <a:off x="5095875" y="2667000"/>
            <a:ext cx="1857375" cy="1143000"/>
          </a:xfrm>
          <a:prstGeom prst="roundRect">
            <a:avLst>
              <a:gd name="adj" fmla="val 6667"/>
            </a:avLst>
          </a:prstGeom>
          <a:solidFill>
            <a:srgbClr val="4E8B72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74715D-5DE7-4D9F-893A-2AD14CCE7689}"/>
              </a:ext>
            </a:extLst>
          </p:cNvPr>
          <p:cNvSpPr>
            <a:spLocks noGrp="1"/>
          </p:cNvSpPr>
          <p:nvPr/>
        </p:nvSpPr>
        <p:spPr>
          <a:xfrm>
            <a:off x="5229225" y="2819400"/>
            <a:ext cx="15906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IDENTITEITEN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F95E9-0C35-434E-BDAD-3AD4E45D60E1}"/>
              </a:ext>
            </a:extLst>
          </p:cNvPr>
          <p:cNvSpPr>
            <a:spLocks noGrp="1"/>
          </p:cNvSpPr>
          <p:nvPr/>
        </p:nvSpPr>
        <p:spPr>
          <a:xfrm>
            <a:off x="6981825" y="2876550"/>
            <a:ext cx="3429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9" lnSpcReduction="10000"/>
          </a:bodyPr>
          <a:lstStyle/>
          <a:p>
            <a:pPr algn="ctr">
              <a:def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8D15FDA-B886-4291-9B3D-FBC4C567D34C}"/>
              </a:ext>
            </a:extLst>
          </p:cNvPr>
          <p:cNvSpPr>
            <a:spLocks noGrp="1"/>
          </p:cNvSpPr>
          <p:nvPr/>
        </p:nvSpPr>
        <p:spPr>
          <a:xfrm>
            <a:off x="7334250" y="2667000"/>
            <a:ext cx="1857375" cy="1143000"/>
          </a:xfrm>
          <a:prstGeom prst="roundRect">
            <a:avLst>
              <a:gd name="adj" fmla="val 6667"/>
            </a:avLst>
          </a:prstGeom>
          <a:solidFill>
            <a:srgbClr val="D89B3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A812C0-A683-4BB9-B3A1-0E4837B201FF}"/>
              </a:ext>
            </a:extLst>
          </p:cNvPr>
          <p:cNvSpPr>
            <a:spLocks noGrp="1"/>
          </p:cNvSpPr>
          <p:nvPr/>
        </p:nvSpPr>
        <p:spPr>
          <a:xfrm>
            <a:off x="7467600" y="2819400"/>
            <a:ext cx="15906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10000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SAMENWERKINGS-</a:t>
            </a:r>
          </a:p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OMGEVING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D396B-D850-4A79-84DF-99B003A86D1F}"/>
              </a:ext>
            </a:extLst>
          </p:cNvPr>
          <p:cNvSpPr>
            <a:spLocks noGrp="1"/>
          </p:cNvSpPr>
          <p:nvPr/>
        </p:nvSpPr>
        <p:spPr>
          <a:xfrm>
            <a:off x="9220200" y="2876550"/>
            <a:ext cx="3429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9" lnSpcReduction="10000"/>
          </a:bodyPr>
          <a:lstStyle/>
          <a:p>
            <a:pPr algn="ctr">
              <a:def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6428D3-EF89-4F90-9F84-7A2053E1E28F}"/>
              </a:ext>
            </a:extLst>
          </p:cNvPr>
          <p:cNvSpPr>
            <a:spLocks noGrp="1"/>
          </p:cNvSpPr>
          <p:nvPr/>
        </p:nvSpPr>
        <p:spPr>
          <a:xfrm>
            <a:off x="9572625" y="2667000"/>
            <a:ext cx="1857375" cy="1143000"/>
          </a:xfrm>
          <a:prstGeom prst="roundRect">
            <a:avLst>
              <a:gd name="adj" fmla="val 6667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8E98F9-93F2-403E-8206-C7441B542A15}"/>
              </a:ext>
            </a:extLst>
          </p:cNvPr>
          <p:cNvSpPr>
            <a:spLocks noGrp="1"/>
          </p:cNvSpPr>
          <p:nvPr/>
        </p:nvSpPr>
        <p:spPr>
          <a:xfrm>
            <a:off x="9705975" y="2819400"/>
            <a:ext cx="15906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DATA EN</a:t>
            </a:r>
          </a:p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APPLICATIES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04DEE2-28CB-48E5-B3D5-342B07D9F8B9}"/>
              </a:ext>
            </a:extLst>
          </p:cNvPr>
          <p:cNvSpPr>
            <a:spLocks noGrp="1"/>
          </p:cNvSpPr>
          <p:nvPr/>
        </p:nvSpPr>
        <p:spPr>
          <a:xfrm>
            <a:off x="1714500" y="4333875"/>
            <a:ext cx="8763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3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Een school vervangt meestal geen losse toepassing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FE418B-9E4A-4E30-AD8B-FEFD43A617D6}"/>
              </a:ext>
            </a:extLst>
          </p:cNvPr>
          <p:cNvSpPr>
            <a:spLocks noGrp="1"/>
          </p:cNvSpPr>
          <p:nvPr/>
        </p:nvSpPr>
        <p:spPr>
          <a:xfrm>
            <a:off x="1619250" y="4857750"/>
            <a:ext cx="8953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Een overstap raakt meerdere verbonden onderdelen en het primaire proces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1A9251-BAA4-497E-B471-91B3A3AE26E8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22474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720AF01-0C43-4BB6-B469-29D5FB21AA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15F381-5CA3-4B41-B971-8464C7AC615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PUBLIEK EN MARKT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9E2D74-DDA7-4486-B05B-2C1C0B7C6D73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Verschillende functies vragen om verschillende ordening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91A17-1463-4154-89FC-F19146D34A82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8B8F0F-DC1C-4192-A723-E8EB3B622B84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5048250" cy="3714750"/>
          </a:xfrm>
          <a:prstGeom prst="roundRect">
            <a:avLst>
              <a:gd name="adj" fmla="val 2051"/>
            </a:avLst>
          </a:prstGeom>
          <a:solidFill>
            <a:srgbClr val="EAF3F7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DDDB20-6563-411D-A042-40BAAAAD2326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48250" cy="3714750"/>
          </a:xfrm>
          <a:prstGeom prst="roundRect">
            <a:avLst>
              <a:gd name="adj" fmla="val 2051"/>
            </a:avLst>
          </a:prstGeom>
          <a:solidFill>
            <a:srgbClr val="F5F7F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1040C3-5154-45A3-9A2A-F9583C992540}"/>
              </a:ext>
            </a:extLst>
          </p:cNvPr>
          <p:cNvSpPr>
            <a:spLocks noGrp="1"/>
          </p:cNvSpPr>
          <p:nvPr/>
        </p:nvSpPr>
        <p:spPr>
          <a:xfrm>
            <a:off x="1095375" y="2047875"/>
            <a:ext cx="4381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STRATEGISCH ESSENTIEEL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F5191A-5DEE-4472-A041-309984847C70}"/>
              </a:ext>
            </a:extLst>
          </p:cNvPr>
          <p:cNvSpPr>
            <a:spLocks noGrp="1"/>
          </p:cNvSpPr>
          <p:nvPr/>
        </p:nvSpPr>
        <p:spPr>
          <a:xfrm>
            <a:off x="1095375" y="2476500"/>
            <a:ext cx="4381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Publieke regie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EDD820-53E1-47CA-A19B-812DF5D9E99E}"/>
              </a:ext>
            </a:extLst>
          </p:cNvPr>
          <p:cNvSpPr>
            <a:spLocks noGrp="1"/>
          </p:cNvSpPr>
          <p:nvPr/>
        </p:nvSpPr>
        <p:spPr>
          <a:xfrm>
            <a:off x="1219200" y="340042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433218-99E1-4A58-A6DC-BB9AB7C293C3}"/>
              </a:ext>
            </a:extLst>
          </p:cNvPr>
          <p:cNvSpPr>
            <a:spLocks noGrp="1"/>
          </p:cNvSpPr>
          <p:nvPr/>
        </p:nvSpPr>
        <p:spPr>
          <a:xfrm>
            <a:off x="1466850" y="328612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Gegarandeerde continuïteit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F37B6D-73A2-458D-9AC3-A3B1AA1927CF}"/>
              </a:ext>
            </a:extLst>
          </p:cNvPr>
          <p:cNvSpPr>
            <a:spLocks noGrp="1"/>
          </p:cNvSpPr>
          <p:nvPr/>
        </p:nvSpPr>
        <p:spPr>
          <a:xfrm>
            <a:off x="1219200" y="399097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119C8B-7117-49FF-99E4-A4A304C3E904}"/>
              </a:ext>
            </a:extLst>
          </p:cNvPr>
          <p:cNvSpPr>
            <a:spLocks noGrp="1"/>
          </p:cNvSpPr>
          <p:nvPr/>
        </p:nvSpPr>
        <p:spPr>
          <a:xfrm>
            <a:off x="1466850" y="387667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Duurzame governance en financiering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70803-6202-4842-AD7D-D1E4CB3218C0}"/>
              </a:ext>
            </a:extLst>
          </p:cNvPr>
          <p:cNvSpPr>
            <a:spLocks noGrp="1"/>
          </p:cNvSpPr>
          <p:nvPr/>
        </p:nvSpPr>
        <p:spPr>
          <a:xfrm>
            <a:off x="1219200" y="458152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0F213C-2EA6-4596-9FA5-8819BDC477CE}"/>
              </a:ext>
            </a:extLst>
          </p:cNvPr>
          <p:cNvSpPr>
            <a:spLocks noGrp="1"/>
          </p:cNvSpPr>
          <p:nvPr/>
        </p:nvSpPr>
        <p:spPr>
          <a:xfrm>
            <a:off x="1466850" y="446722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Beheersing van concentratierisico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1DB18-8322-46F0-85F4-2653085477EA}"/>
              </a:ext>
            </a:extLst>
          </p:cNvPr>
          <p:cNvSpPr>
            <a:spLocks noGrp="1"/>
          </p:cNvSpPr>
          <p:nvPr/>
        </p:nvSpPr>
        <p:spPr>
          <a:xfrm>
            <a:off x="6715125" y="2047875"/>
            <a:ext cx="4381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4E8B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4E8B72"/>
                </a:solidFill>
                <a:latin typeface="Bitstream Charter"/>
                <a:ea typeface="Bitstream Charter"/>
                <a:cs typeface="Bitstream Charter"/>
              </a:rPr>
              <a:t>OVERIGE DIENSTVERLENING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DDFAA0-2CEE-4793-8BB7-E045A33A783B}"/>
              </a:ext>
            </a:extLst>
          </p:cNvPr>
          <p:cNvSpPr>
            <a:spLocks noGrp="1"/>
          </p:cNvSpPr>
          <p:nvPr/>
        </p:nvSpPr>
        <p:spPr>
          <a:xfrm>
            <a:off x="6715125" y="2476500"/>
            <a:ext cx="4381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Open markt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10F28A-0493-409A-8766-807364275497}"/>
              </a:ext>
            </a:extLst>
          </p:cNvPr>
          <p:cNvSpPr>
            <a:spLocks noGrp="1"/>
          </p:cNvSpPr>
          <p:nvPr/>
        </p:nvSpPr>
        <p:spPr>
          <a:xfrm>
            <a:off x="6838950" y="340042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FB49FD-87BD-4BDC-97E6-2C433B456A66}"/>
              </a:ext>
            </a:extLst>
          </p:cNvPr>
          <p:cNvSpPr>
            <a:spLocks noGrp="1"/>
          </p:cNvSpPr>
          <p:nvPr/>
        </p:nvSpPr>
        <p:spPr>
          <a:xfrm>
            <a:off x="7086600" y="328612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Reële leverancierskeuze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1C9E60-43CA-418C-AD0A-26711C9D63C5}"/>
              </a:ext>
            </a:extLst>
          </p:cNvPr>
          <p:cNvSpPr>
            <a:spLocks noGrp="1"/>
          </p:cNvSpPr>
          <p:nvPr/>
        </p:nvSpPr>
        <p:spPr>
          <a:xfrm>
            <a:off x="6838950" y="399097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1422FC-7934-4594-B0D1-7A4E367A4C78}"/>
              </a:ext>
            </a:extLst>
          </p:cNvPr>
          <p:cNvSpPr>
            <a:spLocks noGrp="1"/>
          </p:cNvSpPr>
          <p:nvPr/>
        </p:nvSpPr>
        <p:spPr>
          <a:xfrm>
            <a:off x="7086600" y="387667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Vrije toetreding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0362AF-08BC-438A-BDFF-F4C9E696E1AA}"/>
              </a:ext>
            </a:extLst>
          </p:cNvPr>
          <p:cNvSpPr>
            <a:spLocks noGrp="1"/>
          </p:cNvSpPr>
          <p:nvPr/>
        </p:nvSpPr>
        <p:spPr>
          <a:xfrm>
            <a:off x="6838950" y="4581525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556CFE-BC88-4D8E-8200-6FF014068F19}"/>
              </a:ext>
            </a:extLst>
          </p:cNvPr>
          <p:cNvSpPr>
            <a:spLocks noGrp="1"/>
          </p:cNvSpPr>
          <p:nvPr/>
        </p:nvSpPr>
        <p:spPr>
          <a:xfrm>
            <a:off x="7086600" y="4467225"/>
            <a:ext cx="3752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Open standaarden en exitvoorwaarden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45FD49-0B4B-4FFB-905E-5371284F9615}"/>
              </a:ext>
            </a:extLst>
          </p:cNvPr>
          <p:cNvSpPr>
            <a:spLocks noGrp="1"/>
          </p:cNvSpPr>
          <p:nvPr/>
        </p:nvSpPr>
        <p:spPr>
          <a:xfrm>
            <a:off x="1314450" y="5810250"/>
            <a:ext cx="9563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rPr>
              <a:t>Welke functies zijn te essentieel om uitsluitend via marktwerking te borgen?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DE7B09-F6FA-49C3-AD9B-21DCF9E938E6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7939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74A3F89-DBA7-4C8E-A10A-FF44B88A69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971BDD-5168-4F22-B9A1-A589E13488F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ROL VAN STANDAARDISATIE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FA3F14-2324-4EBB-9004-69C3BA5A463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Open standaarden creëren bewegingsruimte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A7370B-8DF1-40DA-8E5B-28DFCD74240B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AB88EE-4A22-464C-AB73-013A36C3D465}"/>
              </a:ext>
            </a:extLst>
          </p:cNvPr>
          <p:cNvSpPr>
            <a:spLocks noGrp="1"/>
          </p:cNvSpPr>
          <p:nvPr/>
        </p:nvSpPr>
        <p:spPr>
          <a:xfrm>
            <a:off x="571500" y="2571750"/>
            <a:ext cx="1924050" cy="1219200"/>
          </a:xfrm>
          <a:prstGeom prst="roundRect">
            <a:avLst>
              <a:gd name="adj" fmla="val 6250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D60B3-D021-47C6-8B06-0135CE57BA79}"/>
              </a:ext>
            </a:extLst>
          </p:cNvPr>
          <p:cNvSpPr>
            <a:spLocks noGrp="1"/>
          </p:cNvSpPr>
          <p:nvPr/>
        </p:nvSpPr>
        <p:spPr>
          <a:xfrm>
            <a:off x="704850" y="2771775"/>
            <a:ext cx="16573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OPEN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AFSPRAKEN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EC65BD-B910-487F-977F-9D2501ED89FE}"/>
              </a:ext>
            </a:extLst>
          </p:cNvPr>
          <p:cNvSpPr>
            <a:spLocks noGrp="1"/>
          </p:cNvSpPr>
          <p:nvPr/>
        </p:nvSpPr>
        <p:spPr>
          <a:xfrm>
            <a:off x="2495550" y="2876550"/>
            <a:ext cx="3333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553" lnSpcReduction="10000"/>
          </a:bodyPr>
          <a:lstStyle/>
          <a:p>
            <a:pPr algn="ctr">
              <a:def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67E2AA-DA60-4491-B914-86F6E074B354}"/>
              </a:ext>
            </a:extLst>
          </p:cNvPr>
          <p:cNvSpPr>
            <a:spLocks noGrp="1"/>
          </p:cNvSpPr>
          <p:nvPr/>
        </p:nvSpPr>
        <p:spPr>
          <a:xfrm>
            <a:off x="2838450" y="2571750"/>
            <a:ext cx="1924050" cy="1219200"/>
          </a:xfrm>
          <a:prstGeom prst="roundRect">
            <a:avLst>
              <a:gd name="adj" fmla="val 6250"/>
            </a:avLst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02636B-3BCC-468C-A2EA-1E09742F842D}"/>
              </a:ext>
            </a:extLst>
          </p:cNvPr>
          <p:cNvSpPr>
            <a:spLocks noGrp="1"/>
          </p:cNvSpPr>
          <p:nvPr/>
        </p:nvSpPr>
        <p:spPr>
          <a:xfrm>
            <a:off x="2971800" y="2771775"/>
            <a:ext cx="16573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SYSTEMEN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WERKEN SAMEN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30D174-4830-4927-B3E6-6DAC1DB5EEB2}"/>
              </a:ext>
            </a:extLst>
          </p:cNvPr>
          <p:cNvSpPr>
            <a:spLocks noGrp="1"/>
          </p:cNvSpPr>
          <p:nvPr/>
        </p:nvSpPr>
        <p:spPr>
          <a:xfrm>
            <a:off x="4762500" y="2876550"/>
            <a:ext cx="3333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553" lnSpcReduction="10000"/>
          </a:bodyPr>
          <a:lstStyle/>
          <a:p>
            <a:pPr algn="ctr">
              <a:def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A66A85-FBD0-4778-BDF9-E530757341C1}"/>
              </a:ext>
            </a:extLst>
          </p:cNvPr>
          <p:cNvSpPr>
            <a:spLocks noGrp="1"/>
          </p:cNvSpPr>
          <p:nvPr/>
        </p:nvSpPr>
        <p:spPr>
          <a:xfrm>
            <a:off x="5105400" y="2571750"/>
            <a:ext cx="1924050" cy="1219200"/>
          </a:xfrm>
          <a:prstGeom prst="roundRect">
            <a:avLst>
              <a:gd name="adj" fmla="val 6250"/>
            </a:avLst>
          </a:prstGeom>
          <a:solidFill>
            <a:srgbClr val="4E8B72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A547B-1BAF-46E9-AD47-6C6E987AACD3}"/>
              </a:ext>
            </a:extLst>
          </p:cNvPr>
          <p:cNvSpPr>
            <a:spLocks noGrp="1"/>
          </p:cNvSpPr>
          <p:nvPr/>
        </p:nvSpPr>
        <p:spPr>
          <a:xfrm>
            <a:off x="5238750" y="2771775"/>
            <a:ext cx="16573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AANBIEDERS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KUNNEN AANSLUITEN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1C4B1F-2E5C-4B42-9983-DDDD51F1B989}"/>
              </a:ext>
            </a:extLst>
          </p:cNvPr>
          <p:cNvSpPr>
            <a:spLocks noGrp="1"/>
          </p:cNvSpPr>
          <p:nvPr/>
        </p:nvSpPr>
        <p:spPr>
          <a:xfrm>
            <a:off x="7029450" y="2876550"/>
            <a:ext cx="3333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553" lnSpcReduction="10000"/>
          </a:bodyPr>
          <a:lstStyle/>
          <a:p>
            <a:pPr algn="ctr">
              <a:def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E66EC4-6F7F-41C2-B4E0-65C9E000C62B}"/>
              </a:ext>
            </a:extLst>
          </p:cNvPr>
          <p:cNvSpPr>
            <a:spLocks noGrp="1"/>
          </p:cNvSpPr>
          <p:nvPr/>
        </p:nvSpPr>
        <p:spPr>
          <a:xfrm>
            <a:off x="7372350" y="2571750"/>
            <a:ext cx="1924050" cy="1219200"/>
          </a:xfrm>
          <a:prstGeom prst="roundRect">
            <a:avLst>
              <a:gd name="adj" fmla="val 6250"/>
            </a:avLst>
          </a:prstGeom>
          <a:solidFill>
            <a:srgbClr val="D89B3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F48814-BA9F-4181-8E0A-91EDB88033E8}"/>
              </a:ext>
            </a:extLst>
          </p:cNvPr>
          <p:cNvSpPr>
            <a:spLocks noGrp="1"/>
          </p:cNvSpPr>
          <p:nvPr/>
        </p:nvSpPr>
        <p:spPr>
          <a:xfrm>
            <a:off x="7505700" y="2771775"/>
            <a:ext cx="16573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OVERSTAPPEN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WORDT HAALBAARDER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6F4D08-87EE-4C38-89CD-B739C090C937}"/>
              </a:ext>
            </a:extLst>
          </p:cNvPr>
          <p:cNvSpPr>
            <a:spLocks noGrp="1"/>
          </p:cNvSpPr>
          <p:nvPr/>
        </p:nvSpPr>
        <p:spPr>
          <a:xfrm>
            <a:off x="9296400" y="2876550"/>
            <a:ext cx="3333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553" lnSpcReduction="10000"/>
          </a:bodyPr>
          <a:lstStyle/>
          <a:p>
            <a:pPr algn="ctr">
              <a:def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›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F6FCBE1-AD57-4246-B4D1-951F3F7F3A1E}"/>
              </a:ext>
            </a:extLst>
          </p:cNvPr>
          <p:cNvSpPr>
            <a:spLocks noGrp="1"/>
          </p:cNvSpPr>
          <p:nvPr/>
        </p:nvSpPr>
        <p:spPr>
          <a:xfrm>
            <a:off x="9639300" y="2571750"/>
            <a:ext cx="1924050" cy="1219200"/>
          </a:xfrm>
          <a:prstGeom prst="roundRect">
            <a:avLst>
              <a:gd name="adj" fmla="val 625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F84DED-A5C1-40AB-BFBE-EF7D289989DC}"/>
              </a:ext>
            </a:extLst>
          </p:cNvPr>
          <p:cNvSpPr>
            <a:spLocks noGrp="1"/>
          </p:cNvSpPr>
          <p:nvPr/>
        </p:nvSpPr>
        <p:spPr>
          <a:xfrm>
            <a:off x="9772650" y="2771775"/>
            <a:ext cx="16573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MEER HANDELINGS-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VERMOGEN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CB2911-63B9-4AAA-8F57-E022FE8010FE}"/>
              </a:ext>
            </a:extLst>
          </p:cNvPr>
          <p:cNvSpPr>
            <a:spLocks noGrp="1"/>
          </p:cNvSpPr>
          <p:nvPr/>
        </p:nvSpPr>
        <p:spPr>
          <a:xfrm>
            <a:off x="1028700" y="4429125"/>
            <a:ext cx="10134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Interoperabiliteit, overdraagbare data, markttoegang en gezamenlijke voorwaarden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DA727F-E0CF-4EFB-9872-ABC2CACDDAC8}"/>
              </a:ext>
            </a:extLst>
          </p:cNvPr>
          <p:cNvSpPr>
            <a:spLocks noGrp="1"/>
          </p:cNvSpPr>
          <p:nvPr/>
        </p:nvSpPr>
        <p:spPr>
          <a:xfrm>
            <a:off x="1857375" y="5286375"/>
            <a:ext cx="8477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rPr>
              <a:t>Standaarden zijn noodzakelijk. Hun toepassing bepaalt het effect.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55CFB9-5473-4171-A4AF-979F309DB807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81506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1A48F4F-2E38-4A03-ACF3-FE14D742A4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D2142-9F4C-4E78-8B06-9D09C18CB1A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VERDERE VERDIEPING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3B3A34-D7FD-4CBC-AF45-C868181878E1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Interoperabiliteit en substitueerbaarheid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6E3032-66C5-4D72-B782-C5FD51DE4359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D5B8FA-5915-4BAA-8C85-6D0C39AFF0C8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714750"/>
          </a:xfrm>
          <a:prstGeom prst="roundRect">
            <a:avLst>
              <a:gd name="adj" fmla="val 2051"/>
            </a:avLst>
          </a:prstGeom>
          <a:solidFill>
            <a:srgbClr val="F5F7F8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FC446B-C000-4675-BCB3-988ACD7C0013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714750"/>
          </a:xfrm>
          <a:prstGeom prst="roundRect">
            <a:avLst>
              <a:gd name="adj" fmla="val 2051"/>
            </a:avLst>
          </a:prstGeom>
          <a:solidFill>
            <a:srgbClr val="EAF3F7"/>
          </a:solidFill>
          <a:ln w="9525">
            <a:solidFill>
              <a:srgbClr val="CBD7DD"/>
            </a:solidFill>
          </a:ln>
        </p:spPr>
        <p:txBody>
          <a:bodyPr/>
          <a:lstStyle/>
          <a:p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B1925A-64BE-4525-91E9-51058A6E2F5B}"/>
              </a:ext>
            </a:extLst>
          </p:cNvPr>
          <p:cNvSpPr>
            <a:spLocks noGrp="1"/>
          </p:cNvSpPr>
          <p:nvPr/>
        </p:nvSpPr>
        <p:spPr>
          <a:xfrm>
            <a:off x="1095375" y="2095500"/>
            <a:ext cx="428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INTEROPERABILITEIT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43DB71-2B2E-41C0-AF19-3CD89CD93003}"/>
              </a:ext>
            </a:extLst>
          </p:cNvPr>
          <p:cNvSpPr>
            <a:spLocks noGrp="1"/>
          </p:cNvSpPr>
          <p:nvPr/>
        </p:nvSpPr>
        <p:spPr>
          <a:xfrm>
            <a:off x="1095375" y="252412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388"/>
          </a:bodyPr>
          <a:lstStyle/>
          <a:p>
            <a:pPr algn="ctr">
              <a:def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Kunnen systemen samenwerken?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F4AD23-9BF9-46B9-AB1B-AE58D27641C5}"/>
              </a:ext>
            </a:extLst>
          </p:cNvPr>
          <p:cNvSpPr>
            <a:spLocks noGrp="1"/>
          </p:cNvSpPr>
          <p:nvPr/>
        </p:nvSpPr>
        <p:spPr>
          <a:xfrm>
            <a:off x="1285875" y="354330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31C0AF-E40E-4755-841C-29035FA6785B}"/>
              </a:ext>
            </a:extLst>
          </p:cNvPr>
          <p:cNvSpPr>
            <a:spLocks noGrp="1"/>
          </p:cNvSpPr>
          <p:nvPr/>
        </p:nvSpPr>
        <p:spPr>
          <a:xfrm>
            <a:off x="1533525" y="342900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Gegevens uitwisselen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423B1F-2EC2-4289-8878-94ECADDC8759}"/>
              </a:ext>
            </a:extLst>
          </p:cNvPr>
          <p:cNvSpPr>
            <a:spLocks noGrp="1"/>
          </p:cNvSpPr>
          <p:nvPr/>
        </p:nvSpPr>
        <p:spPr>
          <a:xfrm>
            <a:off x="1285875" y="413385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70A21A-B6AF-4A72-B640-665D443DE0AB}"/>
              </a:ext>
            </a:extLst>
          </p:cNvPr>
          <p:cNvSpPr>
            <a:spLocks noGrp="1"/>
          </p:cNvSpPr>
          <p:nvPr/>
        </p:nvSpPr>
        <p:spPr>
          <a:xfrm>
            <a:off x="1533525" y="401955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Koppeling volgens afspraak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3E17C8-83AF-4EE9-93A6-2FC1ABD8F858}"/>
              </a:ext>
            </a:extLst>
          </p:cNvPr>
          <p:cNvSpPr>
            <a:spLocks noGrp="1"/>
          </p:cNvSpPr>
          <p:nvPr/>
        </p:nvSpPr>
        <p:spPr>
          <a:xfrm>
            <a:off x="1285875" y="472440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AC9B1D-206E-46B6-866F-7C8D7BB2801E}"/>
              </a:ext>
            </a:extLst>
          </p:cNvPr>
          <p:cNvSpPr>
            <a:spLocks noGrp="1"/>
          </p:cNvSpPr>
          <p:nvPr/>
        </p:nvSpPr>
        <p:spPr>
          <a:xfrm>
            <a:off x="1533525" y="461010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Specificatie geïmplementeerd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82CC1E-BCB2-4BF3-BF5F-B003335A3FB0}"/>
              </a:ext>
            </a:extLst>
          </p:cNvPr>
          <p:cNvSpPr>
            <a:spLocks noGrp="1"/>
          </p:cNvSpPr>
          <p:nvPr/>
        </p:nvSpPr>
        <p:spPr>
          <a:xfrm>
            <a:off x="6810375" y="2095500"/>
            <a:ext cx="4286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6F51"/>
                </a:solidFill>
                <a:latin typeface="Bitstream Charter"/>
                <a:ea typeface="Bitstream Charter"/>
                <a:cs typeface="Bitstream Charter"/>
              </a:rPr>
              <a:t>SUBSTITUEERBAARHEID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05779D-4A2F-4E66-8D87-0078301E92CE}"/>
              </a:ext>
            </a:extLst>
          </p:cNvPr>
          <p:cNvSpPr>
            <a:spLocks noGrp="1"/>
          </p:cNvSpPr>
          <p:nvPr/>
        </p:nvSpPr>
        <p:spPr>
          <a:xfrm>
            <a:off x="6810375" y="252412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798"/>
          </a:bodyPr>
          <a:lstStyle/>
          <a:p>
            <a:pPr algn="ctr">
              <a:def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Kan een systeem worden vervangen?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D6503-1F0F-4F33-AD06-A06CB2048FE6}"/>
              </a:ext>
            </a:extLst>
          </p:cNvPr>
          <p:cNvSpPr>
            <a:spLocks noGrp="1"/>
          </p:cNvSpPr>
          <p:nvPr/>
        </p:nvSpPr>
        <p:spPr>
          <a:xfrm>
            <a:off x="7000875" y="354330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E6A036-27BE-47C9-9A9D-9E648B4A151E}"/>
              </a:ext>
            </a:extLst>
          </p:cNvPr>
          <p:cNvSpPr>
            <a:spLocks noGrp="1"/>
          </p:cNvSpPr>
          <p:nvPr/>
        </p:nvSpPr>
        <p:spPr>
          <a:xfrm>
            <a:off x="7248525" y="342900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Gegevens volledig meenemen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E82D5E-E635-401F-8FF2-52609F88DF9B}"/>
              </a:ext>
            </a:extLst>
          </p:cNvPr>
          <p:cNvSpPr>
            <a:spLocks noGrp="1"/>
          </p:cNvSpPr>
          <p:nvPr/>
        </p:nvSpPr>
        <p:spPr>
          <a:xfrm>
            <a:off x="7000875" y="413385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CF378D-8001-43BA-BF5D-8E8398E8872A}"/>
              </a:ext>
            </a:extLst>
          </p:cNvPr>
          <p:cNvSpPr>
            <a:spLocks noGrp="1"/>
          </p:cNvSpPr>
          <p:nvPr/>
        </p:nvSpPr>
        <p:spPr>
          <a:xfrm>
            <a:off x="7248525" y="401955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Alternatief neemt functie over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D566B6-466E-4361-95E0-9BF2BB54AED3}"/>
              </a:ext>
            </a:extLst>
          </p:cNvPr>
          <p:cNvSpPr>
            <a:spLocks noGrp="1"/>
          </p:cNvSpPr>
          <p:nvPr/>
        </p:nvSpPr>
        <p:spPr>
          <a:xfrm>
            <a:off x="7000875" y="4724400"/>
            <a:ext cx="95250" cy="9525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C9F079-620B-44AB-8296-AAE82ED855D7}"/>
              </a:ext>
            </a:extLst>
          </p:cNvPr>
          <p:cNvSpPr>
            <a:spLocks noGrp="1"/>
          </p:cNvSpPr>
          <p:nvPr/>
        </p:nvSpPr>
        <p:spPr>
          <a:xfrm>
            <a:off x="7248525" y="4610100"/>
            <a:ext cx="34671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Migratie aantoonbaar getest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9FD7C44-B3D0-42E6-80AB-F883EFD98790}"/>
              </a:ext>
            </a:extLst>
          </p:cNvPr>
          <p:cNvSpPr>
            <a:spLocks noGrp="1"/>
          </p:cNvSpPr>
          <p:nvPr/>
        </p:nvSpPr>
        <p:spPr>
          <a:xfrm>
            <a:off x="3000375" y="5810250"/>
            <a:ext cx="2286000" cy="400050"/>
          </a:xfrm>
          <a:prstGeom prst="roundRect">
            <a:avLst>
              <a:gd name="adj" fmla="val 19048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37752C-E663-4C6E-A44C-2F0E4A717E7F}"/>
              </a:ext>
            </a:extLst>
          </p:cNvPr>
          <p:cNvSpPr>
            <a:spLocks noGrp="1"/>
          </p:cNvSpPr>
          <p:nvPr/>
        </p:nvSpPr>
        <p:spPr>
          <a:xfrm>
            <a:off x="3114675" y="5848350"/>
            <a:ext cx="20574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OPEN TENZIJ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238E8A7-9F7E-49EA-B943-DFAB77928691}"/>
              </a:ext>
            </a:extLst>
          </p:cNvPr>
          <p:cNvSpPr>
            <a:spLocks noGrp="1"/>
          </p:cNvSpPr>
          <p:nvPr/>
        </p:nvSpPr>
        <p:spPr>
          <a:xfrm>
            <a:off x="6905625" y="5810250"/>
            <a:ext cx="2286000" cy="400050"/>
          </a:xfrm>
          <a:prstGeom prst="roundRect">
            <a:avLst>
              <a:gd name="adj" fmla="val 19048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7731C9-88B5-4FE1-85AC-283354521E76}"/>
              </a:ext>
            </a:extLst>
          </p:cNvPr>
          <p:cNvSpPr>
            <a:spLocks noGrp="1"/>
          </p:cNvSpPr>
          <p:nvPr/>
        </p:nvSpPr>
        <p:spPr>
          <a:xfrm>
            <a:off x="7019925" y="5848350"/>
            <a:ext cx="20574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25"/>
          </a:bodyPr>
          <a:lstStyle/>
          <a:p>
            <a:pPr algn="ctr">
              <a:def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EXIT BY DESIGN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54FA3D-3555-44CA-8DCA-1FE6C49C23DA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8081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EDEC9B6-0CB0-44D8-9035-6120A09DC7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267B0C-60DC-4695-8002-0AC1ABF7214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VIJF SAMENHANGENDE VOORWAARDEN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CADF39-4FEF-4051-ACB0-2791B612D78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Autonomie vraagt meer dan standaarden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D31DB-3F76-4D93-A647-F662A91B64D9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58000A-9FF6-486B-B21F-C582FD2AEAFE}"/>
              </a:ext>
            </a:extLst>
          </p:cNvPr>
          <p:cNvSpPr>
            <a:spLocks noGrp="1"/>
          </p:cNvSpPr>
          <p:nvPr/>
        </p:nvSpPr>
        <p:spPr>
          <a:xfrm>
            <a:off x="952500" y="16954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9D168A-0A81-4A82-9BAD-6E46A2244062}"/>
              </a:ext>
            </a:extLst>
          </p:cNvPr>
          <p:cNvSpPr>
            <a:spLocks noGrp="1"/>
          </p:cNvSpPr>
          <p:nvPr/>
        </p:nvSpPr>
        <p:spPr>
          <a:xfrm>
            <a:off x="1066800" y="1771650"/>
            <a:ext cx="22479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STANDAARDEN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9D42F-5227-4C7B-80DA-BEA8B9C04282}"/>
              </a:ext>
            </a:extLst>
          </p:cNvPr>
          <p:cNvSpPr>
            <a:spLocks noGrp="1"/>
          </p:cNvSpPr>
          <p:nvPr/>
        </p:nvSpPr>
        <p:spPr>
          <a:xfrm>
            <a:off x="3762375" y="1695450"/>
            <a:ext cx="7334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Open en consistent toegepast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06E525-CF11-43CF-BBB0-48D3F11039B2}"/>
              </a:ext>
            </a:extLst>
          </p:cNvPr>
          <p:cNvSpPr>
            <a:spLocks noGrp="1"/>
          </p:cNvSpPr>
          <p:nvPr/>
        </p:nvSpPr>
        <p:spPr>
          <a:xfrm>
            <a:off x="952500" y="247650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7C59B0-6C6F-45D3-AE4A-24EAE24B5FBA}"/>
              </a:ext>
            </a:extLst>
          </p:cNvPr>
          <p:cNvSpPr>
            <a:spLocks noGrp="1"/>
          </p:cNvSpPr>
          <p:nvPr/>
        </p:nvSpPr>
        <p:spPr>
          <a:xfrm>
            <a:off x="1066800" y="2552700"/>
            <a:ext cx="22479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GOVERNANCE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595399-6F2D-4DD7-B491-76B17112F5A2}"/>
              </a:ext>
            </a:extLst>
          </p:cNvPr>
          <p:cNvSpPr>
            <a:spLocks noGrp="1"/>
          </p:cNvSpPr>
          <p:nvPr/>
        </p:nvSpPr>
        <p:spPr>
          <a:xfrm>
            <a:off x="3762375" y="2476500"/>
            <a:ext cx="7334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Evenwichtige besluitvorming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AD3DFA5-FAAD-4ED6-98C9-313F23F6E5C4}"/>
              </a:ext>
            </a:extLst>
          </p:cNvPr>
          <p:cNvSpPr>
            <a:spLocks noGrp="1"/>
          </p:cNvSpPr>
          <p:nvPr/>
        </p:nvSpPr>
        <p:spPr>
          <a:xfrm>
            <a:off x="952500" y="32575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4E8B72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38F326-DC64-4582-B927-4FF0EEF5E3A2}"/>
              </a:ext>
            </a:extLst>
          </p:cNvPr>
          <p:cNvSpPr>
            <a:spLocks noGrp="1"/>
          </p:cNvSpPr>
          <p:nvPr/>
        </p:nvSpPr>
        <p:spPr>
          <a:xfrm>
            <a:off x="1066800" y="3333750"/>
            <a:ext cx="22479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MARKT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B8AA9D-94E0-460F-AF0D-A65DAE8873F7}"/>
              </a:ext>
            </a:extLst>
          </p:cNvPr>
          <p:cNvSpPr>
            <a:spLocks noGrp="1"/>
          </p:cNvSpPr>
          <p:nvPr/>
        </p:nvSpPr>
        <p:spPr>
          <a:xfrm>
            <a:off x="3762375" y="3257550"/>
            <a:ext cx="7334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Volwaardige alternatieven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CB8AA1D-D2CC-4FA7-B899-8FAC9CFE0E08}"/>
              </a:ext>
            </a:extLst>
          </p:cNvPr>
          <p:cNvSpPr>
            <a:spLocks noGrp="1"/>
          </p:cNvSpPr>
          <p:nvPr/>
        </p:nvSpPr>
        <p:spPr>
          <a:xfrm>
            <a:off x="952500" y="403860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D89B3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D2C1B2-69E4-463D-9969-3F9D1D1CAF6C}"/>
              </a:ext>
            </a:extLst>
          </p:cNvPr>
          <p:cNvSpPr>
            <a:spLocks noGrp="1"/>
          </p:cNvSpPr>
          <p:nvPr/>
        </p:nvSpPr>
        <p:spPr>
          <a:xfrm>
            <a:off x="1066800" y="4114800"/>
            <a:ext cx="22479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CONTRACTEN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4CA778-7D51-40D9-96E0-6518C5617A85}"/>
              </a:ext>
            </a:extLst>
          </p:cNvPr>
          <p:cNvSpPr>
            <a:spLocks noGrp="1"/>
          </p:cNvSpPr>
          <p:nvPr/>
        </p:nvSpPr>
        <p:spPr>
          <a:xfrm>
            <a:off x="3762375" y="4038600"/>
            <a:ext cx="7334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Portabiliteit en redelijke exit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C51F9D-4175-4BDB-B5A9-A6586C80ADC4}"/>
              </a:ext>
            </a:extLst>
          </p:cNvPr>
          <p:cNvSpPr>
            <a:spLocks noGrp="1"/>
          </p:cNvSpPr>
          <p:nvPr/>
        </p:nvSpPr>
        <p:spPr>
          <a:xfrm>
            <a:off x="952500" y="4819650"/>
            <a:ext cx="2476500" cy="552450"/>
          </a:xfrm>
          <a:prstGeom prst="roundRect">
            <a:avLst>
              <a:gd name="adj" fmla="val 13793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EDD90B-BD24-4905-84AA-87AF917A313D}"/>
              </a:ext>
            </a:extLst>
          </p:cNvPr>
          <p:cNvSpPr>
            <a:spLocks noGrp="1"/>
          </p:cNvSpPr>
          <p:nvPr/>
        </p:nvSpPr>
        <p:spPr>
          <a:xfrm>
            <a:off x="1066800" y="4895850"/>
            <a:ext cx="22479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UITVOERINGSVERMOGEN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204AE5-F48D-4A18-82D8-B19CF32FBEE0}"/>
              </a:ext>
            </a:extLst>
          </p:cNvPr>
          <p:cNvSpPr>
            <a:spLocks noGrp="1"/>
          </p:cNvSpPr>
          <p:nvPr/>
        </p:nvSpPr>
        <p:spPr>
          <a:xfrm>
            <a:off x="3762375" y="4819650"/>
            <a:ext cx="7334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Kennis, financiering en support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E2D172-4ECF-4165-BE1A-7A6363AEFAC1}"/>
              </a:ext>
            </a:extLst>
          </p:cNvPr>
          <p:cNvSpPr>
            <a:spLocks noGrp="1"/>
          </p:cNvSpPr>
          <p:nvPr/>
        </p:nvSpPr>
        <p:spPr>
          <a:xfrm>
            <a:off x="1857375" y="5829300"/>
            <a:ext cx="8477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Een formeel recht op exit geeft nog geen uitvoerbare exit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CDB516-EF4D-4C4F-A38E-560441377F54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19960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781C3B7-B079-4B1C-B20E-DCDE37645A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5EB5E7-7827-4590-8F2C-DF060C797A5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GOVERNANCE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84644-4132-4B38-8FC7-640D9FE2F095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Wie gaat waarover?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1C00F2-D8DA-4462-8EE5-AB7AE97E2D8B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9845DB-E31B-48A8-B78B-F93F94082921}"/>
              </a:ext>
            </a:extLst>
          </p:cNvPr>
          <p:cNvSpPr>
            <a:spLocks noGrp="1"/>
          </p:cNvSpPr>
          <p:nvPr/>
        </p:nvSpPr>
        <p:spPr>
          <a:xfrm>
            <a:off x="781050" y="161925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053D76-5FFF-4B9A-9067-CBCF7D9C8FD1}"/>
              </a:ext>
            </a:extLst>
          </p:cNvPr>
          <p:cNvSpPr>
            <a:spLocks noGrp="1"/>
          </p:cNvSpPr>
          <p:nvPr/>
        </p:nvSpPr>
        <p:spPr>
          <a:xfrm>
            <a:off x="895350" y="166687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SCHOOLBESTUREN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B9773E-FF0E-406D-A4F0-9C1DF2A0F89B}"/>
              </a:ext>
            </a:extLst>
          </p:cNvPr>
          <p:cNvSpPr>
            <a:spLocks noGrp="1"/>
          </p:cNvSpPr>
          <p:nvPr/>
        </p:nvSpPr>
        <p:spPr>
          <a:xfrm>
            <a:off x="3429000" y="161925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Behoeften, mandaat en toepassing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F79E6D1-6B79-4E71-B130-A61585FB30E2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F19D81-E508-4803-9748-00C0C74B9A90}"/>
              </a:ext>
            </a:extLst>
          </p:cNvPr>
          <p:cNvSpPr>
            <a:spLocks noGrp="1"/>
          </p:cNvSpPr>
          <p:nvPr/>
        </p:nvSpPr>
        <p:spPr>
          <a:xfrm>
            <a:off x="895350" y="225742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SECTORRADEN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3890AC-383D-416F-9715-1A43A3A4F306}"/>
              </a:ext>
            </a:extLst>
          </p:cNvPr>
          <p:cNvSpPr>
            <a:spLocks noGrp="1"/>
          </p:cNvSpPr>
          <p:nvPr/>
        </p:nvSpPr>
        <p:spPr>
          <a:xfrm>
            <a:off x="3429000" y="220980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Bestuurlijke koers en vertegenwoordiging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9E905E-4037-4FAE-B01F-CBD98A2E38A9}"/>
              </a:ext>
            </a:extLst>
          </p:cNvPr>
          <p:cNvSpPr>
            <a:spLocks noGrp="1"/>
          </p:cNvSpPr>
          <p:nvPr/>
        </p:nvSpPr>
        <p:spPr>
          <a:xfrm>
            <a:off x="781050" y="280035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6CD9E6-AA19-4033-987B-EB77F2A129E9}"/>
              </a:ext>
            </a:extLst>
          </p:cNvPr>
          <p:cNvSpPr>
            <a:spLocks noGrp="1"/>
          </p:cNvSpPr>
          <p:nvPr/>
        </p:nvSpPr>
        <p:spPr>
          <a:xfrm>
            <a:off x="895350" y="284797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SIVON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414EB3-2893-4FCC-B0C7-88EE78FBFC34}"/>
              </a:ext>
            </a:extLst>
          </p:cNvPr>
          <p:cNvSpPr>
            <a:spLocks noGrp="1"/>
          </p:cNvSpPr>
          <p:nvPr/>
        </p:nvSpPr>
        <p:spPr>
          <a:xfrm>
            <a:off x="3429000" y="280035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Vraagbundeling, inkoop en leveranciersvoorwaarden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3A99EE-5271-45B2-B86B-D78E5957B087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579CC9-9B70-4A1A-8B68-443EF3AE9B65}"/>
              </a:ext>
            </a:extLst>
          </p:cNvPr>
          <p:cNvSpPr>
            <a:spLocks noGrp="1"/>
          </p:cNvSpPr>
          <p:nvPr/>
        </p:nvSpPr>
        <p:spPr>
          <a:xfrm>
            <a:off x="895350" y="343852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KENNISNET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3B209-50AC-4FF2-A79A-D131C22363F2}"/>
              </a:ext>
            </a:extLst>
          </p:cNvPr>
          <p:cNvSpPr>
            <a:spLocks noGrp="1"/>
          </p:cNvSpPr>
          <p:nvPr/>
        </p:nvSpPr>
        <p:spPr>
          <a:xfrm>
            <a:off x="3429000" y="339090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Architectuur, expertise en publieke infrastructuur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2E08F53-985F-45D4-9993-FD03C20F57E1}"/>
              </a:ext>
            </a:extLst>
          </p:cNvPr>
          <p:cNvSpPr>
            <a:spLocks noGrp="1"/>
          </p:cNvSpPr>
          <p:nvPr/>
        </p:nvSpPr>
        <p:spPr>
          <a:xfrm>
            <a:off x="781050" y="398145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92D3A5-4EEF-4BEB-ACDB-9721B8CD2D02}"/>
              </a:ext>
            </a:extLst>
          </p:cNvPr>
          <p:cNvSpPr>
            <a:spLocks noGrp="1"/>
          </p:cNvSpPr>
          <p:nvPr/>
        </p:nvSpPr>
        <p:spPr>
          <a:xfrm>
            <a:off x="895350" y="402907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EDUSTANDAARD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171645-1039-44A6-8695-4B72B764AF22}"/>
              </a:ext>
            </a:extLst>
          </p:cNvPr>
          <p:cNvSpPr>
            <a:spLocks noGrp="1"/>
          </p:cNvSpPr>
          <p:nvPr/>
        </p:nvSpPr>
        <p:spPr>
          <a:xfrm>
            <a:off x="3429000" y="398145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Governance van standaarden en afspraken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FB44533-56D4-47E6-9CC8-583060AE8525}"/>
              </a:ext>
            </a:extLst>
          </p:cNvPr>
          <p:cNvSpPr>
            <a:spLocks noGrp="1"/>
          </p:cNvSpPr>
          <p:nvPr/>
        </p:nvSpPr>
        <p:spPr>
          <a:xfrm>
            <a:off x="781050" y="457200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EF30B1-AAB4-4C8C-AE9A-B2DC5E751419}"/>
              </a:ext>
            </a:extLst>
          </p:cNvPr>
          <p:cNvSpPr>
            <a:spLocks noGrp="1"/>
          </p:cNvSpPr>
          <p:nvPr/>
        </p:nvSpPr>
        <p:spPr>
          <a:xfrm>
            <a:off x="895350" y="461962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OCW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1B7AC6-D134-4FD2-B78A-E3A2B5C049A5}"/>
              </a:ext>
            </a:extLst>
          </p:cNvPr>
          <p:cNvSpPr>
            <a:spLocks noGrp="1"/>
          </p:cNvSpPr>
          <p:nvPr/>
        </p:nvSpPr>
        <p:spPr>
          <a:xfrm>
            <a:off x="3429000" y="457200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Kaders, financiering en stelselverantwoordelijkheid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366A989-FC80-4E38-8A18-8D8FA3116A05}"/>
              </a:ext>
            </a:extLst>
          </p:cNvPr>
          <p:cNvSpPr>
            <a:spLocks noGrp="1"/>
          </p:cNvSpPr>
          <p:nvPr/>
        </p:nvSpPr>
        <p:spPr>
          <a:xfrm>
            <a:off x="781050" y="5162550"/>
            <a:ext cx="2333625" cy="438150"/>
          </a:xfrm>
          <a:prstGeom prst="roundRect">
            <a:avLst>
              <a:gd name="adj" fmla="val 17391"/>
            </a:avLst>
          </a:prstGeom>
          <a:solidFill>
            <a:srgbClr val="18324A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9ABDC7-2D1E-4C51-AB16-8E2765E0CE93}"/>
              </a:ext>
            </a:extLst>
          </p:cNvPr>
          <p:cNvSpPr>
            <a:spLocks noGrp="1"/>
          </p:cNvSpPr>
          <p:nvPr/>
        </p:nvSpPr>
        <p:spPr>
          <a:xfrm>
            <a:off x="895350" y="5210175"/>
            <a:ext cx="21050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LEVERANCIERS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6571D6-2994-4CDB-A746-4641CF39F82B}"/>
              </a:ext>
            </a:extLst>
          </p:cNvPr>
          <p:cNvSpPr>
            <a:spLocks noGrp="1"/>
          </p:cNvSpPr>
          <p:nvPr/>
        </p:nvSpPr>
        <p:spPr>
          <a:xfrm>
            <a:off x="3429000" y="5162550"/>
            <a:ext cx="7810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Oplossingen binnen gezamenlijke voorwaarden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D9AE2F-5EA4-4F38-8D27-EFACEDECD272}"/>
              </a:ext>
            </a:extLst>
          </p:cNvPr>
          <p:cNvSpPr>
            <a:spLocks noGrp="1"/>
          </p:cNvSpPr>
          <p:nvPr/>
        </p:nvSpPr>
        <p:spPr>
          <a:xfrm>
            <a:off x="1000125" y="5943600"/>
            <a:ext cx="10191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029" lnSpcReduction="10000"/>
          </a:bodyPr>
          <a:lstStyle/>
          <a:p>
            <a:pPr algn="ctr">
              <a:defRPr sz="17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De sector bepaalt de spelregels. Leveranciers ontwikkelen oplossingen binnen die voorwaarden.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BDE2CA-3342-480D-8CCE-2FBA2F6A858F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24017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B5D9B9F-52AD-4138-BE80-1C5E9D7C65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5831DC-6BC8-4216-B490-D5A83BA288A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619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 algn="l">
              <a:defRPr sz="1050" b="1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2474A6"/>
                </a:solidFill>
                <a:latin typeface="Bitstream Charter"/>
                <a:ea typeface="Bitstream Charter"/>
                <a:cs typeface="Bitstream Charter"/>
              </a:rPr>
              <a:t>VAN GEGEVENSUITWISSELING NAAR HANDELINGSVERMOGEN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679B56-F0DF-454E-9CE4-A900D71D224D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1082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De </a:t>
            </a:r>
            <a:r>
              <a:rPr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mogelijke</a:t>
            </a:r>
            <a:r>
              <a:rPr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rol</a:t>
            </a:r>
            <a:r>
              <a:rPr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 van </a:t>
            </a:r>
            <a:r>
              <a:rPr sz="2625" b="1" dirty="0" err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Edustandaard</a:t>
            </a:r>
            <a:r>
              <a:rPr lang="nl-NL" sz="2625" b="1" dirty="0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, uitbreiden ROSA Scan?</a:t>
            </a:r>
            <a:endParaRPr sz="2625" b="1" dirty="0">
              <a:solidFill>
                <a:srgbClr val="18324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750156-7AFB-4D13-9CDE-54032CD37691}"/>
              </a:ext>
            </a:extLst>
          </p:cNvPr>
          <p:cNvSpPr>
            <a:spLocks noGrp="1"/>
          </p:cNvSpPr>
          <p:nvPr/>
        </p:nvSpPr>
        <p:spPr>
          <a:xfrm>
            <a:off x="685800" y="1323975"/>
            <a:ext cx="838200" cy="381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241AFC8-FD12-45E9-AC69-D4E615CEDE38}"/>
              </a:ext>
            </a:extLst>
          </p:cNvPr>
          <p:cNvSpPr>
            <a:spLocks noGrp="1"/>
          </p:cNvSpPr>
          <p:nvPr/>
        </p:nvSpPr>
        <p:spPr>
          <a:xfrm>
            <a:off x="742950" y="16668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4C2F27-6668-4486-AE1C-FAD8B12D47B7}"/>
              </a:ext>
            </a:extLst>
          </p:cNvPr>
          <p:cNvSpPr>
            <a:spLocks noGrp="1"/>
          </p:cNvSpPr>
          <p:nvPr/>
        </p:nvSpPr>
        <p:spPr>
          <a:xfrm>
            <a:off x="857250" y="17049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DB0A3A-6BE4-4BA5-8024-B995882D66FE}"/>
              </a:ext>
            </a:extLst>
          </p:cNvPr>
          <p:cNvSpPr>
            <a:spLocks noGrp="1"/>
          </p:cNvSpPr>
          <p:nvPr/>
        </p:nvSpPr>
        <p:spPr>
          <a:xfrm>
            <a:off x="1371600" y="16573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Is de specificatie werkelijk open?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C84C16-720C-4ECB-BAB7-9E3502B8DD78}"/>
              </a:ext>
            </a:extLst>
          </p:cNvPr>
          <p:cNvSpPr>
            <a:spLocks noGrp="1"/>
          </p:cNvSpPr>
          <p:nvPr/>
        </p:nvSpPr>
        <p:spPr>
          <a:xfrm>
            <a:off x="6219825" y="16668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5F7D69-72FE-4802-8084-1E55676BF1BC}"/>
              </a:ext>
            </a:extLst>
          </p:cNvPr>
          <p:cNvSpPr>
            <a:spLocks noGrp="1"/>
          </p:cNvSpPr>
          <p:nvPr/>
        </p:nvSpPr>
        <p:spPr>
          <a:xfrm>
            <a:off x="6334125" y="17049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CBD134-13B4-42C3-8994-DF3085A96B2B}"/>
              </a:ext>
            </a:extLst>
          </p:cNvPr>
          <p:cNvSpPr>
            <a:spLocks noGrp="1"/>
          </p:cNvSpPr>
          <p:nvPr/>
        </p:nvSpPr>
        <p:spPr>
          <a:xfrm>
            <a:off x="6848475" y="16573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67"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Kunnen meerdere onafhankelijke partijen implementeren?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D437F7-271C-4172-86E2-76CE4BA010A9}"/>
              </a:ext>
            </a:extLst>
          </p:cNvPr>
          <p:cNvSpPr>
            <a:spLocks noGrp="1"/>
          </p:cNvSpPr>
          <p:nvPr/>
        </p:nvSpPr>
        <p:spPr>
          <a:xfrm>
            <a:off x="742950" y="2619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A1D8F6-3139-469D-9112-0F34261B7F41}"/>
              </a:ext>
            </a:extLst>
          </p:cNvPr>
          <p:cNvSpPr>
            <a:spLocks noGrp="1"/>
          </p:cNvSpPr>
          <p:nvPr/>
        </p:nvSpPr>
        <p:spPr>
          <a:xfrm>
            <a:off x="857250" y="26574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88DB2C-3797-484A-9F77-3E78912A6C4D}"/>
              </a:ext>
            </a:extLst>
          </p:cNvPr>
          <p:cNvSpPr>
            <a:spLocks noGrp="1"/>
          </p:cNvSpPr>
          <p:nvPr/>
        </p:nvSpPr>
        <p:spPr>
          <a:xfrm>
            <a:off x="1371600" y="26098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57"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Zijn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gegevens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volledig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betekenisvol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overdraagbaar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5A2D909-F94C-43D8-8356-B60C910FDA45}"/>
              </a:ext>
            </a:extLst>
          </p:cNvPr>
          <p:cNvSpPr>
            <a:spLocks noGrp="1"/>
          </p:cNvSpPr>
          <p:nvPr/>
        </p:nvSpPr>
        <p:spPr>
          <a:xfrm>
            <a:off x="6219825" y="2619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474A6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B54BBD-EAE9-464B-ABD8-CB3F62CDE58B}"/>
              </a:ext>
            </a:extLst>
          </p:cNvPr>
          <p:cNvSpPr>
            <a:spLocks noGrp="1"/>
          </p:cNvSpPr>
          <p:nvPr/>
        </p:nvSpPr>
        <p:spPr>
          <a:xfrm>
            <a:off x="6334125" y="26574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E9FF25-3163-46DF-81F5-AB7FBF1FE23A}"/>
              </a:ext>
            </a:extLst>
          </p:cNvPr>
          <p:cNvSpPr>
            <a:spLocks noGrp="1"/>
          </p:cNvSpPr>
          <p:nvPr/>
        </p:nvSpPr>
        <p:spPr>
          <a:xfrm>
            <a:off x="6848475" y="26098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Kan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alternatief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dezelfde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functie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overnemen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2A052A-DBA5-42CF-87EE-438725219371}"/>
              </a:ext>
            </a:extLst>
          </p:cNvPr>
          <p:cNvSpPr>
            <a:spLocks noGrp="1"/>
          </p:cNvSpPr>
          <p:nvPr/>
        </p:nvSpPr>
        <p:spPr>
          <a:xfrm>
            <a:off x="742950" y="35718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DCF783-83E2-4769-85B5-0E0D30EE222B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BDD110-C1DD-4155-972A-2923AC7B0F24}"/>
              </a:ext>
            </a:extLst>
          </p:cNvPr>
          <p:cNvSpPr>
            <a:spLocks noGrp="1"/>
          </p:cNvSpPr>
          <p:nvPr/>
        </p:nvSpPr>
        <p:spPr>
          <a:xfrm>
            <a:off x="1371600" y="35623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517"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Bestaan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conformiteitstoetsen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implementatieprofielen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32EF6E8-B8DF-4A75-9C55-24F5616ED777}"/>
              </a:ext>
            </a:extLst>
          </p:cNvPr>
          <p:cNvSpPr>
            <a:spLocks noGrp="1"/>
          </p:cNvSpPr>
          <p:nvPr/>
        </p:nvSpPr>
        <p:spPr>
          <a:xfrm>
            <a:off x="6219825" y="35718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004E52-4C91-496F-A01D-A57055041CE2}"/>
              </a:ext>
            </a:extLst>
          </p:cNvPr>
          <p:cNvSpPr>
            <a:spLocks noGrp="1"/>
          </p:cNvSpPr>
          <p:nvPr/>
        </p:nvSpPr>
        <p:spPr>
          <a:xfrm>
            <a:off x="6334125" y="36099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F50377-0A01-4DED-94A5-AA1BEF54ED2B}"/>
              </a:ext>
            </a:extLst>
          </p:cNvPr>
          <p:cNvSpPr>
            <a:spLocks noGrp="1"/>
          </p:cNvSpPr>
          <p:nvPr/>
        </p:nvSpPr>
        <p:spPr>
          <a:xfrm>
            <a:off x="6848475" y="35623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nl-NL" sz="150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Is een exit beschreven en getest?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949D91D-FC4F-4D08-992A-2BAD0FBA396C}"/>
              </a:ext>
            </a:extLst>
          </p:cNvPr>
          <p:cNvSpPr>
            <a:spLocks noGrp="1"/>
          </p:cNvSpPr>
          <p:nvPr/>
        </p:nvSpPr>
        <p:spPr>
          <a:xfrm>
            <a:off x="742950" y="4524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10EE45-DFCD-4940-91B0-00ACF074F23F}"/>
              </a:ext>
            </a:extLst>
          </p:cNvPr>
          <p:cNvSpPr>
            <a:spLocks noGrp="1"/>
          </p:cNvSpPr>
          <p:nvPr/>
        </p:nvSpPr>
        <p:spPr>
          <a:xfrm>
            <a:off x="857250" y="45624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25D49E-99CD-44C6-AC55-38DF8D9BED68}"/>
              </a:ext>
            </a:extLst>
          </p:cNvPr>
          <p:cNvSpPr>
            <a:spLocks noGrp="1"/>
          </p:cNvSpPr>
          <p:nvPr/>
        </p:nvSpPr>
        <p:spPr>
          <a:xfrm>
            <a:off x="1371600" y="45148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532"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Voorkomt de governance dominantie door één partij?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F45A80A-E7FF-44D6-A51A-F55ED56E8B2C}"/>
              </a:ext>
            </a:extLst>
          </p:cNvPr>
          <p:cNvSpPr>
            <a:spLocks noGrp="1"/>
          </p:cNvSpPr>
          <p:nvPr/>
        </p:nvSpPr>
        <p:spPr>
          <a:xfrm>
            <a:off x="6219825" y="4524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D5FA92-E4A5-4906-92C6-C0ABE3DBED2B}"/>
              </a:ext>
            </a:extLst>
          </p:cNvPr>
          <p:cNvSpPr>
            <a:spLocks noGrp="1"/>
          </p:cNvSpPr>
          <p:nvPr/>
        </p:nvSpPr>
        <p:spPr>
          <a:xfrm>
            <a:off x="6334125" y="4562475"/>
            <a:ext cx="2286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57"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8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0152FD-35AD-4ECE-B59F-DFD22414C1E7}"/>
              </a:ext>
            </a:extLst>
          </p:cNvPr>
          <p:cNvSpPr>
            <a:spLocks noGrp="1"/>
          </p:cNvSpPr>
          <p:nvPr/>
        </p:nvSpPr>
        <p:spPr>
          <a:xfrm>
            <a:off x="6848475" y="4514850"/>
            <a:ext cx="46196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Sluit de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afspraak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aan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op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Europese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500" b="0" dirty="0" err="1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ontwikkelingen</a:t>
            </a:r>
            <a:r>
              <a:rPr sz="1500" b="0" dirty="0">
                <a:solidFill>
                  <a:srgbClr val="17232D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6CB7D5-8FE8-4B1F-ACEE-598B3A3C0FB9}"/>
              </a:ext>
            </a:extLst>
          </p:cNvPr>
          <p:cNvSpPr>
            <a:spLocks noGrp="1"/>
          </p:cNvSpPr>
          <p:nvPr/>
        </p:nvSpPr>
        <p:spPr>
          <a:xfrm>
            <a:off x="971550" y="5743575"/>
            <a:ext cx="102489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8324A"/>
                </a:solidFill>
                <a:latin typeface="Bitstream Charter"/>
                <a:ea typeface="Bitstream Charter"/>
                <a:cs typeface="Bitstream Charter"/>
              </a:rPr>
              <a:t>Digitale autonomie als expliciet perspectief bij ontwikkeling én beheer van afspraken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C134C5-F542-41BB-BCCC-C6E01CC0BDB3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9849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5FC0B6A-4B63-4CA4-A324-14FCEEF931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318F12-98D6-42A7-AEE9-3690BB2E3A98}"/>
              </a:ext>
            </a:extLst>
          </p:cNvPr>
          <p:cNvSpPr>
            <a:spLocks noGrp="1"/>
          </p:cNvSpPr>
          <p:nvPr/>
        </p:nvSpPr>
        <p:spPr>
          <a:xfrm>
            <a:off x="723900" y="552450"/>
            <a:ext cx="8763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KEUZES VOOR DE STANDAARDISATIERAAD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9C6649-F67F-40F2-93CE-1E6E52C387A6}"/>
              </a:ext>
            </a:extLst>
          </p:cNvPr>
          <p:cNvSpPr>
            <a:spLocks noGrp="1"/>
          </p:cNvSpPr>
          <p:nvPr/>
        </p:nvSpPr>
        <p:spPr>
          <a:xfrm>
            <a:off x="723900" y="1000125"/>
            <a:ext cx="9334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nl-NL" sz="30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Discussie</a:t>
            </a:r>
            <a:endParaRPr sz="30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3B0F41-92B3-4894-B154-52A2F756111B}"/>
              </a:ext>
            </a:extLst>
          </p:cNvPr>
          <p:cNvSpPr>
            <a:spLocks noGrp="1"/>
          </p:cNvSpPr>
          <p:nvPr/>
        </p:nvSpPr>
        <p:spPr>
          <a:xfrm>
            <a:off x="742950" y="204787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26E578-9108-4E76-950E-C9E43B2FF139}"/>
              </a:ext>
            </a:extLst>
          </p:cNvPr>
          <p:cNvSpPr>
            <a:spLocks noGrp="1"/>
          </p:cNvSpPr>
          <p:nvPr/>
        </p:nvSpPr>
        <p:spPr>
          <a:xfrm>
            <a:off x="857250" y="2085975"/>
            <a:ext cx="3238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F12756-8F77-43B0-94B9-8C8B9931287E}"/>
              </a:ext>
            </a:extLst>
          </p:cNvPr>
          <p:cNvSpPr>
            <a:spLocks noGrp="1"/>
          </p:cNvSpPr>
          <p:nvPr/>
        </p:nvSpPr>
        <p:spPr>
          <a:xfrm>
            <a:off x="1571625" y="201930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12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nl-NL" sz="1125" b="1" dirty="0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ROSA scan</a:t>
            </a:r>
            <a:endParaRPr sz="1125" b="1" dirty="0">
              <a:solidFill>
                <a:srgbClr val="49A6C8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35C66-0A3A-410D-93D4-90B1EE580A65}"/>
              </a:ext>
            </a:extLst>
          </p:cNvPr>
          <p:cNvSpPr>
            <a:spLocks noGrp="1"/>
          </p:cNvSpPr>
          <p:nvPr/>
        </p:nvSpPr>
        <p:spPr>
          <a:xfrm>
            <a:off x="1571625" y="2314575"/>
            <a:ext cx="9144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Moet digitale autonomie een expliciet criterium worden bij ontwikkeling en beheer van afspraken?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B644F95-FFC1-4CEC-B5E1-D2DB074E26C0}"/>
              </a:ext>
            </a:extLst>
          </p:cNvPr>
          <p:cNvSpPr>
            <a:spLocks noGrp="1"/>
          </p:cNvSpPr>
          <p:nvPr/>
        </p:nvSpPr>
        <p:spPr>
          <a:xfrm>
            <a:off x="742950" y="3238500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49A6C8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4304A8-5B26-44EB-B34C-1BA20B0C5C4C}"/>
              </a:ext>
            </a:extLst>
          </p:cNvPr>
          <p:cNvSpPr>
            <a:spLocks noGrp="1"/>
          </p:cNvSpPr>
          <p:nvPr/>
        </p:nvSpPr>
        <p:spPr>
          <a:xfrm>
            <a:off x="857250" y="3276600"/>
            <a:ext cx="3238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0786D-572E-4F4D-8141-D417FF9C3E6F}"/>
              </a:ext>
            </a:extLst>
          </p:cNvPr>
          <p:cNvSpPr>
            <a:spLocks noGrp="1"/>
          </p:cNvSpPr>
          <p:nvPr/>
        </p:nvSpPr>
        <p:spPr>
          <a:xfrm>
            <a:off x="1571625" y="3209925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12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REIKWIJDTE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A9774C-D034-476F-BF94-CD4A871CB4E0}"/>
              </a:ext>
            </a:extLst>
          </p:cNvPr>
          <p:cNvSpPr>
            <a:spLocks noGrp="1"/>
          </p:cNvSpPr>
          <p:nvPr/>
        </p:nvSpPr>
        <p:spPr>
          <a:xfrm>
            <a:off x="1571625" y="3505200"/>
            <a:ext cx="9144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Moeten we naast interoperabiliteit ook portabiliteit, substitueerbaarheid en exit toetsen?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E962B48-7E20-4B29-87E7-0A85D5FAEC56}"/>
              </a:ext>
            </a:extLst>
          </p:cNvPr>
          <p:cNvSpPr>
            <a:spLocks noGrp="1"/>
          </p:cNvSpPr>
          <p:nvPr/>
        </p:nvSpPr>
        <p:spPr>
          <a:xfrm>
            <a:off x="742950" y="4429125"/>
            <a:ext cx="552450" cy="552450"/>
          </a:xfrm>
          <a:prstGeom prst="roundRect">
            <a:avLst>
              <a:gd name="adj" fmla="val 13793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en-NL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DFD2B5-49D1-47B1-8E74-65A48EF86CC0}"/>
              </a:ext>
            </a:extLst>
          </p:cNvPr>
          <p:cNvSpPr>
            <a:spLocks noGrp="1"/>
          </p:cNvSpPr>
          <p:nvPr/>
        </p:nvSpPr>
        <p:spPr>
          <a:xfrm>
            <a:off x="857250" y="4467225"/>
            <a:ext cx="3238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6E54A3-3026-4DE5-B081-65BA36D5AB0E}"/>
              </a:ext>
            </a:extLst>
          </p:cNvPr>
          <p:cNvSpPr>
            <a:spLocks noGrp="1"/>
          </p:cNvSpPr>
          <p:nvPr/>
        </p:nvSpPr>
        <p:spPr>
          <a:xfrm>
            <a:off x="1571625" y="44005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12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9A6C8"/>
                </a:solidFill>
                <a:latin typeface="Bitstream Charter"/>
                <a:ea typeface="Bitstream Charter"/>
                <a:cs typeface="Bitstream Charter"/>
              </a:rPr>
              <a:t>GOVERNANCE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E1CE03-6477-42A6-B6C0-D47FBDDB8C63}"/>
              </a:ext>
            </a:extLst>
          </p:cNvPr>
          <p:cNvSpPr>
            <a:spLocks noGrp="1"/>
          </p:cNvSpPr>
          <p:nvPr/>
        </p:nvSpPr>
        <p:spPr>
          <a:xfrm>
            <a:off x="1571625" y="4695825"/>
            <a:ext cx="9144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Welke verantwoordelijkheid neemt Edustandaard en waar is een andere opdrachtgever nodig?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D3685B-A051-4E5C-833B-0D9B2E9EC4D2}"/>
              </a:ext>
            </a:extLst>
          </p:cNvPr>
          <p:cNvSpPr>
            <a:spLocks noGrp="1"/>
          </p:cNvSpPr>
          <p:nvPr/>
        </p:nvSpPr>
        <p:spPr>
          <a:xfrm>
            <a:off x="1143000" y="5905500"/>
            <a:ext cx="9906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75" b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Kunnen we </a:t>
            </a:r>
            <a:r>
              <a:rPr sz="2175" b="1" dirty="0" err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binnen</a:t>
            </a: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75" b="1" dirty="0" err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onze</a:t>
            </a: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75" b="1" dirty="0" err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afhankelijkheden</a:t>
            </a: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75" b="1" dirty="0" err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blijven</a:t>
            </a: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75" b="1" dirty="0" err="1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handelen</a:t>
            </a:r>
            <a:r>
              <a:rPr sz="2175" b="1" dirty="0">
                <a:solidFill>
                  <a:srgbClr val="D6E5EC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8B907C-626F-4888-9D4E-3CDF0D5BDAFA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r">
              <a:def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D6B75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849586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E62FD89A9D6642B77167C6B5BF1437" ma:contentTypeVersion="17" ma:contentTypeDescription="Een nieuw document maken." ma:contentTypeScope="" ma:versionID="6e01c98577c7a960022b93c46c731029">
  <xsd:schema xmlns:xsd="http://www.w3.org/2001/XMLSchema" xmlns:xs="http://www.w3.org/2001/XMLSchema" xmlns:p="http://schemas.microsoft.com/office/2006/metadata/properties" xmlns:ns2="39a99b76-c1ba-496d-a4ea-cabdd8ad772e" xmlns:ns3="b4e29972-5c5e-47fe-ad12-00d039a17518" targetNamespace="http://schemas.microsoft.com/office/2006/metadata/properties" ma:root="true" ma:fieldsID="660e823ce0bd30c3c82ab285b414e85a" ns2:_="" ns3:_="">
    <xsd:import namespace="39a99b76-c1ba-496d-a4ea-cabdd8ad772e"/>
    <xsd:import namespace="b4e29972-5c5e-47fe-ad12-00d039a175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99b76-c1ba-496d-a4ea-cabdd8ad77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199ab15d-996d-49bb-af37-1ae2e5a914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29972-5c5e-47fe-ad12-00d039a1751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a10be8c-9171-4d64-bd4a-46da42226ece}" ma:internalName="TaxCatchAll" ma:showField="CatchAllData" ma:web="b4e29972-5c5e-47fe-ad12-00d039a175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e29972-5c5e-47fe-ad12-00d039a17518" xsi:nil="true"/>
    <lcf76f155ced4ddcb4097134ff3c332f xmlns="39a99b76-c1ba-496d-a4ea-cabdd8ad772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BE986F-69BD-4C72-B705-F54D85EBC844}"/>
</file>

<file path=customXml/itemProps2.xml><?xml version="1.0" encoding="utf-8"?>
<ds:datastoreItem xmlns:ds="http://schemas.openxmlformats.org/officeDocument/2006/customXml" ds:itemID="{F25CC55C-1627-4A2B-BBC5-79064BF00A1C}"/>
</file>

<file path=customXml/itemProps3.xml><?xml version="1.0" encoding="utf-8"?>
<ds:datastoreItem xmlns:ds="http://schemas.openxmlformats.org/officeDocument/2006/customXml" ds:itemID="{384532D0-072F-4E5B-A9D4-9B30EB877E5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Microsoft Office PowerPoint</Application>
  <DocSecurity>0</DocSecurity>
  <PresentationFormat>Breedbeeld</PresentationFormat>
  <Paragraphs>191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Bitstream Charter</vt:lpstr>
      <vt:lpstr>Calibri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Bas Kruiswijk</cp:lastModifiedBy>
  <cp:revision>1</cp:revision>
  <dcterms:created xsi:type="dcterms:W3CDTF">2026-09-13T09:50:14Z</dcterms:created>
  <dcterms:modified xsi:type="dcterms:W3CDTF">2026-09-28T08:31:05Z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0x01010077E62FD89A9D6642B77167C6B5BF1437</vt:lpwstr>
  </property>
</Properties>
</file>