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740" r:id="rId5"/>
    <p:sldMasterId id="2147483758" r:id="rId6"/>
    <p:sldMasterId id="2147483776" r:id="rId7"/>
    <p:sldMasterId id="2147483794" r:id="rId8"/>
    <p:sldMasterId id="2147483738" r:id="rId9"/>
  </p:sldMasterIdLst>
  <p:notesMasterIdLst>
    <p:notesMasterId r:id="rId21"/>
  </p:notesMasterIdLst>
  <p:handoutMasterIdLst>
    <p:handoutMasterId r:id="rId22"/>
  </p:handoutMasterIdLst>
  <p:sldIdLst>
    <p:sldId id="360" r:id="rId10"/>
    <p:sldId id="350" r:id="rId11"/>
    <p:sldId id="368" r:id="rId12"/>
    <p:sldId id="367" r:id="rId13"/>
    <p:sldId id="366" r:id="rId14"/>
    <p:sldId id="370" r:id="rId15"/>
    <p:sldId id="369" r:id="rId16"/>
    <p:sldId id="372" r:id="rId17"/>
    <p:sldId id="374" r:id="rId18"/>
    <p:sldId id="373" r:id="rId19"/>
    <p:sldId id="371" r:id="rId20"/>
  </p:sldIdLst>
  <p:sldSz cx="12192000" cy="6858000"/>
  <p:notesSz cx="6858000" cy="9144000"/>
  <p:embeddedFontLst>
    <p:embeddedFont>
      <p:font typeface="Cooper Lt BT" panose="0208050304030B020404"/>
      <p:regular r:id="rId23"/>
    </p:embeddedFont>
    <p:embeddedFont>
      <p:font typeface="General Sans" panose="020B0604020202020204" charset="0"/>
      <p:regular r:id="rId24"/>
      <p:bold r:id="rId25"/>
      <p:italic r:id="rId26"/>
      <p:boldItalic r:id="rId27"/>
    </p:embeddedFont>
    <p:embeddedFont>
      <p:font typeface="General Sans Semibold" panose="020B0604020202020204" charset="0"/>
      <p:regular r:id="rId28"/>
      <p:bold r:id="rId29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leiding" id="{FB560918-8626-4BF7-B2EE-4CE437AE7FE7}">
          <p14:sldIdLst>
            <p14:sldId id="360"/>
          </p14:sldIdLst>
        </p14:section>
        <p14:section name="EU landschap" id="{5E73BF9A-5E8F-4D09-80C6-0E0C2D24B2D8}">
          <p14:sldIdLst>
            <p14:sldId id="350"/>
            <p14:sldId id="368"/>
            <p14:sldId id="367"/>
            <p14:sldId id="366"/>
            <p14:sldId id="370"/>
            <p14:sldId id="369"/>
            <p14:sldId id="372"/>
            <p14:sldId id="374"/>
            <p14:sldId id="373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84B"/>
    <a:srgbClr val="F4D9DC"/>
    <a:srgbClr val="00AF81"/>
    <a:srgbClr val="F4D74B"/>
    <a:srgbClr val="FFFFFF"/>
    <a:srgbClr val="3D68EC"/>
    <a:srgbClr val="B7E3E5"/>
    <a:srgbClr val="1C2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6BF77-A0D8-4E2C-AB23-F411A43718B0}" v="8" dt="2025-12-04T10:42:52.552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4307" autoAdjust="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ek Lijster" userId="a4e1b0e0-60d2-41c5-87bd-9b723642293b" providerId="ADAL" clId="{6556BF77-A0D8-4E2C-AB23-F411A43718B0}"/>
    <pc:docChg chg="modSld">
      <pc:chgData name="Moniek Lijster" userId="a4e1b0e0-60d2-41c5-87bd-9b723642293b" providerId="ADAL" clId="{6556BF77-A0D8-4E2C-AB23-F411A43718B0}" dt="2025-12-04T16:01:44.531" v="1" actId="6549"/>
      <pc:docMkLst>
        <pc:docMk/>
      </pc:docMkLst>
      <pc:sldChg chg="modNotesTx">
        <pc:chgData name="Moniek Lijster" userId="a4e1b0e0-60d2-41c5-87bd-9b723642293b" providerId="ADAL" clId="{6556BF77-A0D8-4E2C-AB23-F411A43718B0}" dt="2025-12-04T16:01:41.102" v="0" actId="6549"/>
        <pc:sldMkLst>
          <pc:docMk/>
          <pc:sldMk cId="1748818082" sldId="350"/>
        </pc:sldMkLst>
      </pc:sldChg>
      <pc:sldChg chg="modNotesTx">
        <pc:chgData name="Moniek Lijster" userId="a4e1b0e0-60d2-41c5-87bd-9b723642293b" providerId="ADAL" clId="{6556BF77-A0D8-4E2C-AB23-F411A43718B0}" dt="2025-12-04T16:01:44.531" v="1" actId="6549"/>
        <pc:sldMkLst>
          <pc:docMk/>
          <pc:sldMk cId="979488557" sldId="3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6275E21-3C42-F151-4DC7-2189C65796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BC9760-5F76-0189-180D-90255FD6ED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17FCD-025A-433A-ACDA-7736D152382C}" type="datetimeFigureOut">
              <a:rPr lang="nl-NL" smtClean="0"/>
              <a:t>4-12-2025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4096FB-5FC1-9332-97B3-70760FA59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B48AF5-F921-8F60-75E8-1F9B85164F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FA500-2F41-4041-8CC4-BABE896524C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95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045AA-EE18-D64B-84B5-693315E94ED4}" type="datetimeFigureOut">
              <a:rPr lang="en-NL" smtClean="0"/>
              <a:t>04/12/2025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47CB3-9E55-884A-AA79-4908DC64D40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031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808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6F438-EB18-ADBC-A201-644FBE041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DDCC4-A636-5032-B704-4FD3EC2BE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834C1-6447-AE09-FA5E-D52333319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89DE1-9814-3F0C-1A12-3FDC7B2AC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7683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E68F-A616-99FC-4B53-C4A7093CA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D2907E-4E05-ECF0-0AE6-63184719E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62CC5D-D830-19C2-DEEA-A13E7107F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E2B19-EA7F-25B7-5310-BCBB19E29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814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54E41-C78B-BBFF-4AE5-CB62367FD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0D463C-6C5B-BC45-AA44-3E8D248A1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5DD638-C8FD-D12E-6B86-CEF5E9D65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B5DBC-BD5D-A3EB-CEE9-C8BC5C624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2036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5288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6708-72BE-1F4B-41F3-606DC98D1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29B63C-96A8-0ED5-B04A-5A3647269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0DBB2-FE8D-2833-B9B4-06EEAD41B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E26CA-AA66-E945-C733-AFBECC74D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31193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DB80B-E9EF-8377-FB7D-D90D8EAF7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8B16F6-EB3F-E0C1-CAF4-3605079A4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464B8-874A-1797-82BE-00096112F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C72A1-3976-4769-02F6-41EEA178D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997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4C762-B5D2-F0D9-4AF6-58F96347A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AB0D4-282A-1A6C-2D75-C220726BD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6D75E3-96A8-41B2-9370-DC18A915D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5C5F-6DE0-392B-8CE3-96DC71EB9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3993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D3CD0-DC5A-5DDF-1713-8E3D007C0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07DCE-8472-2C6B-AE64-8297853F6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50AFF-DB42-C81A-EE74-8FF23BA9B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7F93-35D5-806F-F32E-817D07B1C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151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A90CB-F952-F0B7-8204-E940CD750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752636-E4E8-018C-7D18-3AF917D1C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C246D-6D9A-C139-C53F-801E721A4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45E7-BE0D-6FC0-75CD-19A7040F4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578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17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25.svg"/><Relationship Id="rId15" Type="http://schemas.openxmlformats.org/officeDocument/2006/relationships/image" Target="../media/image27.svg"/><Relationship Id="rId10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10.svg"/><Relationship Id="rId14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1AA2195-3BB3-6E88-1D7C-DAFD5067176E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AC3AD2EE-DF8A-7E2B-4D7D-4320319B0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B4CE1D8-3338-C7E7-FAD4-E460C41C03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6017" y="4902017"/>
            <a:ext cx="1955983" cy="1955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EC27C-C3E7-A662-B74E-0BBDDF138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433623"/>
            <a:ext cx="8144775" cy="27586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  <a:endParaRPr lang="en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7293B7-4B2E-195A-030B-217A2D1FCB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0353" y="5502779"/>
            <a:ext cx="8144775" cy="5842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[naam]</a:t>
            </a:r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94A98B35-375B-1819-CE2A-8C2C445F81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0306" y="4330545"/>
            <a:ext cx="8104470" cy="584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[ondertitel]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839DC652-DEDD-7AEA-1CDB-EEE04E55D1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353" y="5965872"/>
            <a:ext cx="2221843" cy="584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ooper Lt BT" panose="0208050304030B020404" pitchFamily="18" charset="0"/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276540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8743" y="1542228"/>
            <a:ext cx="7712810" cy="331007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[quote]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174CDC-8052-FFBA-877F-942B35AB9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F735F1B6-FD39-5B14-05FC-B5EC9A754A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5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F3CBD7B-4E02-DC08-0627-028D8E2F2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84485D-D36B-47FA-E030-96B8CFBD8FF7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links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6C3B928-45CC-1139-BCEA-69F47ED8F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600" y="901700"/>
            <a:ext cx="56388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F07B35C-E7A5-73EB-7FE1-840DF1C52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2275" y="1578688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546C9DEF-02B6-6394-986C-51709E0BFC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0596" y="1686719"/>
            <a:ext cx="874504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F4EC8C2E-FF8E-A6A4-5B04-CDF621D85D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2275" y="2840077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64DCBBF4-CBEC-FDAF-5F3B-12AC37FAD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2275" y="4101466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afbeelding 10">
            <a:extLst>
              <a:ext uri="{FF2B5EF4-FFF2-40B4-BE49-F238E27FC236}">
                <a16:creationId xmlns:a16="http://schemas.microsoft.com/office/drawing/2014/main" id="{36758B46-503D-FB72-F122-FC14CF759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58748" y="4209497"/>
            <a:ext cx="886352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93D2FE1D-B7AC-B75D-8293-1C1F3ADBA5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2275" y="5362856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afbeelding 10">
            <a:extLst>
              <a:ext uri="{FF2B5EF4-FFF2-40B4-BE49-F238E27FC236}">
                <a16:creationId xmlns:a16="http://schemas.microsoft.com/office/drawing/2014/main" id="{230CE660-38CB-7751-DD66-1F4F15A017B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58748" y="5470887"/>
            <a:ext cx="886352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2" name="Tijdelijke aanduiding voor afbeelding 10">
            <a:extLst>
              <a:ext uri="{FF2B5EF4-FFF2-40B4-BE49-F238E27FC236}">
                <a16:creationId xmlns:a16="http://schemas.microsoft.com/office/drawing/2014/main" id="{7F0ECBE5-06A9-283B-0AE8-D046347B89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58748" y="2948108"/>
            <a:ext cx="874504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A9EE8A-5F9B-7080-01C8-5E7132F7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00172"/>
            <a:ext cx="4611472" cy="4602587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EF2E285B-F244-A22E-7F24-8783419E8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7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32D3B33-F547-A729-3BD4-B54118CA1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96FDB8-90F8-8E3A-EE13-D1385A79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949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D1969A5-A398-7E16-ECF7-BFB3F16D19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EE441F-77FB-75AD-6B1A-0F17F6DDA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5" name="Afbeelding 4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1D03909B-CFF5-7B12-9FC6-6A6CF4487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6224" y="2698432"/>
            <a:ext cx="4281714" cy="146113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31A78B4-DD8B-CED3-9390-FF735F89D2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685" y="4977685"/>
            <a:ext cx="1880315" cy="1880315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20F142C1-5C23-3B73-5E6A-3A31855F59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8175" y="1106250"/>
            <a:ext cx="4645500" cy="46455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solidFill>
                <a:schemeClr val="bg1"/>
              </a:solidFill>
            </a:endParaRP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FDFC43D0-75D8-1FAE-58A3-B4E13448EB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66483" y="2871957"/>
            <a:ext cx="5067300" cy="914400"/>
          </a:xfr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GB" dirty="0" err="1"/>
              <a:t>Voeg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de </a:t>
            </a:r>
          </a:p>
          <a:p>
            <a:pPr lvl="0"/>
            <a:r>
              <a:rPr lang="en-GB" dirty="0" err="1"/>
              <a:t>afbeelding</a:t>
            </a:r>
            <a:r>
              <a:rPr lang="en-GB" dirty="0"/>
              <a:t> van de partner toe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EE6D581-5BF2-26FE-8B53-8CC47BC9FFC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1AA2195-3BB3-6E88-1D7C-DAFD5067176E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AC3AD2EE-DF8A-7E2B-4D7D-4320319B0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C60D9CA-EB49-A582-53B5-846A965F1E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054AA3-B848-E889-B39C-CB90E6035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433623"/>
            <a:ext cx="8144775" cy="27586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  <a:endParaRPr lang="en-NL" dirty="0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501B8DBE-BB73-AC27-CA33-875C235360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0353" y="5502779"/>
            <a:ext cx="8144775" cy="5842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[naam]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FA6C80D-8DE6-ADAB-C7BA-07AFD945F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0306" y="4330545"/>
            <a:ext cx="8104470" cy="584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[ondertitel]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E3E24751-2E07-7697-543D-BC17DE7BA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353" y="5965872"/>
            <a:ext cx="2221843" cy="584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ooper Lt BT" panose="0208050304030B020404" pitchFamily="18" charset="0"/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124445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CB05-DF60-5C73-2332-1456CCF023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3326" y="1219200"/>
            <a:ext cx="6566873" cy="22323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[titel 1]</a:t>
            </a:r>
            <a:endParaRPr lang="en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873B73A-1A14-C1D5-2D89-25F18DB04E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3326" y="4759850"/>
            <a:ext cx="6566873" cy="584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Ondertitel[ondertitel of datum]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D1BCABA-47E0-A310-F24B-7453565F07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2713" y="3513068"/>
            <a:ext cx="6566400" cy="1107996"/>
          </a:xfrm>
        </p:spPr>
        <p:txBody>
          <a:bodyPr>
            <a:spAutoFit/>
          </a:bodyPr>
          <a:lstStyle>
            <a:lvl1pPr marL="0" indent="0">
              <a:buNone/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[titel 2]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721FC4A-C6B8-F27F-946C-C457AE288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11767" cy="6858000"/>
          </a:xfrm>
          <a:custGeom>
            <a:avLst/>
            <a:gdLst>
              <a:gd name="connsiteX0" fmla="*/ 7826 w 3411767"/>
              <a:gd name="connsiteY0" fmla="*/ 0 h 6858000"/>
              <a:gd name="connsiteX1" fmla="*/ 3411767 w 3411767"/>
              <a:gd name="connsiteY1" fmla="*/ 3429000 h 6858000"/>
              <a:gd name="connsiteX2" fmla="*/ 7826 w 3411767"/>
              <a:gd name="connsiteY2" fmla="*/ 6858000 h 6858000"/>
              <a:gd name="connsiteX3" fmla="*/ 0 w 3411767"/>
              <a:gd name="connsiteY3" fmla="*/ 6850116 h 6858000"/>
              <a:gd name="connsiteX4" fmla="*/ 0 w 3411767"/>
              <a:gd name="connsiteY4" fmla="*/ 78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767" h="6858000">
                <a:moveTo>
                  <a:pt x="7826" y="0"/>
                </a:moveTo>
                <a:lnTo>
                  <a:pt x="3411767" y="3429000"/>
                </a:lnTo>
                <a:lnTo>
                  <a:pt x="7826" y="6858000"/>
                </a:lnTo>
                <a:lnTo>
                  <a:pt x="0" y="6850116"/>
                </a:lnTo>
                <a:lnTo>
                  <a:pt x="0" y="7884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</p:spPr>
        <p:txBody>
          <a:bodyPr wrap="square" lIns="108000" bIns="1476000" anchor="ctr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nl-NL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56B361B-B13A-16AB-9DAB-8FC5CE4BB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1500" y="481717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7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8EEACF-EFAF-96BD-919F-35795F14E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8799" y="3422319"/>
            <a:ext cx="3435681" cy="34356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218C0DF-6B04-9D21-9920-A28E4F5981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6745" y="-15803"/>
            <a:ext cx="3435681" cy="34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4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8743" y="1542228"/>
            <a:ext cx="7712810" cy="331007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[quote]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27F536F-B51A-8D36-F0DE-C5DB14068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BB5098CC-1014-CBD4-5381-42045D0F14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26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A946707-9F36-2CA7-BA77-E730397F0A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22381" y="-6538"/>
            <a:ext cx="7669619" cy="686453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62976FA-3DAF-2CC5-B631-AE73A38B9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76045" y="6370918"/>
            <a:ext cx="360000" cy="1846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34A02B-BFFA-A885-2477-10F9028A17BF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over het tekstdeel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CB0E648-8ABB-7D43-2D05-23D0A312BE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944" y="1800225"/>
            <a:ext cx="3547270" cy="40195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EED97D7-B613-8457-6DD7-9845D6D9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4" y="660400"/>
            <a:ext cx="3547270" cy="1030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3293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sche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BBE2B1-E710-785E-AD2E-2DC622062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620CD77-6FD8-B9DB-73E9-6A75BD5D8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726962"/>
            <a:ext cx="10515860" cy="276999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nl-NL" dirty="0"/>
              <a:t>[Gebruik deze dia als sectiescheider]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9C80A9-D8F6-0496-BB6B-3C751A9FC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4D47FE1F-C2EC-4370-2154-CAA9FEB42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2820959"/>
            <a:ext cx="7712810" cy="331007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16776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1387784-1A9C-8D8F-8557-96F929ED8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2992" y="2006598"/>
            <a:ext cx="5545383" cy="4287600"/>
          </a:xfrm>
        </p:spPr>
        <p:txBody>
          <a:bodyPr>
            <a:normAutofit/>
          </a:bodyPr>
          <a:lstStyle>
            <a:lvl1pPr marL="457200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952F1FC-3600-16B7-1FD2-E805D6E1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991" y="901700"/>
            <a:ext cx="5545383" cy="1107996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9E3B6CB-0BA3-C57E-345C-4DB984E31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2137894"/>
            <a:ext cx="4720107" cy="4720107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2538871D-F3B2-CE5A-292A-2737A84136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45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ps">
            <a:extLst>
              <a:ext uri="{FF2B5EF4-FFF2-40B4-BE49-F238E27FC236}">
                <a16:creationId xmlns:a16="http://schemas.microsoft.com/office/drawing/2014/main" id="{CF4BFBB2-A9DF-6ED0-B6DE-D72DE6A0263B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links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B68CAB0-07A3-F472-F8E5-B4B58ED25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602423"/>
            <a:ext cx="4825119" cy="16465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51AAA51-25AB-ECAE-D3D9-8A9E96BD4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8382" y="5841634"/>
            <a:ext cx="2253211" cy="75177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F2E618E-E055-424C-CA81-DF8A45DF4D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8315" y="2268456"/>
            <a:ext cx="2285999" cy="22859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553FFCF-056A-BD7B-9674-1B3A1F74152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0601" y="2500"/>
            <a:ext cx="2278673" cy="22869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E5603BF-9608-A171-78EE-5C2D3DA68A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5830" y="2288500"/>
            <a:ext cx="2294453" cy="2294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6C3EAE3-3DF1-83A1-B6E0-7B006083EE5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4519" y="4528206"/>
            <a:ext cx="2311830" cy="232981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983F7C-C190-F9F8-C12C-4AC8143C53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34519" y="-6610"/>
            <a:ext cx="2301829" cy="230393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DD4B32C-A470-465F-617B-20C5688E40D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6646" y="4529232"/>
            <a:ext cx="2278673" cy="2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63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CB05-DF60-5C73-2332-1456CCF023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3326" y="1219200"/>
            <a:ext cx="6566873" cy="22323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[titel 1]</a:t>
            </a:r>
            <a:endParaRPr lang="en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873B73A-1A14-C1D5-2D89-25F18DB04E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3326" y="4759850"/>
            <a:ext cx="6566873" cy="584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Ondertitel[ondertitel of datum]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D51728D-5A12-961E-7E87-3F5FAE0B7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3768" y="510292"/>
            <a:ext cx="1728000" cy="589680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D1BCABA-47E0-A310-F24B-7453565F07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2713" y="3513068"/>
            <a:ext cx="6566400" cy="1107996"/>
          </a:xfrm>
        </p:spPr>
        <p:txBody>
          <a:bodyPr>
            <a:spAutoFit/>
          </a:bodyPr>
          <a:lstStyle>
            <a:lvl1pPr marL="0" indent="0">
              <a:buNone/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[titel 2]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721FC4A-C6B8-F27F-946C-C457AE288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11767" cy="6858000"/>
          </a:xfrm>
          <a:custGeom>
            <a:avLst/>
            <a:gdLst>
              <a:gd name="connsiteX0" fmla="*/ 7826 w 3411767"/>
              <a:gd name="connsiteY0" fmla="*/ 0 h 6858000"/>
              <a:gd name="connsiteX1" fmla="*/ 3411767 w 3411767"/>
              <a:gd name="connsiteY1" fmla="*/ 3429000 h 6858000"/>
              <a:gd name="connsiteX2" fmla="*/ 7826 w 3411767"/>
              <a:gd name="connsiteY2" fmla="*/ 6858000 h 6858000"/>
              <a:gd name="connsiteX3" fmla="*/ 0 w 3411767"/>
              <a:gd name="connsiteY3" fmla="*/ 6850116 h 6858000"/>
              <a:gd name="connsiteX4" fmla="*/ 0 w 3411767"/>
              <a:gd name="connsiteY4" fmla="*/ 78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767" h="6858000">
                <a:moveTo>
                  <a:pt x="7826" y="0"/>
                </a:moveTo>
                <a:lnTo>
                  <a:pt x="3411767" y="3429000"/>
                </a:lnTo>
                <a:lnTo>
                  <a:pt x="7826" y="6858000"/>
                </a:lnTo>
                <a:lnTo>
                  <a:pt x="0" y="6850116"/>
                </a:lnTo>
                <a:lnTo>
                  <a:pt x="0" y="7884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</p:spPr>
        <p:txBody>
          <a:bodyPr wrap="square" lIns="108000" bIns="1476000" anchor="ctr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2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623EDF-ED1C-10E6-26E8-40A0020AC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8799" y="3422319"/>
            <a:ext cx="3435681" cy="34356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69BF8E-8FB2-4BA6-E463-625162A13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5825" y="-9761"/>
            <a:ext cx="3438762" cy="34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08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A946707-9F36-2CA7-BA77-E730397F0A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22381" y="-6538"/>
            <a:ext cx="7669619" cy="686453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62976FA-3DAF-2CC5-B631-AE73A38B9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76045" y="6370918"/>
            <a:ext cx="360000" cy="1846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34A02B-BFFA-A885-2477-10F9028A17BF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over het tekstdeel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CB0E648-8ABB-7D43-2D05-23D0A312BE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944" y="1800225"/>
            <a:ext cx="3547270" cy="40195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EED97D7-B613-8457-6DD7-9845D6D9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4" y="660400"/>
            <a:ext cx="3547270" cy="1030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08158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sche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BBE2B1-E710-785E-AD2E-2DC622062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6492F0-08A9-DE6E-2BB2-37C2DA43F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60B1CD89-2CCD-7B7F-2F76-AEB4210A0B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2820959"/>
            <a:ext cx="7712810" cy="3258371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[Titel]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DFA6C4F-F615-E33A-20B5-0AB866F61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726962"/>
            <a:ext cx="10515860" cy="276999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nl-NL" dirty="0"/>
              <a:t>[Gebruik deze dia als sectiescheider]</a:t>
            </a:r>
          </a:p>
        </p:txBody>
      </p:sp>
    </p:spTree>
    <p:extLst>
      <p:ext uri="{BB962C8B-B14F-4D97-AF65-F5344CB8AC3E}">
        <p14:creationId xmlns:p14="http://schemas.microsoft.com/office/powerpoint/2010/main" val="2473341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CB05-DF60-5C73-2332-1456CCF023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3326" y="1219200"/>
            <a:ext cx="6566873" cy="22323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[titel 1]</a:t>
            </a:r>
            <a:endParaRPr lang="en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873B73A-1A14-C1D5-2D89-25F18DB04E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3326" y="4759850"/>
            <a:ext cx="6566873" cy="584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Ondertitel[ondertitel of datum]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D51728D-5A12-961E-7E87-3F5FAE0B7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3768" y="510292"/>
            <a:ext cx="1728000" cy="589680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D1BCABA-47E0-A310-F24B-7453565F07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2713" y="3513068"/>
            <a:ext cx="6566400" cy="1107996"/>
          </a:xfrm>
        </p:spPr>
        <p:txBody>
          <a:bodyPr>
            <a:spAutoFit/>
          </a:bodyPr>
          <a:lstStyle>
            <a:lvl1pPr marL="0" indent="0">
              <a:buNone/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[titel 2]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721FC4A-C6B8-F27F-946C-C457AE288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11767" cy="6858000"/>
          </a:xfrm>
          <a:custGeom>
            <a:avLst/>
            <a:gdLst>
              <a:gd name="connsiteX0" fmla="*/ 7826 w 3411767"/>
              <a:gd name="connsiteY0" fmla="*/ 0 h 6858000"/>
              <a:gd name="connsiteX1" fmla="*/ 3411767 w 3411767"/>
              <a:gd name="connsiteY1" fmla="*/ 3429000 h 6858000"/>
              <a:gd name="connsiteX2" fmla="*/ 7826 w 3411767"/>
              <a:gd name="connsiteY2" fmla="*/ 6858000 h 6858000"/>
              <a:gd name="connsiteX3" fmla="*/ 0 w 3411767"/>
              <a:gd name="connsiteY3" fmla="*/ 6850116 h 6858000"/>
              <a:gd name="connsiteX4" fmla="*/ 0 w 3411767"/>
              <a:gd name="connsiteY4" fmla="*/ 78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767" h="6858000">
                <a:moveTo>
                  <a:pt x="7826" y="0"/>
                </a:moveTo>
                <a:lnTo>
                  <a:pt x="3411767" y="3429000"/>
                </a:lnTo>
                <a:lnTo>
                  <a:pt x="7826" y="6858000"/>
                </a:lnTo>
                <a:lnTo>
                  <a:pt x="0" y="6850116"/>
                </a:lnTo>
                <a:lnTo>
                  <a:pt x="0" y="7884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</p:spPr>
        <p:txBody>
          <a:bodyPr wrap="square" lIns="108000" bIns="1476000" anchor="ctr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283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8B74CB0-B244-A138-2CC4-DC923D240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8800" y="3435682"/>
            <a:ext cx="3422318" cy="342231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81D1E73-7D9A-6AF5-3286-DE9234B5F6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5825" y="6682"/>
            <a:ext cx="3422318" cy="34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5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A946707-9F36-2CA7-BA77-E730397F0A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22381" y="-6538"/>
            <a:ext cx="7669619" cy="686453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62976FA-3DAF-2CC5-B631-AE73A38B9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76045" y="6370918"/>
            <a:ext cx="360000" cy="1846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34A02B-BFFA-A885-2477-10F9028A17BF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over het tekstdeel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CB0E648-8ABB-7D43-2D05-23D0A312BE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944" y="1800225"/>
            <a:ext cx="3547270" cy="40195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EED97D7-B613-8457-6DD7-9845D6D9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4" y="660400"/>
            <a:ext cx="3547270" cy="1030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5745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sche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BBE2B1-E710-785E-AD2E-2DC622062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3D9B0E-1125-0C86-9BB6-A0D5C669D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D7D87C91-882A-FDFC-A7CB-3C7D8CA62C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2820959"/>
            <a:ext cx="7712810" cy="3336953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[Titel]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62091F-CC15-A4F5-462A-C4E80C4F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726962"/>
            <a:ext cx="10515860" cy="276999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nl-NL" dirty="0"/>
              <a:t>[Gebruik deze dia als sectiescheider]</a:t>
            </a:r>
          </a:p>
        </p:txBody>
      </p:sp>
    </p:spTree>
    <p:extLst>
      <p:ext uri="{BB962C8B-B14F-4D97-AF65-F5344CB8AC3E}">
        <p14:creationId xmlns:p14="http://schemas.microsoft.com/office/powerpoint/2010/main" val="200396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A2D241-25AA-D4D4-D1C9-8F8B9CAB4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5825" y="1800"/>
            <a:ext cx="3427200" cy="342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EFD2B57-8DC9-65C2-6EA1-3A10098023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8799" y="3435681"/>
            <a:ext cx="3418719" cy="34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2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113" y="1809750"/>
            <a:ext cx="9540000" cy="42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DC4490-254F-A3CD-E1E5-8C4FCC51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9729F6B-8412-AC4C-F2A6-CB7A01359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71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sche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BBE2B1-E710-785E-AD2E-2DC622062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F1959A-3310-3679-2012-7E94279C2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1CC95772-D717-B1D3-D6BB-7047A11E3E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2820959"/>
            <a:ext cx="7712810" cy="331007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[Titel]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F7E909A-F14D-E4B7-A317-1171D0F5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726962"/>
            <a:ext cx="10515860" cy="276999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nl-NL" dirty="0"/>
              <a:t>[Gebruik deze dia als sectiescheider]</a:t>
            </a:r>
          </a:p>
        </p:txBody>
      </p:sp>
    </p:spTree>
    <p:extLst>
      <p:ext uri="{BB962C8B-B14F-4D97-AF65-F5344CB8AC3E}">
        <p14:creationId xmlns:p14="http://schemas.microsoft.com/office/powerpoint/2010/main" val="336377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">
            <a:extLst>
              <a:ext uri="{FF2B5EF4-FFF2-40B4-BE49-F238E27FC236}">
                <a16:creationId xmlns:a16="http://schemas.microsoft.com/office/drawing/2014/main" id="{9832AF1D-3B01-4FCA-BD0E-9FC69B177B89}"/>
              </a:ext>
            </a:extLst>
          </p:cNvPr>
          <p:cNvSpPr txBox="1"/>
          <p:nvPr userDrawn="1"/>
        </p:nvSpPr>
        <p:spPr>
          <a:xfrm>
            <a:off x="1080002" y="540003"/>
            <a:ext cx="2121117" cy="6154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defTabSz="1177226">
              <a:lnSpc>
                <a:spcPct val="100000"/>
              </a:lnSpc>
              <a:spcBef>
                <a:spcPct val="0"/>
              </a:spcBef>
              <a:buNone/>
              <a:defRPr sz="4000" b="1" cap="none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999" dirty="0">
                <a:latin typeface="Calibri Light" panose="020F0302020204030204" pitchFamily="34" charset="0"/>
                <a:cs typeface="Calibri Light" panose="020F0302020204030204" pitchFamily="34" charset="0"/>
              </a:rPr>
              <a:t>Tips</a:t>
            </a:r>
          </a:p>
        </p:txBody>
      </p:sp>
      <p:grpSp>
        <p:nvGrpSpPr>
          <p:cNvPr id="122" name="Tip Nieuwe dia">
            <a:extLst>
              <a:ext uri="{FF2B5EF4-FFF2-40B4-BE49-F238E27FC236}">
                <a16:creationId xmlns:a16="http://schemas.microsoft.com/office/drawing/2014/main" id="{2F3A47AE-5DF6-4111-8B0C-0399D4275924}"/>
              </a:ext>
            </a:extLst>
          </p:cNvPr>
          <p:cNvGrpSpPr/>
          <p:nvPr userDrawn="1"/>
        </p:nvGrpSpPr>
        <p:grpSpPr>
          <a:xfrm>
            <a:off x="1114089" y="1391510"/>
            <a:ext cx="2304000" cy="2723826"/>
            <a:chOff x="-2545133" y="2057057"/>
            <a:chExt cx="2304000" cy="2723826"/>
          </a:xfrm>
        </p:grpSpPr>
        <p:sp>
          <p:nvSpPr>
            <p:cNvPr id="123" name="Tip tekst">
              <a:extLst>
                <a:ext uri="{FF2B5EF4-FFF2-40B4-BE49-F238E27FC236}">
                  <a16:creationId xmlns:a16="http://schemas.microsoft.com/office/drawing/2014/main" id="{76D67B95-38B3-4D3A-AEA9-4A12D55E48B7}"/>
                </a:ext>
              </a:extLst>
            </p:cNvPr>
            <p:cNvSpPr txBox="1"/>
            <p:nvPr userDrawn="1"/>
          </p:nvSpPr>
          <p:spPr>
            <a:xfrm>
              <a:off x="-2545133" y="2057057"/>
              <a:ext cx="2304000" cy="2423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Nieuwe</a:t>
              </a:r>
              <a:r>
                <a:rPr lang="nl-NL" sz="1050" b="1" baseline="0" noProof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dia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het tekstje onder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het pictogram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Nieuwe dia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Andere indeling voor huidige dia</a:t>
              </a:r>
            </a:p>
            <a:p>
              <a:pPr>
                <a:lnSpc>
                  <a:spcPct val="100000"/>
                </a:lnSpc>
              </a:pPr>
              <a:endParaRPr lang="nl-NL" sz="1050" b="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Indeling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</p:txBody>
        </p:sp>
        <p:pic>
          <p:nvPicPr>
            <p:cNvPr id="124" name="Icon Nieuwe dia">
              <a:extLst>
                <a:ext uri="{FF2B5EF4-FFF2-40B4-BE49-F238E27FC236}">
                  <a16:creationId xmlns:a16="http://schemas.microsoft.com/office/drawing/2014/main" id="{7514B464-40D9-4395-B242-8B1A8E5A6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03707" y="2776092"/>
              <a:ext cx="495369" cy="762106"/>
            </a:xfrm>
            <a:prstGeom prst="rect">
              <a:avLst/>
            </a:prstGeom>
          </p:spPr>
        </p:pic>
        <p:sp>
          <p:nvSpPr>
            <p:cNvPr id="125" name="Pijl">
              <a:extLst>
                <a:ext uri="{FF2B5EF4-FFF2-40B4-BE49-F238E27FC236}">
                  <a16:creationId xmlns:a16="http://schemas.microsoft.com/office/drawing/2014/main" id="{764757AD-2B56-4485-A16B-AA17D099C223}"/>
                </a:ext>
              </a:extLst>
            </p:cNvPr>
            <p:cNvSpPr/>
            <p:nvPr userDrawn="1"/>
          </p:nvSpPr>
          <p:spPr>
            <a:xfrm>
              <a:off x="-1498911" y="3213945"/>
              <a:ext cx="606634" cy="181070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126" name="Icon Indeling">
              <a:extLst>
                <a:ext uri="{FF2B5EF4-FFF2-40B4-BE49-F238E27FC236}">
                  <a16:creationId xmlns:a16="http://schemas.microsoft.com/office/drawing/2014/main" id="{087A846B-EA89-4B54-A854-EC14B1370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52470" y="4552251"/>
              <a:ext cx="838317" cy="228632"/>
            </a:xfrm>
            <a:prstGeom prst="rect">
              <a:avLst/>
            </a:prstGeom>
          </p:spPr>
        </p:pic>
        <p:cxnSp>
          <p:nvCxnSpPr>
            <p:cNvPr id="127" name="Lijn">
              <a:extLst>
                <a:ext uri="{FF2B5EF4-FFF2-40B4-BE49-F238E27FC236}">
                  <a16:creationId xmlns:a16="http://schemas.microsoft.com/office/drawing/2014/main" id="{EEEAE59C-FEF7-4ADA-9FDC-3CE8BDF07E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224955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jn">
              <a:extLst>
                <a:ext uri="{FF2B5EF4-FFF2-40B4-BE49-F238E27FC236}">
                  <a16:creationId xmlns:a16="http://schemas.microsoft.com/office/drawing/2014/main" id="{DCE5BD24-CCFA-4DB5-A414-B10E7DB9B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418687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Tip Tekst opmaken">
            <a:extLst>
              <a:ext uri="{FF2B5EF4-FFF2-40B4-BE49-F238E27FC236}">
                <a16:creationId xmlns:a16="http://schemas.microsoft.com/office/drawing/2014/main" id="{72553A87-E6DE-4AC8-ADFF-F96D4DE43FE9}"/>
              </a:ext>
            </a:extLst>
          </p:cNvPr>
          <p:cNvGrpSpPr/>
          <p:nvPr userDrawn="1"/>
        </p:nvGrpSpPr>
        <p:grpSpPr>
          <a:xfrm>
            <a:off x="3908090" y="1391508"/>
            <a:ext cx="2304000" cy="3070071"/>
            <a:chOff x="-2564091" y="1731373"/>
            <a:chExt cx="2304000" cy="3070071"/>
          </a:xfrm>
        </p:grpSpPr>
        <p:sp>
          <p:nvSpPr>
            <p:cNvPr id="130" name="Tip tekst">
              <a:extLst>
                <a:ext uri="{FF2B5EF4-FFF2-40B4-BE49-F238E27FC236}">
                  <a16:creationId xmlns:a16="http://schemas.microsoft.com/office/drawing/2014/main" id="{D7BB2FFC-8DBF-407F-8DB2-3AA87503BAF7}"/>
                </a:ext>
              </a:extLst>
            </p:cNvPr>
            <p:cNvSpPr txBox="1"/>
            <p:nvPr userDrawn="1"/>
          </p:nvSpPr>
          <p:spPr>
            <a:xfrm>
              <a:off x="-2564091" y="1731373"/>
              <a:ext cx="2304000" cy="30700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Tekst opmaken</a:t>
              </a:r>
            </a:p>
            <a:p>
              <a:pPr>
                <a:lnSpc>
                  <a:spcPct val="100000"/>
                </a:lnSpc>
              </a:pPr>
              <a:endParaRPr lang="nl-NL" sz="1050" cap="all" baseline="0" noProof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tekstkaders zijn vijf stijlen ingesteld: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kiest een volgende/vorige stijl door op de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-tab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op de volgende knoppen te klikken: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kunt meerdere ‘sprongen’ tegelijk voor- of achteruit maken als je b.v. van stijl 1 naar stijl 4 wilt gaan. Je klikt dan meerdere keren op de betreffende knop.</a:t>
              </a:r>
              <a:endParaRPr lang="nl-NL" sz="1050" b="0" i="1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31" name="Icon Inspringen">
              <a:extLst>
                <a:ext uri="{FF2B5EF4-FFF2-40B4-BE49-F238E27FC236}">
                  <a16:creationId xmlns:a16="http://schemas.microsoft.com/office/drawing/2014/main" id="{CF43F927-00B0-4D5B-B697-0D4CC3EA5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00650" y="3690667"/>
              <a:ext cx="757782" cy="322059"/>
            </a:xfrm>
            <a:prstGeom prst="rect">
              <a:avLst/>
            </a:prstGeom>
          </p:spPr>
        </p:pic>
        <p:cxnSp>
          <p:nvCxnSpPr>
            <p:cNvPr id="132" name="Lijn">
              <a:extLst>
                <a:ext uri="{FF2B5EF4-FFF2-40B4-BE49-F238E27FC236}">
                  <a16:creationId xmlns:a16="http://schemas.microsoft.com/office/drawing/2014/main" id="{55783685-606D-41B5-B8A6-C63AC95E38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64091" y="192386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Screenprint stijlen">
              <a:extLst>
                <a:ext uri="{FF2B5EF4-FFF2-40B4-BE49-F238E27FC236}">
                  <a16:creationId xmlns:a16="http://schemas.microsoft.com/office/drawing/2014/main" id="{86BD6095-FD1D-4D21-8E99-06BCB4E7C8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-2212199" y="2262433"/>
              <a:ext cx="1191281" cy="875520"/>
            </a:xfrm>
            <a:prstGeom prst="rect">
              <a:avLst/>
            </a:prstGeom>
          </p:spPr>
        </p:pic>
      </p:grpSp>
      <p:grpSp>
        <p:nvGrpSpPr>
          <p:cNvPr id="134" name="Tip Foto instellen">
            <a:extLst>
              <a:ext uri="{FF2B5EF4-FFF2-40B4-BE49-F238E27FC236}">
                <a16:creationId xmlns:a16="http://schemas.microsoft.com/office/drawing/2014/main" id="{36DEFC1B-2E82-48C4-A6CC-F2001A75A195}"/>
              </a:ext>
            </a:extLst>
          </p:cNvPr>
          <p:cNvGrpSpPr/>
          <p:nvPr userDrawn="1"/>
        </p:nvGrpSpPr>
        <p:grpSpPr>
          <a:xfrm>
            <a:off x="6641622" y="1391508"/>
            <a:ext cx="2304000" cy="5009064"/>
            <a:chOff x="6633481" y="1391507"/>
            <a:chExt cx="2304000" cy="5009064"/>
          </a:xfrm>
        </p:grpSpPr>
        <p:sp>
          <p:nvSpPr>
            <p:cNvPr id="135" name="Tip tekst">
              <a:extLst>
                <a:ext uri="{FF2B5EF4-FFF2-40B4-BE49-F238E27FC236}">
                  <a16:creationId xmlns:a16="http://schemas.microsoft.com/office/drawing/2014/main" id="{DAFF4126-7BC9-40F2-A4AD-0897615BC5FC}"/>
                </a:ext>
              </a:extLst>
            </p:cNvPr>
            <p:cNvSpPr txBox="1"/>
            <p:nvPr userDrawn="1"/>
          </p:nvSpPr>
          <p:spPr>
            <a:xfrm>
              <a:off x="6633481" y="1391507"/>
              <a:ext cx="2304000" cy="5009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algn="l" defTabSz="531979" rtl="0" eaLnBrk="1" latinLnBrk="0" hangingPunct="1"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Foto instellen</a:t>
              </a:r>
            </a:p>
            <a:p>
              <a:pPr marL="0" algn="l" defTabSz="531979" rtl="0" eaLnBrk="1" latinLnBrk="0" hangingPunct="1">
                <a:lnSpc>
                  <a:spcPct val="100000"/>
                </a:lnSpc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Een fotokader wordt altijd vanuit het midden van de gekozen foto gevuld. 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je een ander gedeelte van de foto wilt zien, gebruik je de functie ‘bijsnijden’: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Bijsnijden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Nu kun je de foto bewegen en daarmee het gewenste deel in beeld schuiven. Ook kun je de foto vergroten/ verkleinen door met de ronde witte greepjes in de hoeken te slepen.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naast het kader om de bijsnijden-functie te verlaten.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Andere foto kiezen</a:t>
              </a: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Druk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[Delete]</a:t>
              </a: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Kies een nieuwe foto volgens de aanwijzingen.</a:t>
              </a:r>
            </a:p>
          </p:txBody>
        </p:sp>
        <p:cxnSp>
          <p:nvCxnSpPr>
            <p:cNvPr id="136" name="Lijn">
              <a:extLst>
                <a:ext uri="{FF2B5EF4-FFF2-40B4-BE49-F238E27FC236}">
                  <a16:creationId xmlns:a16="http://schemas.microsoft.com/office/drawing/2014/main" id="{A8E43A82-FA65-4B50-9828-C4740E9E74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jn">
              <a:extLst>
                <a:ext uri="{FF2B5EF4-FFF2-40B4-BE49-F238E27FC236}">
                  <a16:creationId xmlns:a16="http://schemas.microsoft.com/office/drawing/2014/main" id="{0150E791-AE56-48CE-BD8B-44B868408D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5127989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Icon Bijsnijden" descr="Afbeelding met tafel&#10;&#10;Automatisch gegenereerde beschrijving">
              <a:extLst>
                <a:ext uri="{FF2B5EF4-FFF2-40B4-BE49-F238E27FC236}">
                  <a16:creationId xmlns:a16="http://schemas.microsoft.com/office/drawing/2014/main" id="{4B64F629-3218-474E-A1F5-909319BB8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542" y="2948859"/>
              <a:ext cx="562053" cy="724001"/>
            </a:xfrm>
            <a:prstGeom prst="rect">
              <a:avLst/>
            </a:prstGeom>
          </p:spPr>
        </p:pic>
        <p:pic>
          <p:nvPicPr>
            <p:cNvPr id="139" name="Icon Opnieuw instellen">
              <a:extLst>
                <a:ext uri="{FF2B5EF4-FFF2-40B4-BE49-F238E27FC236}">
                  <a16:creationId xmlns:a16="http://schemas.microsoft.com/office/drawing/2014/main" id="{ECEAD7ED-CCA4-47A3-9804-4095FAD5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014" y="5743449"/>
              <a:ext cx="1181265" cy="257211"/>
            </a:xfrm>
            <a:prstGeom prst="rect">
              <a:avLst/>
            </a:prstGeom>
          </p:spPr>
        </p:pic>
      </p:grpSp>
      <p:grpSp>
        <p:nvGrpSpPr>
          <p:cNvPr id="140" name="Tip Dia herstellen">
            <a:extLst>
              <a:ext uri="{FF2B5EF4-FFF2-40B4-BE49-F238E27FC236}">
                <a16:creationId xmlns:a16="http://schemas.microsoft.com/office/drawing/2014/main" id="{50F5CC48-804D-426E-8495-1935FB72D7E5}"/>
              </a:ext>
            </a:extLst>
          </p:cNvPr>
          <p:cNvGrpSpPr/>
          <p:nvPr userDrawn="1"/>
        </p:nvGrpSpPr>
        <p:grpSpPr>
          <a:xfrm>
            <a:off x="9375155" y="1391510"/>
            <a:ext cx="2304000" cy="4201150"/>
            <a:chOff x="9375155" y="1391507"/>
            <a:chExt cx="2304000" cy="4201150"/>
          </a:xfrm>
        </p:grpSpPr>
        <p:sp>
          <p:nvSpPr>
            <p:cNvPr id="141" name="Tip tekst">
              <a:extLst>
                <a:ext uri="{FF2B5EF4-FFF2-40B4-BE49-F238E27FC236}">
                  <a16:creationId xmlns:a16="http://schemas.microsoft.com/office/drawing/2014/main" id="{F03604F6-D217-4100-8DC7-447C5DF07B76}"/>
                </a:ext>
              </a:extLst>
            </p:cNvPr>
            <p:cNvSpPr txBox="1"/>
            <p:nvPr userDrawn="1"/>
          </p:nvSpPr>
          <p:spPr>
            <a:xfrm>
              <a:off x="9375155" y="1391507"/>
              <a:ext cx="2304000" cy="4201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Dia herstellen</a:t>
              </a:r>
            </a:p>
            <a:p>
              <a:pPr>
                <a:lnSpc>
                  <a:spcPct val="100000"/>
                </a:lnSpc>
              </a:pPr>
              <a:endParaRPr lang="nl-NL" sz="1050" b="0" cap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de dia-elementen niet (meer) op de juiste manier (over elkaar) liggen kun je de dia-indeling herstellen: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1: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Verwijder eerst de bijsnijdingen van foto’s op deze dia (anders raken ze in STAP 2 verloren):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Klik op de foto.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Afbeeldingen comprimeren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Bijgesneden gebieden van afbeeldingen verwijderen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en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Standaardresolutie gebruiken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Sluit af met een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2: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42" name="Lijn">
              <a:extLst>
                <a:ext uri="{FF2B5EF4-FFF2-40B4-BE49-F238E27FC236}">
                  <a16:creationId xmlns:a16="http://schemas.microsoft.com/office/drawing/2014/main" id="{ECE3DE52-C3EA-4DC1-B3F9-EEA3DBCEEE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5155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Icon Afbeeldingen comprimeren">
              <a:extLst>
                <a:ext uri="{FF2B5EF4-FFF2-40B4-BE49-F238E27FC236}">
                  <a16:creationId xmlns:a16="http://schemas.microsoft.com/office/drawing/2014/main" id="{242BF795-21CD-4CB0-B783-A5078CF86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9511434" y="3464874"/>
              <a:ext cx="1705213" cy="228632"/>
            </a:xfrm>
            <a:prstGeom prst="rect">
              <a:avLst/>
            </a:prstGeom>
          </p:spPr>
        </p:pic>
        <p:pic>
          <p:nvPicPr>
            <p:cNvPr id="144" name="Icon Opnieuw instellen">
              <a:extLst>
                <a:ext uri="{FF2B5EF4-FFF2-40B4-BE49-F238E27FC236}">
                  <a16:creationId xmlns:a16="http://schemas.microsoft.com/office/drawing/2014/main" id="{0F159EE5-0DB6-44B4-B1E3-B600765D8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170" y="4937066"/>
              <a:ext cx="1181265" cy="257211"/>
            </a:xfrm>
            <a:prstGeom prst="rect">
              <a:avLst/>
            </a:prstGeom>
          </p:spPr>
        </p:pic>
      </p:grpSp>
      <p:sp>
        <p:nvSpPr>
          <p:cNvPr id="145" name="Tijdelijke aanduiding voor datum 1">
            <a:extLst>
              <a:ext uri="{FF2B5EF4-FFF2-40B4-BE49-F238E27FC236}">
                <a16:creationId xmlns:a16="http://schemas.microsoft.com/office/drawing/2014/main" id="{3FFF70E0-9C62-42C0-999D-79C01874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4432" y="6695008"/>
            <a:ext cx="360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8B37950E-F7D9-49D4-8201-0A96F5749215}" type="datetime4">
              <a:rPr lang="nl-NL" smtClean="0"/>
              <a:t>4 december 2025</a:t>
            </a:fld>
            <a:endParaRPr lang="nl-NL" dirty="0"/>
          </a:p>
        </p:txBody>
      </p:sp>
      <p:sp>
        <p:nvSpPr>
          <p:cNvPr id="146" name="Tijdelijke aanduiding voor voettekst 2">
            <a:extLst>
              <a:ext uri="{FF2B5EF4-FFF2-40B4-BE49-F238E27FC236}">
                <a16:creationId xmlns:a16="http://schemas.microsoft.com/office/drawing/2014/main" id="{C970C9C0-2814-41BA-938D-B4F9E5E4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432" y="6695010"/>
            <a:ext cx="36000" cy="9079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Titel van de presentatie via &gt;Invoegen &gt;Koptekst en voettekst</a:t>
            </a:r>
          </a:p>
        </p:txBody>
      </p:sp>
      <p:sp>
        <p:nvSpPr>
          <p:cNvPr id="147" name="Tijdelijke aanduiding voor dianummer 3">
            <a:extLst>
              <a:ext uri="{FF2B5EF4-FFF2-40B4-BE49-F238E27FC236}">
                <a16:creationId xmlns:a16="http://schemas.microsoft.com/office/drawing/2014/main" id="{0B7FD4F4-2E28-41DA-B738-FB098BA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432" y="6695008"/>
            <a:ext cx="36000" cy="1692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B8626174-7854-4699-ADD6-1A80D8049B5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8" name="Titel 4">
            <a:extLst>
              <a:ext uri="{FF2B5EF4-FFF2-40B4-BE49-F238E27FC236}">
                <a16:creationId xmlns:a16="http://schemas.microsoft.com/office/drawing/2014/main" id="{D1AB2F9D-80F5-47D5-B03F-079A6920C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0" y="-228203"/>
            <a:ext cx="36000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3395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klein - 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113" y="1626599"/>
            <a:ext cx="9540000" cy="4287600"/>
          </a:xfrm>
        </p:spPr>
        <p:txBody>
          <a:bodyPr numCol="2" spcCol="468000">
            <a:norm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buNone/>
              <a:defRPr sz="1200"/>
            </a:lvl1pPr>
            <a:lvl2pPr>
              <a:lnSpc>
                <a:spcPct val="112000"/>
              </a:lnSpc>
              <a:spcBef>
                <a:spcPts val="0"/>
              </a:spcBef>
              <a:defRPr sz="1200"/>
            </a:lvl2pPr>
            <a:lvl3pPr>
              <a:lnSpc>
                <a:spcPct val="112000"/>
              </a:lnSpc>
              <a:spcBef>
                <a:spcPts val="0"/>
              </a:spcBef>
              <a:defRPr sz="1200"/>
            </a:lvl3pPr>
            <a:lvl4pPr>
              <a:lnSpc>
                <a:spcPct val="112000"/>
              </a:lnSpc>
              <a:spcBef>
                <a:spcPts val="0"/>
              </a:spcBef>
              <a:defRPr sz="1200"/>
            </a:lvl4pPr>
            <a:lvl5pPr>
              <a:lnSpc>
                <a:spcPct val="112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02CE955-AB00-7AE7-3A79-53D1BB30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9C9145-66C2-1E0F-37EA-53258FF1E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1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86D88-BE89-4831-9B90-7D9EC10F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422417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E9875-161D-D875-D621-D1FBF154D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52493" cy="3969868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BDC9B8-A484-A5C8-3997-42D7E403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924" y="1825625"/>
            <a:ext cx="4652493" cy="3969868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27F140-E89B-F499-401D-2DAD723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88DA-2B99-48E0-A5D8-C1B42E06451B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67A1E9-3F88-4F0D-BD5D-92E94F659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9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E4099-0694-C524-03CE-0656BCE9B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7888" y="765544"/>
            <a:ext cx="5018569" cy="5330455"/>
          </a:xfrm>
          <a:prstGeom prst="roundRect">
            <a:avLst>
              <a:gd name="adj" fmla="val 5791"/>
            </a:avLst>
          </a:prstGeom>
          <a:solidFill>
            <a:srgbClr val="F4D9DC"/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CBD762-5884-7A00-9D82-7B15DC44D4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8115" y="6375004"/>
            <a:ext cx="360000" cy="184666"/>
          </a:xfrm>
        </p:spPr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C4AC9D-AABE-64F5-895E-CBC6C9D6BDFA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tel 7">
            <a:extLst>
              <a:ext uri="{FF2B5EF4-FFF2-40B4-BE49-F238E27FC236}">
                <a16:creationId xmlns:a16="http://schemas.microsoft.com/office/drawing/2014/main" id="{02029F12-835A-7674-1418-0103C142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23" y="822923"/>
            <a:ext cx="5018568" cy="1030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4FDC1ACC-7E36-50AC-E0B8-7C9882B7A2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2122" y="1972273"/>
            <a:ext cx="5018568" cy="29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0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B6C9DFA-51F2-9A14-4371-2BC452EA8D5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9788" y="712382"/>
            <a:ext cx="5018569" cy="5330455"/>
          </a:xfrm>
          <a:prstGeom prst="roundRect">
            <a:avLst>
              <a:gd name="adj" fmla="val 5791"/>
            </a:avLst>
          </a:prstGeom>
          <a:solidFill>
            <a:srgbClr val="F4D9DC"/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3328D32-D514-0893-242F-AE37AA33E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B2B25DC-E81D-39AB-54C1-99089AA8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888" y="660400"/>
            <a:ext cx="5018568" cy="1030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C846342-5708-F691-55DC-8890FD1295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7887" y="1809750"/>
            <a:ext cx="5018568" cy="29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121D0CB-2473-F073-E195-3D2F277A74AA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96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en vorm-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3D14173-2CD4-890E-EE80-8638CC9F40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113" y="1809750"/>
            <a:ext cx="6257771" cy="398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C0B807FF-4407-BC93-D943-1B6AF31665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B0FF9C61-FA47-4C8A-128D-7B90B210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6257771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F971B3-DD08-A737-430D-E5CD90CA7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8507" y="-935"/>
            <a:ext cx="2285999" cy="22859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60B8CA3-D0E8-D4AE-7886-1141CA324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2264" y="0"/>
            <a:ext cx="2285998" cy="228599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B0AB541-F90D-30FF-9532-3A02CE96CB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9477" y="2285994"/>
            <a:ext cx="2284130" cy="22841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78E047D-626E-DAC7-A4F0-B4B59F6485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01141" y="2279107"/>
            <a:ext cx="2287769" cy="228776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2F0633E-0B18-A3A1-0886-A69CEDD85A7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17012" y="4563547"/>
            <a:ext cx="2294453" cy="2294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DCEC65-39BC-BB32-62EE-CC724E43164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03607" y="4566171"/>
            <a:ext cx="2294971" cy="22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EF692E1-B0B6-874D-22C6-4E2CE8F3B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0754" y="6681"/>
            <a:ext cx="3422319" cy="342231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10B13FF-1F7E-1657-6683-C0C5677A1C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8799" y="3435681"/>
            <a:ext cx="3422319" cy="34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1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85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2" r:id="rId4"/>
    <p:sldLayoutId id="2147483814" r:id="rId5"/>
    <p:sldLayoutId id="2147483657" r:id="rId6"/>
    <p:sldLayoutId id="2147483658" r:id="rId7"/>
    <p:sldLayoutId id="2147483667" r:id="rId8"/>
    <p:sldLayoutId id="2147483671" r:id="rId9"/>
    <p:sldLayoutId id="2147483669" r:id="rId10"/>
    <p:sldLayoutId id="2147483675" r:id="rId11"/>
    <p:sldLayoutId id="2147483664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66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50" r:id="rId3"/>
    <p:sldLayoutId id="2147483751" r:id="rId4"/>
    <p:sldLayoutId id="2147483752" r:id="rId5"/>
    <p:sldLayoutId id="2147483755" r:id="rId6"/>
    <p:sldLayoutId id="21474837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68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8" r:id="rId2"/>
    <p:sldLayoutId id="2147483770" r:id="rId3"/>
    <p:sldLayoutId id="214748377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67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6" r:id="rId2"/>
    <p:sldLayoutId id="2147483788" r:id="rId3"/>
    <p:sldLayoutId id="214748379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D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7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06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topics/competitiveness/union-skills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ducation.ec.europa.eu/focus-topics/digital-education/action-plan/european-digital-education-hub" TargetMode="External"/><Relationship Id="rId5" Type="http://schemas.openxmlformats.org/officeDocument/2006/relationships/hyperlink" Target="https://education.ec.europa.eu/focus-topics/digital-education/plan" TargetMode="External"/><Relationship Id="rId4" Type="http://schemas.openxmlformats.org/officeDocument/2006/relationships/hyperlink" Target="https://education.ec.europa.e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0ED65-017F-544B-89F6-136E35849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EC update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6A5BCF-E100-5719-BB43-6274983FA6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Moniek Lijster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78E5B5-807C-6A2D-6954-DC558068F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306" y="4330545"/>
            <a:ext cx="8660894" cy="584200"/>
          </a:xfrm>
        </p:spPr>
        <p:txBody>
          <a:bodyPr>
            <a:normAutofit/>
          </a:bodyPr>
          <a:lstStyle/>
          <a:p>
            <a:r>
              <a:rPr lang="nl-NL" dirty="0"/>
              <a:t>Werkgroep Internationale Standaardisatie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0DCD2F-7EAB-7824-CB22-43F999ABC7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04-12-2025</a:t>
            </a:r>
          </a:p>
        </p:txBody>
      </p:sp>
    </p:spTree>
    <p:extLst>
      <p:ext uri="{BB962C8B-B14F-4D97-AF65-F5344CB8AC3E}">
        <p14:creationId xmlns:p14="http://schemas.microsoft.com/office/powerpoint/2010/main" val="116555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3B307E-A509-07B8-617B-BFD4A1074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DBB4523-F913-C082-3995-DC110A63D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438721-0F9E-64A6-1B4D-A82E41D3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</p:spPr>
        <p:txBody>
          <a:bodyPr/>
          <a:lstStyle/>
          <a:p>
            <a:r>
              <a:rPr lang="nl-NL" dirty="0"/>
              <a:t>Erasmus+ </a:t>
            </a:r>
            <a:r>
              <a:rPr lang="nl-NL" dirty="0" err="1"/>
              <a:t>Programme</a:t>
            </a:r>
            <a:endParaRPr lang="nl-NL" dirty="0"/>
          </a:p>
        </p:txBody>
      </p:sp>
      <p:pic>
        <p:nvPicPr>
          <p:cNvPr id="7" name="Tijdelijke aanduiding voor inhoud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CB107A4-435C-E1EA-B62D-F7416CE8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145" y="1524000"/>
            <a:ext cx="8204168" cy="52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7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69193-C7BC-B898-01E2-643F11E99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DD5136B-36A2-DB56-CAA6-30D0D491E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7755AD-C571-EFF1-725A-1C761888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</p:spPr>
        <p:txBody>
          <a:bodyPr/>
          <a:lstStyle/>
          <a:p>
            <a:r>
              <a:rPr lang="nl-NL" dirty="0"/>
              <a:t>Horizon Europe</a:t>
            </a:r>
          </a:p>
        </p:txBody>
      </p:sp>
      <p:pic>
        <p:nvPicPr>
          <p:cNvPr id="7" name="Tijdelijke aanduiding voor inhoud 4" descr="Afbeelding met tekst, schermopname, scherm, Lettertype&#10;&#10;Automatisch gegenereerde beschrijving">
            <a:extLst>
              <a:ext uri="{FF2B5EF4-FFF2-40B4-BE49-F238E27FC236}">
                <a16:creationId xmlns:a16="http://schemas.microsoft.com/office/drawing/2014/main" id="{20939CD1-311C-A293-1793-29CE79A4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455698"/>
            <a:ext cx="9438408" cy="45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6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8B64C0F-F9D1-8EBB-DA4C-81E1CDAE2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C29ED5-D29E-302D-D54A-57E416E97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nl-NL" sz="1800" dirty="0"/>
              <a:t>Het huidige Meerjarig Financieel Kader (MFK) van de Europese Commissie loopt tot 2027. De ontwikkeling van en onderhandeling over het MFK 2028-2034 zijn in volle gang. Politiek akkoord wordt verwacht eind 2026/begin 2027. </a:t>
            </a:r>
          </a:p>
          <a:p>
            <a:endParaRPr lang="nl-NL" sz="1800" dirty="0"/>
          </a:p>
          <a:p>
            <a:r>
              <a:rPr lang="nl-NL" sz="1800" dirty="0"/>
              <a:t>Het MFK voorstel (juli 2025) omvat de volgende plannen:</a:t>
            </a:r>
          </a:p>
          <a:p>
            <a:pPr lvl="1"/>
            <a:r>
              <a:rPr lang="nl-NL" sz="1800" dirty="0"/>
              <a:t>Een bijna-verdubbeling van het totale budget van </a:t>
            </a:r>
            <a:r>
              <a:rPr lang="nl-NL" sz="1800" b="1" dirty="0"/>
              <a:t>Horizon Europe </a:t>
            </a:r>
            <a:r>
              <a:rPr lang="nl-NL" sz="1800" dirty="0"/>
              <a:t>(research &amp; </a:t>
            </a:r>
            <a:r>
              <a:rPr lang="nl-NL" sz="1800" dirty="0" err="1"/>
              <a:t>innovation</a:t>
            </a:r>
            <a:r>
              <a:rPr lang="nl-NL" sz="1800" dirty="0"/>
              <a:t>) </a:t>
            </a:r>
          </a:p>
          <a:p>
            <a:pPr lvl="1"/>
            <a:r>
              <a:rPr lang="nl-NL" sz="1800" dirty="0"/>
              <a:t>Hetzelfde geldt voor </a:t>
            </a:r>
            <a:r>
              <a:rPr lang="nl-NL" sz="1800" b="1" dirty="0"/>
              <a:t>Erasmus+</a:t>
            </a:r>
            <a:r>
              <a:rPr lang="nl-NL" sz="1800" dirty="0"/>
              <a:t>, waarbij er min. evenveel budget is voor de European University </a:t>
            </a:r>
            <a:r>
              <a:rPr lang="nl-NL" sz="1800" dirty="0" err="1"/>
              <a:t>Alliances</a:t>
            </a:r>
            <a:r>
              <a:rPr lang="nl-NL" sz="1800" dirty="0"/>
              <a:t> en </a:t>
            </a:r>
            <a:r>
              <a:rPr lang="nl-NL" sz="1800" dirty="0" err="1"/>
              <a:t>CoVEs</a:t>
            </a:r>
            <a:r>
              <a:rPr lang="nl-NL" sz="1800" dirty="0"/>
              <a:t>.</a:t>
            </a:r>
          </a:p>
          <a:p>
            <a:pPr lvl="1"/>
            <a:r>
              <a:rPr lang="nl-NL" sz="1800" dirty="0"/>
              <a:t>Het huidige </a:t>
            </a:r>
            <a:r>
              <a:rPr lang="nl-NL" sz="1800" b="1" dirty="0"/>
              <a:t>Digital Europe </a:t>
            </a:r>
            <a:r>
              <a:rPr lang="nl-NL" sz="1800" b="1" dirty="0" err="1"/>
              <a:t>Programme</a:t>
            </a:r>
            <a:r>
              <a:rPr lang="nl-NL" sz="1800" b="1" dirty="0"/>
              <a:t> </a:t>
            </a:r>
            <a:r>
              <a:rPr lang="nl-NL" sz="1800" dirty="0"/>
              <a:t>blijft niet/minder als '</a:t>
            </a:r>
            <a:r>
              <a:rPr lang="nl-NL" sz="1800" dirty="0" err="1"/>
              <a:t>stand-alone</a:t>
            </a:r>
            <a:r>
              <a:rPr lang="nl-NL" sz="1800" dirty="0"/>
              <a:t>' programma bestaan, maar op te gaan in andere initiatieven en programma’s</a:t>
            </a:r>
          </a:p>
          <a:p>
            <a:pPr lvl="1"/>
            <a:r>
              <a:rPr lang="nl-NL" sz="1800" dirty="0"/>
              <a:t>Een nieuw onderdeel is het European </a:t>
            </a:r>
            <a:r>
              <a:rPr lang="nl-NL" sz="1800" b="1" dirty="0" err="1"/>
              <a:t>Competitiveness</a:t>
            </a:r>
            <a:r>
              <a:rPr lang="nl-NL" sz="1800" b="1" dirty="0"/>
              <a:t> Fund (ECF)</a:t>
            </a:r>
            <a:r>
              <a:rPr lang="nl-NL" sz="1800" dirty="0"/>
              <a:t>.</a:t>
            </a:r>
            <a:r>
              <a:rPr lang="nl-NL" sz="1800" b="1" dirty="0"/>
              <a:t> </a:t>
            </a:r>
            <a:r>
              <a:rPr lang="nl-NL" sz="1800" dirty="0"/>
              <a:t>Dit is een fonds voor strategische technologieën, innovatie en investeringen in vier thema’s: schone transitie, digitale transitie, gezondheid/</a:t>
            </a:r>
            <a:r>
              <a:rPr lang="nl-NL" sz="1800" dirty="0" err="1"/>
              <a:t>biotech</a:t>
            </a:r>
            <a:r>
              <a:rPr lang="nl-NL" sz="1800" dirty="0"/>
              <a:t>/bio-economie, en defensie &amp; ruimtevaart.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956F899-BAA8-3493-8F6A-7C68EF1C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 Meerjarig Financieel Kader</a:t>
            </a:r>
          </a:p>
        </p:txBody>
      </p:sp>
    </p:spTree>
    <p:extLst>
      <p:ext uri="{BB962C8B-B14F-4D97-AF65-F5344CB8AC3E}">
        <p14:creationId xmlns:p14="http://schemas.microsoft.com/office/powerpoint/2010/main" val="174881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0DD43-C193-6EB3-1F4B-56C07CA10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9CBA1A6-FC3B-B2AF-5327-F8451F278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A705E1-4EA5-8C31-B2AB-AEA81F92B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Documenten nodig voor de lancering in januari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Opstellen in </a:t>
            </a:r>
            <a:r>
              <a:rPr lang="nl-NL" sz="1800" b="1" dirty="0"/>
              <a:t>2027</a:t>
            </a:r>
            <a:r>
              <a:rPr lang="nl-NL" sz="1800" dirty="0"/>
              <a:t> – na politiek akkoord over de kaders.</a:t>
            </a:r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CFAB62E-99BD-84E8-54AE-5624EEC1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</p:spPr>
        <p:txBody>
          <a:bodyPr/>
          <a:lstStyle/>
          <a:p>
            <a:r>
              <a:rPr lang="nl-NL" dirty="0"/>
              <a:t>Nadere invulling van werkprogramma’s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EBEEC5-6852-3CF7-A492-F8FF404EC500}"/>
              </a:ext>
            </a:extLst>
          </p:cNvPr>
          <p:cNvGrpSpPr/>
          <p:nvPr/>
        </p:nvGrpSpPr>
        <p:grpSpPr>
          <a:xfrm>
            <a:off x="1260000" y="3958574"/>
            <a:ext cx="10035300" cy="1381304"/>
            <a:chOff x="1260000" y="3958574"/>
            <a:chExt cx="10035300" cy="1381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978A18-1BF3-6BD7-CC76-5A2988358C04}"/>
                </a:ext>
              </a:extLst>
            </p:cNvPr>
            <p:cNvGrpSpPr/>
            <p:nvPr/>
          </p:nvGrpSpPr>
          <p:grpSpPr>
            <a:xfrm>
              <a:off x="1260000" y="3958574"/>
              <a:ext cx="10035300" cy="1381304"/>
              <a:chOff x="1197413" y="4541877"/>
              <a:chExt cx="10035300" cy="138130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16B643-F801-ECD4-9622-532620E32E4E}"/>
                  </a:ext>
                </a:extLst>
              </p:cNvPr>
              <p:cNvSpPr txBox="1"/>
              <p:nvPr/>
            </p:nvSpPr>
            <p:spPr>
              <a:xfrm>
                <a:off x="9770625" y="4707493"/>
                <a:ext cx="146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Start MKF</a:t>
                </a:r>
                <a:endParaRPr lang="en-NL" dirty="0" err="1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5821B30-44D5-A213-01FE-068948A926FC}"/>
                  </a:ext>
                </a:extLst>
              </p:cNvPr>
              <p:cNvGrpSpPr/>
              <p:nvPr/>
            </p:nvGrpSpPr>
            <p:grpSpPr>
              <a:xfrm>
                <a:off x="1197413" y="4541877"/>
                <a:ext cx="9365812" cy="839748"/>
                <a:chOff x="1197413" y="4541877"/>
                <a:chExt cx="9365812" cy="839748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2BBF4F92-C404-4129-4456-DC7333463C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76375" y="5172075"/>
                  <a:ext cx="9086850" cy="9525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CA265E4-0100-C378-C9E8-B46F077D87FD}"/>
                    </a:ext>
                  </a:extLst>
                </p:cNvPr>
                <p:cNvCxnSpPr/>
                <p:nvPr/>
              </p:nvCxnSpPr>
              <p:spPr>
                <a:xfrm>
                  <a:off x="2105025" y="4981575"/>
                  <a:ext cx="0" cy="40005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C2330A84-5D12-FA24-EE51-F03E6779ADA1}"/>
                    </a:ext>
                  </a:extLst>
                </p:cNvPr>
                <p:cNvCxnSpPr/>
                <p:nvPr/>
              </p:nvCxnSpPr>
              <p:spPr>
                <a:xfrm>
                  <a:off x="5657850" y="4962525"/>
                  <a:ext cx="0" cy="40005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BFAEA5-E1B0-A6BC-2334-A21AA6FFA78B}"/>
                    </a:ext>
                  </a:extLst>
                </p:cNvPr>
                <p:cNvSpPr txBox="1"/>
                <p:nvPr/>
              </p:nvSpPr>
              <p:spPr>
                <a:xfrm>
                  <a:off x="1789987" y="4587360"/>
                  <a:ext cx="7334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/>
                    <a:t>2026</a:t>
                  </a:r>
                  <a:endParaRPr lang="en-NL" dirty="0" err="1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ABB55-BD0B-FBFF-A79A-ACD1BB4D6B91}"/>
                    </a:ext>
                  </a:extLst>
                </p:cNvPr>
                <p:cNvSpPr txBox="1"/>
                <p:nvPr/>
              </p:nvSpPr>
              <p:spPr>
                <a:xfrm>
                  <a:off x="5310187" y="4565168"/>
                  <a:ext cx="7334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/>
                    <a:t>2027</a:t>
                  </a:r>
                  <a:endParaRPr lang="en-NL" dirty="0" err="1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940DF28-0874-0940-11E2-DB938AC99548}"/>
                    </a:ext>
                  </a:extLst>
                </p:cNvPr>
                <p:cNvSpPr txBox="1"/>
                <p:nvPr/>
              </p:nvSpPr>
              <p:spPr>
                <a:xfrm>
                  <a:off x="8920162" y="4541877"/>
                  <a:ext cx="7334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/>
                    <a:t>2028</a:t>
                  </a:r>
                  <a:endParaRPr lang="en-NL" dirty="0" err="1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231B3E5-B733-9695-628F-696AA933CD5A}"/>
                    </a:ext>
                  </a:extLst>
                </p:cNvPr>
                <p:cNvCxnSpPr/>
                <p:nvPr/>
              </p:nvCxnSpPr>
              <p:spPr>
                <a:xfrm>
                  <a:off x="9258300" y="4963075"/>
                  <a:ext cx="0" cy="40005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AA61D51-F0CB-CDF1-D39B-73458B9E89A4}"/>
                    </a:ext>
                  </a:extLst>
                </p:cNvPr>
                <p:cNvSpPr txBox="1"/>
                <p:nvPr/>
              </p:nvSpPr>
              <p:spPr>
                <a:xfrm>
                  <a:off x="1197413" y="4764644"/>
                  <a:ext cx="146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/>
                    <a:t>Nu</a:t>
                  </a:r>
                  <a:endParaRPr lang="en-NL" dirty="0" err="1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025E4-C89C-A43B-2F15-1256B9579487}"/>
                  </a:ext>
                </a:extLst>
              </p:cNvPr>
              <p:cNvSpPr txBox="1"/>
              <p:nvPr/>
            </p:nvSpPr>
            <p:spPr>
              <a:xfrm>
                <a:off x="2459830" y="5276850"/>
                <a:ext cx="27074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Politieke</a:t>
                </a:r>
                <a:r>
                  <a:rPr lang="en-US" dirty="0"/>
                  <a:t> </a:t>
                </a:r>
                <a:r>
                  <a:rPr lang="en-US" dirty="0" err="1"/>
                  <a:t>onderhandelingen</a:t>
                </a:r>
                <a:endParaRPr lang="en-NL" dirty="0" err="1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983F68-8C9E-145F-2C39-69973F50BAFD}"/>
                </a:ext>
              </a:extLst>
            </p:cNvPr>
            <p:cNvSpPr txBox="1"/>
            <p:nvPr/>
          </p:nvSpPr>
          <p:spPr>
            <a:xfrm>
              <a:off x="6157416" y="4662691"/>
              <a:ext cx="2917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Ruwe </a:t>
              </a:r>
              <a:r>
                <a:rPr lang="en-US" b="1" dirty="0" err="1"/>
                <a:t>invulling</a:t>
              </a:r>
              <a:r>
                <a:rPr lang="en-US" b="1" dirty="0"/>
                <a:t> </a:t>
              </a:r>
              <a:r>
                <a:rPr lang="en-US" b="1" dirty="0" err="1"/>
                <a:t>werkprogramma’s</a:t>
              </a:r>
              <a:endParaRPr lang="en-NL" b="1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27976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5E041-E314-381E-5693-4D2FB3559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345D7AD-0E48-B789-3883-F91ED2C11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A5BA97-4305-A0EE-9A2C-EBE9EEEED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De </a:t>
            </a:r>
            <a:r>
              <a:rPr lang="nl-NL" sz="1800" dirty="0">
                <a:hlinkClick r:id="rId3"/>
              </a:rPr>
              <a:t>Union of Skills </a:t>
            </a:r>
            <a:r>
              <a:rPr lang="nl-NL" sz="1800" dirty="0"/>
              <a:t>is een nieuwe strategische EU-agenda voor vaardigheden (2024–2030), gericht op digitale vaardigheden, arbeidsmarktrelevante skills, het aantrekkelijk maken van leven-lang-leren, het verbinden van onderwijs, bedrijven en arbeidsmarkt. </a:t>
            </a:r>
          </a:p>
          <a:p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De </a:t>
            </a:r>
            <a:r>
              <a:rPr lang="nl-NL" sz="1800" dirty="0">
                <a:hlinkClick r:id="rId4"/>
              </a:rPr>
              <a:t>European </a:t>
            </a:r>
            <a:r>
              <a:rPr lang="nl-NL" sz="1800" dirty="0" err="1">
                <a:hlinkClick r:id="rId4"/>
              </a:rPr>
              <a:t>Education</a:t>
            </a:r>
            <a:r>
              <a:rPr lang="nl-NL" sz="1800" dirty="0">
                <a:hlinkClick r:id="rId4"/>
              </a:rPr>
              <a:t> Area (EER)</a:t>
            </a:r>
            <a:r>
              <a:rPr lang="nl-NL" sz="1800" dirty="0"/>
              <a:t> is een overkoepelende EU-visie voor 2025–2030 om grensoverschrijdend leren eenvoudiger te maken, kwaliteit van onderwijs te verhogen, samenwerking tussen instellingen te versterken, en mobiliteit en erkenning van kwalificaties te verbeteren.</a:t>
            </a:r>
          </a:p>
          <a:p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Het </a:t>
            </a:r>
            <a:r>
              <a:rPr lang="nl-NL" sz="1800" dirty="0">
                <a:hlinkClick r:id="rId5"/>
              </a:rPr>
              <a:t>Digital </a:t>
            </a:r>
            <a:r>
              <a:rPr lang="nl-NL" sz="1800" dirty="0" err="1">
                <a:hlinkClick r:id="rId5"/>
              </a:rPr>
              <a:t>Education</a:t>
            </a:r>
            <a:r>
              <a:rPr lang="nl-NL" sz="1800" dirty="0">
                <a:hlinkClick r:id="rId5"/>
              </a:rPr>
              <a:t> Action Plan</a:t>
            </a:r>
            <a:r>
              <a:rPr lang="nl-NL" sz="1800" dirty="0"/>
              <a:t> (DEAP; 2021 - 2027) is een pijler van de EEA en levert strategie, instrumenten en projecten. Binnen DEAP opereert de </a:t>
            </a:r>
            <a:r>
              <a:rPr lang="nl-NL" sz="1800" dirty="0">
                <a:hlinkClick r:id="rId6"/>
              </a:rPr>
              <a:t>European Digital </a:t>
            </a:r>
            <a:r>
              <a:rPr lang="nl-NL" sz="1800" dirty="0" err="1">
                <a:hlinkClick r:id="rId6"/>
              </a:rPr>
              <a:t>Education</a:t>
            </a:r>
            <a:r>
              <a:rPr lang="nl-NL" sz="1800" dirty="0">
                <a:hlinkClick r:id="rId6"/>
              </a:rPr>
              <a:t> Hub</a:t>
            </a:r>
            <a:r>
              <a:rPr lang="nl-NL" sz="1800" dirty="0"/>
              <a:t> die zich bezighoudt met meer operationele zaken, zoals </a:t>
            </a:r>
            <a:r>
              <a:rPr lang="nl-NL" sz="1800" dirty="0" err="1"/>
              <a:t>Higher</a:t>
            </a:r>
            <a:r>
              <a:rPr lang="nl-NL" sz="1800" dirty="0"/>
              <a:t> </a:t>
            </a:r>
            <a:r>
              <a:rPr lang="nl-NL" sz="1800" dirty="0" err="1"/>
              <a:t>Education</a:t>
            </a:r>
            <a:r>
              <a:rPr lang="nl-NL" sz="1800" dirty="0"/>
              <a:t> </a:t>
            </a:r>
            <a:r>
              <a:rPr lang="nl-NL" sz="1800" dirty="0" err="1"/>
              <a:t>Interoperability</a:t>
            </a:r>
            <a:r>
              <a:rPr lang="nl-NL" sz="1800" dirty="0"/>
              <a:t> Framework (HEIF).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B5514FB-5E77-FB15-5E47-A17A4F5F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 lange beleidslijnen</a:t>
            </a:r>
          </a:p>
        </p:txBody>
      </p:sp>
    </p:spTree>
    <p:extLst>
      <p:ext uri="{BB962C8B-B14F-4D97-AF65-F5344CB8AC3E}">
        <p14:creationId xmlns:p14="http://schemas.microsoft.com/office/powerpoint/2010/main" val="97948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286B1-EC9C-64A0-ACD4-A8B75F732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690DFBB-4329-1076-A993-24D59B765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8D1049-DF3F-AFE4-0649-7AF2608BE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DG CONNECT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BeleidsDG</a:t>
            </a:r>
            <a:r>
              <a:rPr lang="en-US" sz="1600" dirty="0"/>
              <a:t> - </a:t>
            </a:r>
            <a:r>
              <a:rPr lang="en-US" sz="1600" dirty="0" err="1"/>
              <a:t>Digitalisering</a:t>
            </a:r>
            <a:r>
              <a:rPr lang="en-US" sz="1600" dirty="0"/>
              <a:t>, data, telecom, AI, media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innovatie</a:t>
            </a:r>
            <a:r>
              <a:rPr lang="en-US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Digital Education Action Plan, AI ACT, AI Continent Action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Digital Europe </a:t>
            </a:r>
            <a:r>
              <a:rPr lang="en-US" sz="1600" b="1" dirty="0" err="1"/>
              <a:t>Programme</a:t>
            </a:r>
            <a:r>
              <a:rPr lang="en-US" sz="1600" b="1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Connecting Europe Facility (CEP) - Digital</a:t>
            </a:r>
          </a:p>
          <a:p>
            <a:endParaRPr lang="en-US" sz="1600" dirty="0"/>
          </a:p>
          <a:p>
            <a:r>
              <a:rPr lang="nl-NL" sz="1600" b="1" dirty="0"/>
              <a:t>DG DIGIT</a:t>
            </a: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/>
              <a:t>Operationele DG &gt; technische infrastructuur en architecturen</a:t>
            </a:r>
          </a:p>
          <a:p>
            <a:endParaRPr lang="nl-NL" sz="1600" dirty="0"/>
          </a:p>
          <a:p>
            <a:r>
              <a:rPr lang="nl-NL" sz="1600" b="1" dirty="0"/>
              <a:t>DG EAC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BeleidsDG</a:t>
            </a:r>
            <a:r>
              <a:rPr lang="en-US" sz="1600" dirty="0"/>
              <a:t> - Education, culture, youth, languages, and 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Managing </a:t>
            </a:r>
            <a:r>
              <a:rPr lang="en-US" sz="1600" b="1" dirty="0"/>
              <a:t>Erasmus+ </a:t>
            </a:r>
            <a:r>
              <a:rPr lang="en-US" sz="1600" b="1" dirty="0" err="1"/>
              <a:t>programme</a:t>
            </a:r>
            <a:r>
              <a:rPr lang="en-US" sz="1600" b="1" dirty="0"/>
              <a:t> </a:t>
            </a:r>
            <a:r>
              <a:rPr lang="en-US" sz="1600" dirty="0"/>
              <a:t>(via DG EACEA) and MSCA-actions within Horizon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European Education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B.1 / Higher Education; C.4 / Digital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DG EMPL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BeleidsDG</a:t>
            </a:r>
            <a:r>
              <a:rPr lang="en-US" sz="1600" dirty="0"/>
              <a:t> – Employment, Social Affairs &amp; Inclusion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Union of Skills (</a:t>
            </a:r>
            <a:r>
              <a:rPr lang="en-US" sz="1600" dirty="0" err="1"/>
              <a:t>mrt</a:t>
            </a:r>
            <a:r>
              <a:rPr lang="en-US" sz="1600" dirty="0"/>
              <a:t> 2025)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Managing ESF, Cohesion Fund, ERDF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B2 / European Skills Agenda; B.3 / Vocational Education and Training, Skills Portability, CEDEFOP; B.5 / Professional Qualifications and Skills for Competitiveness</a:t>
            </a:r>
          </a:p>
          <a:p>
            <a:endParaRPr lang="en-US" sz="1600" dirty="0"/>
          </a:p>
          <a:p>
            <a:r>
              <a:rPr lang="en-US" sz="1600" b="1" dirty="0"/>
              <a:t>DG GROW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BeleidsDG</a:t>
            </a:r>
            <a:r>
              <a:rPr lang="en-US" sz="1600" dirty="0"/>
              <a:t> - Industrie, </a:t>
            </a:r>
            <a:r>
              <a:rPr lang="en-US" sz="1600" dirty="0" err="1"/>
              <a:t>Ondernemerschap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KMO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Voorgestelde</a:t>
            </a:r>
            <a:r>
              <a:rPr lang="en-US" sz="1600" dirty="0"/>
              <a:t> </a:t>
            </a:r>
            <a:r>
              <a:rPr lang="en-US" sz="1600" b="1" dirty="0"/>
              <a:t>European Competitiveness Fund </a:t>
            </a:r>
            <a:r>
              <a:rPr lang="en-US" sz="1600" dirty="0" err="1"/>
              <a:t>i.s.m</a:t>
            </a:r>
            <a:r>
              <a:rPr lang="en-US" sz="1600" dirty="0"/>
              <a:t>. RTD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DG RTD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BeleidsDG</a:t>
            </a:r>
            <a:r>
              <a:rPr lang="en-US" sz="1600" dirty="0"/>
              <a:t> – Research and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Horizon Europe</a:t>
            </a:r>
            <a:r>
              <a:rPr lang="en-US" sz="1600" dirty="0"/>
              <a:t>, European Research Area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sz="1600" dirty="0"/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2DB4B81-4343-0345-C80A-DD7A2537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</p:spPr>
        <p:txBody>
          <a:bodyPr/>
          <a:lstStyle/>
          <a:p>
            <a:r>
              <a:rPr lang="nl-NL" dirty="0"/>
              <a:t>De Europese Commissie</a:t>
            </a:r>
          </a:p>
        </p:txBody>
      </p:sp>
    </p:spTree>
    <p:extLst>
      <p:ext uri="{BB962C8B-B14F-4D97-AF65-F5344CB8AC3E}">
        <p14:creationId xmlns:p14="http://schemas.microsoft.com/office/powerpoint/2010/main" val="272634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7A311-DB8A-78FE-50E8-D5A6A6ED5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B908783-DF05-843C-3411-11022BBC0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780FD9-3898-CEFF-7EA9-8487D563D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EU subsidieprogramma voor onderwijs, opleiding, jeugd en sport (2021–2027).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Het doel is om leren, samenwerking en innovatie binnen Europa te bevorderen.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De nadruk ligt op inclusie, digitalisering, duurzaamheid (Green Erasmus) en burgerparticipatie.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Het totaalbudget is ongeveer €26,2 miljard.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‘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Op hoofdlijnen: </a:t>
            </a:r>
          </a:p>
          <a:p>
            <a:pPr marL="857250" lvl="1" indent="-171450"/>
            <a:r>
              <a:rPr lang="en-US" sz="1800" dirty="0"/>
              <a:t>Key Action 1 (KA1): Learning Mobility of Individuals</a:t>
            </a:r>
          </a:p>
          <a:p>
            <a:pPr marL="857250" lvl="1" indent="-171450"/>
            <a:r>
              <a:rPr lang="en-US" sz="1800" dirty="0"/>
              <a:t>Key Action 2 (KA2): Cooperation among </a:t>
            </a:r>
            <a:r>
              <a:rPr lang="en-US" sz="1800" dirty="0" err="1"/>
              <a:t>Organisations</a:t>
            </a:r>
            <a:r>
              <a:rPr lang="en-US" sz="1800" dirty="0"/>
              <a:t> and Institutions, </a:t>
            </a:r>
            <a:r>
              <a:rPr lang="en-US" sz="1800" dirty="0" err="1"/>
              <a:t>bijv</a:t>
            </a:r>
            <a:r>
              <a:rPr lang="en-US" sz="1800" dirty="0"/>
              <a:t>. Partnerships for Excellence (EUAs and </a:t>
            </a:r>
            <a:r>
              <a:rPr lang="en-US" sz="1800" dirty="0" err="1"/>
              <a:t>CoVEs</a:t>
            </a:r>
            <a:r>
              <a:rPr lang="en-US" sz="1800" dirty="0"/>
              <a:t>)</a:t>
            </a:r>
          </a:p>
          <a:p>
            <a:pPr marL="857250" lvl="1" indent="-171450"/>
            <a:r>
              <a:rPr lang="en-US" sz="1800" dirty="0"/>
              <a:t>Key Action 3 (KA3): Support to Policy Development and Cooperation</a:t>
            </a:r>
          </a:p>
          <a:p>
            <a:pPr marL="857250" lvl="1" indent="-171450"/>
            <a:endParaRPr lang="en-US" sz="1800" dirty="0"/>
          </a:p>
          <a:p>
            <a:pPr marL="857250" lvl="1" indent="-171450"/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Erasmus+ 2028 – 2034: meer gericht op Skills agenda </a:t>
            </a:r>
          </a:p>
          <a:p>
            <a:pPr marL="857250" lvl="1" indent="-171450"/>
            <a:endParaRPr lang="nl-NL" sz="1800" dirty="0"/>
          </a:p>
          <a:p>
            <a:pPr marL="971550" lvl="1" indent="-285750"/>
            <a:endParaRPr lang="nl-NL" sz="1600" dirty="0"/>
          </a:p>
          <a:p>
            <a:pPr marL="971550" lvl="1" indent="-285750"/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sz="1600" dirty="0"/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5060E44-A7EA-6D24-5841-541CC8A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</p:spPr>
        <p:txBody>
          <a:bodyPr/>
          <a:lstStyle/>
          <a:p>
            <a:r>
              <a:rPr lang="nl-NL" dirty="0"/>
              <a:t>Erasmus+ </a:t>
            </a:r>
            <a:r>
              <a:rPr lang="nl-NL" dirty="0" err="1"/>
              <a:t>Programme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393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74B2D-5160-3CF6-C148-32DAF9481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C87B7EC-4CC2-A587-E69D-2DB567899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72BA5D-4126-35B4-6969-9E6B59210B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DIGITAL is een EU‑programma voor de periode 2021–2027 dat is opgezet om de digitale transformatie van Europa te versnellen: voor burgers, bedrijven (met name </a:t>
            </a:r>
            <a:r>
              <a:rPr lang="nl-NL" sz="1600" dirty="0" err="1"/>
              <a:t>MKB’s</a:t>
            </a:r>
            <a:r>
              <a:rPr lang="nl-NL" sz="1600" dirty="0"/>
              <a:t>) en overheden.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Het is bedoeld om de kloof te overbruggen tussen onderzoek/ontwikkeling (Horizon) van digitale technologieën en hun grootschalige toepassing op de markt.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Het programma sluit aan bij bredere EU‑doelen zoals digitale soevereiniteit, versterking van kritieke digitale infrastructuren, en de “Digital Decade” (2030)‑ambities.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Het totaalbudget is ongeveer €7,59 miljard.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Relevante onderdelen:</a:t>
            </a:r>
            <a:endParaRPr lang="nl-NL" sz="1400" b="1" dirty="0"/>
          </a:p>
          <a:p>
            <a:pPr marL="857250" lvl="1" indent="-171450"/>
            <a:r>
              <a:rPr lang="nl-NL" sz="1400" b="1" dirty="0"/>
              <a:t>Kunstmatige intelligentie (AI)</a:t>
            </a:r>
            <a:r>
              <a:rPr lang="nl-NL" sz="1400" dirty="0"/>
              <a:t> – bevorderen van het gebruik van AI door bedrijven en overheden, data‑infrastructuren, AI‑</a:t>
            </a:r>
            <a:r>
              <a:rPr lang="nl-NL" sz="1400" dirty="0" err="1"/>
              <a:t>experimentatie</a:t>
            </a:r>
            <a:r>
              <a:rPr lang="nl-NL" sz="1400" dirty="0"/>
              <a:t>‑faciliteiten. (AI Continent </a:t>
            </a:r>
            <a:r>
              <a:rPr lang="nl-NL" sz="1400" dirty="0" err="1"/>
              <a:t>with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Apply</a:t>
            </a:r>
            <a:r>
              <a:rPr lang="nl-NL" sz="1400" dirty="0"/>
              <a:t> AI </a:t>
            </a:r>
            <a:r>
              <a:rPr lang="nl-NL" sz="1400" dirty="0" err="1"/>
              <a:t>Strategy</a:t>
            </a:r>
            <a:r>
              <a:rPr lang="nl-NL" sz="1400" dirty="0"/>
              <a:t>)</a:t>
            </a:r>
          </a:p>
          <a:p>
            <a:pPr marL="857250" lvl="1" indent="-171450"/>
            <a:r>
              <a:rPr lang="nl-NL" sz="1400" b="1" dirty="0"/>
              <a:t>Geavanceerde digitale vaardigheden</a:t>
            </a:r>
            <a:r>
              <a:rPr lang="nl-NL" sz="1400" dirty="0"/>
              <a:t> – opleidingen, bijscholing en training om het tekort aan digitale experts te bestrijden. ELEVATE</a:t>
            </a:r>
          </a:p>
          <a:p>
            <a:pPr marL="857250" lvl="1" indent="-171450"/>
            <a:r>
              <a:rPr lang="nl-NL" sz="1400" b="1" dirty="0"/>
              <a:t>Gebruik van digitale technologieën door economie en maatschappij</a:t>
            </a:r>
            <a:r>
              <a:rPr lang="nl-NL" sz="1400" dirty="0"/>
              <a:t> – brede inzet van digitale tools in bedrijven (vooral </a:t>
            </a:r>
            <a:r>
              <a:rPr lang="nl-NL" sz="1400" dirty="0" err="1"/>
              <a:t>MKB’s</a:t>
            </a:r>
            <a:r>
              <a:rPr lang="nl-NL" sz="1400" dirty="0"/>
              <a:t>), overheid, publieke diensten, innovatiehubs (“European Digital </a:t>
            </a:r>
            <a:r>
              <a:rPr lang="nl-NL" sz="1400" dirty="0" err="1"/>
              <a:t>Innovation</a:t>
            </a:r>
            <a:r>
              <a:rPr lang="nl-NL" sz="1400" dirty="0"/>
              <a:t> Hubs” – </a:t>
            </a:r>
            <a:r>
              <a:rPr lang="nl-NL" sz="1400" dirty="0" err="1"/>
              <a:t>EDIH’s</a:t>
            </a:r>
            <a:r>
              <a:rPr lang="nl-NL" sz="1400" dirty="0"/>
              <a:t>).</a:t>
            </a:r>
          </a:p>
          <a:p>
            <a:pPr marL="857250" lvl="1" indent="-171450"/>
            <a:r>
              <a:rPr lang="nl-NL" sz="1400" b="1" dirty="0">
                <a:highlight>
                  <a:srgbClr val="FFFF00"/>
                </a:highlight>
              </a:rPr>
              <a:t>Deployment </a:t>
            </a:r>
            <a:r>
              <a:rPr lang="nl-NL" sz="1400" dirty="0">
                <a:highlight>
                  <a:srgbClr val="FFFF00"/>
                </a:highlight>
              </a:rPr>
              <a:t>&gt; </a:t>
            </a:r>
            <a:r>
              <a:rPr lang="nl-NL" sz="1400" dirty="0" err="1">
                <a:highlight>
                  <a:srgbClr val="FFFF00"/>
                </a:highlight>
              </a:rPr>
              <a:t>interoperability</a:t>
            </a:r>
            <a:r>
              <a:rPr lang="nl-NL" sz="1400" dirty="0">
                <a:highlight>
                  <a:srgbClr val="FFFF00"/>
                </a:highlight>
              </a:rPr>
              <a:t>, EU digital </a:t>
            </a:r>
            <a:r>
              <a:rPr lang="nl-NL" sz="1400" dirty="0" err="1">
                <a:highlight>
                  <a:srgbClr val="FFFF00"/>
                </a:highlight>
              </a:rPr>
              <a:t>identity</a:t>
            </a:r>
            <a:r>
              <a:rPr lang="nl-NL" sz="1400" dirty="0">
                <a:highlight>
                  <a:srgbClr val="FFFF00"/>
                </a:highlight>
              </a:rPr>
              <a:t> wallet</a:t>
            </a:r>
          </a:p>
          <a:p>
            <a:pPr marL="857250" lvl="1" indent="-171450"/>
            <a:r>
              <a:rPr lang="nl-NL" sz="1400" b="1" dirty="0">
                <a:highlight>
                  <a:srgbClr val="FFFF00"/>
                </a:highlight>
              </a:rPr>
              <a:t>European Digital </a:t>
            </a:r>
            <a:r>
              <a:rPr lang="nl-NL" sz="1400" b="1" dirty="0" err="1">
                <a:highlight>
                  <a:srgbClr val="FFFF00"/>
                </a:highlight>
              </a:rPr>
              <a:t>Infrastructure</a:t>
            </a:r>
            <a:r>
              <a:rPr lang="nl-NL" sz="1400" b="1" dirty="0">
                <a:highlight>
                  <a:srgbClr val="FFFF00"/>
                </a:highlight>
              </a:rPr>
              <a:t> Consortia </a:t>
            </a:r>
            <a:r>
              <a:rPr lang="nl-NL" sz="1400" dirty="0">
                <a:highlight>
                  <a:srgbClr val="FFFF00"/>
                </a:highlight>
              </a:rPr>
              <a:t>(</a:t>
            </a:r>
            <a:r>
              <a:rPr lang="nl-NL" sz="1400" dirty="0" err="1">
                <a:highlight>
                  <a:srgbClr val="FFFF00"/>
                </a:highlight>
              </a:rPr>
              <a:t>EDICs</a:t>
            </a:r>
            <a:r>
              <a:rPr lang="nl-NL" sz="1400" dirty="0">
                <a:highlight>
                  <a:srgbClr val="FFFF00"/>
                </a:highlight>
              </a:rPr>
              <a:t>)</a:t>
            </a:r>
          </a:p>
          <a:p>
            <a:pPr marL="971550" lvl="1" indent="-285750"/>
            <a:endParaRPr lang="nl-NL" sz="1600" dirty="0"/>
          </a:p>
          <a:p>
            <a:pPr marL="971550" lvl="1" indent="-285750"/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sz="1600" dirty="0"/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624466-C77E-F12F-A625-31546E06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</p:spPr>
        <p:txBody>
          <a:bodyPr/>
          <a:lstStyle/>
          <a:p>
            <a:r>
              <a:rPr lang="nl-NL" dirty="0"/>
              <a:t>Digital Europe </a:t>
            </a:r>
            <a:r>
              <a:rPr lang="nl-NL" dirty="0" err="1"/>
              <a:t>Programme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83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15E8E9C-9B12-BBCF-8741-3F1A52C3A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77E6E02-7612-E579-D41F-57D73505DD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00A38B-A781-BBD3-A1CB-ECC239BD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</p:spPr>
        <p:txBody>
          <a:bodyPr/>
          <a:lstStyle/>
          <a:p>
            <a:r>
              <a:rPr lang="nl-NL" dirty="0"/>
              <a:t>Digital Europe </a:t>
            </a:r>
            <a:r>
              <a:rPr lang="nl-NL" dirty="0" err="1"/>
              <a:t>Programme</a:t>
            </a:r>
            <a:endParaRPr lang="nl-NL" dirty="0"/>
          </a:p>
        </p:txBody>
      </p:sp>
      <p:pic>
        <p:nvPicPr>
          <p:cNvPr id="7" name="Afbeelding 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5420017B-7A31-95B1-7229-AF664D42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552514"/>
            <a:ext cx="7872565" cy="51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9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87B90-97D6-2A2C-3E75-729BE696E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5B143E3-CC60-7F01-1D6C-8A415EFA7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F87F20-01D1-B101-FCED-FE71B503B9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Nieuw EU subsidieprogramma (2028-2034) heeft als doel om als Europa beter te kunnen concurreren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Opschaling, industrialisatie, </a:t>
            </a:r>
            <a:r>
              <a:rPr lang="nl-NL" sz="2000" dirty="0" err="1"/>
              <a:t>markt-gerichte</a:t>
            </a:r>
            <a:r>
              <a:rPr lang="nl-NL" sz="2000" dirty="0"/>
              <a:t> projecten, en strategische investeringen; met versimpelde regels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Het totaal beoogd budget is € 400-500 miljard.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Vier thema’s:  </a:t>
            </a:r>
          </a:p>
          <a:p>
            <a:pPr marL="857250" lvl="1" indent="-171450"/>
            <a:r>
              <a:rPr lang="nl-NL" sz="1800" dirty="0"/>
              <a:t>Schone transitie &amp; </a:t>
            </a:r>
            <a:r>
              <a:rPr lang="nl-NL" sz="1800" dirty="0" err="1"/>
              <a:t>decarbonisatie</a:t>
            </a:r>
            <a:endParaRPr lang="nl-NL" sz="1800" dirty="0"/>
          </a:p>
          <a:p>
            <a:pPr marL="857250" lvl="1" indent="-171450"/>
            <a:r>
              <a:rPr lang="nl-NL" sz="1800" dirty="0"/>
              <a:t>Digitale transitie &amp; digitaal leiderschap</a:t>
            </a:r>
          </a:p>
          <a:p>
            <a:pPr marL="857250" lvl="1" indent="-171450"/>
            <a:r>
              <a:rPr lang="nl-NL" sz="1800" dirty="0"/>
              <a:t>Gezondheid, landbouw, </a:t>
            </a:r>
            <a:r>
              <a:rPr lang="nl-NL" sz="1800" dirty="0" err="1"/>
              <a:t>biotech</a:t>
            </a:r>
            <a:r>
              <a:rPr lang="nl-NL" sz="1800" dirty="0"/>
              <a:t> &amp; bio-economie</a:t>
            </a:r>
          </a:p>
          <a:p>
            <a:pPr marL="857250" lvl="1" indent="-171450"/>
            <a:r>
              <a:rPr lang="nl-NL" sz="1800" dirty="0"/>
              <a:t>Defensie &amp; ruimtevaart</a:t>
            </a:r>
          </a:p>
          <a:p>
            <a:pPr lvl="1" indent="0">
              <a:buNone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Onderwijs &amp; skills met name gericht op de sectoren van maatschappelijke uitdagingen</a:t>
            </a:r>
          </a:p>
          <a:p>
            <a:pPr marL="971550" lvl="1" indent="-285750"/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sz="1600" dirty="0"/>
          </a:p>
          <a:p>
            <a:endParaRPr lang="en-US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BF3718-BC57-1DFA-3A26-A7742B55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</p:spPr>
        <p:txBody>
          <a:bodyPr/>
          <a:lstStyle/>
          <a:p>
            <a:r>
              <a:rPr lang="nl-NL" dirty="0"/>
              <a:t>European </a:t>
            </a:r>
            <a:r>
              <a:rPr lang="nl-NL" dirty="0" err="1"/>
              <a:t>Competitiveness</a:t>
            </a:r>
            <a:r>
              <a:rPr lang="nl-NL" dirty="0"/>
              <a:t> Fund</a:t>
            </a:r>
          </a:p>
        </p:txBody>
      </p:sp>
    </p:spTree>
    <p:extLst>
      <p:ext uri="{BB962C8B-B14F-4D97-AF65-F5344CB8AC3E}">
        <p14:creationId xmlns:p14="http://schemas.microsoft.com/office/powerpoint/2010/main" val="266486462"/>
      </p:ext>
    </p:extLst>
  </p:cSld>
  <p:clrMapOvr>
    <a:masterClrMapping/>
  </p:clrMapOvr>
</p:sld>
</file>

<file path=ppt/theme/theme1.xml><?xml version="1.0" encoding="utf-8"?>
<a:theme xmlns:a="http://schemas.openxmlformats.org/drawingml/2006/main" name="Npuls wit">
  <a:themeElements>
    <a:clrScheme name="Npuls PP wit">
      <a:dk1>
        <a:srgbClr val="000000"/>
      </a:dk1>
      <a:lt1>
        <a:srgbClr val="FFFFFF"/>
      </a:lt1>
      <a:dk2>
        <a:srgbClr val="DD784B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039621A9-82FE-4C0A-8B3A-68302378E6EF}"/>
    </a:ext>
  </a:extLst>
</a:theme>
</file>

<file path=ppt/theme/theme2.xml><?xml version="1.0" encoding="utf-8"?>
<a:theme xmlns:a="http://schemas.openxmlformats.org/drawingml/2006/main" name="Npuls roze">
  <a:themeElements>
    <a:clrScheme name="Npuls PP roze">
      <a:dk1>
        <a:srgbClr val="000000"/>
      </a:dk1>
      <a:lt1>
        <a:srgbClr val="F4D9DC"/>
      </a:lt1>
      <a:dk2>
        <a:srgbClr val="DD784B"/>
      </a:dk2>
      <a:lt2>
        <a:srgbClr val="F4D9DC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296A9A28-494E-4B5A-BAE3-4B9447D41206}"/>
    </a:ext>
  </a:extLst>
</a:theme>
</file>

<file path=ppt/theme/theme3.xml><?xml version="1.0" encoding="utf-8"?>
<a:theme xmlns:a="http://schemas.openxmlformats.org/drawingml/2006/main" name="Npuls oranje">
  <a:themeElements>
    <a:clrScheme name="Npuls PP oranje">
      <a:dk1>
        <a:srgbClr val="FFFFFF"/>
      </a:dk1>
      <a:lt1>
        <a:srgbClr val="DD784B"/>
      </a:lt1>
      <a:dk2>
        <a:srgbClr val="231F20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A8877AE5-ECD6-4837-BD93-F7533F714DE6}"/>
    </a:ext>
  </a:extLst>
</a:theme>
</file>

<file path=ppt/theme/theme4.xml><?xml version="1.0" encoding="utf-8"?>
<a:theme xmlns:a="http://schemas.openxmlformats.org/drawingml/2006/main" name="Npuls blauw">
  <a:themeElements>
    <a:clrScheme name="Aangepast 5">
      <a:dk1>
        <a:srgbClr val="FFFFFF"/>
      </a:dk1>
      <a:lt1>
        <a:srgbClr val="3D68EC"/>
      </a:lt1>
      <a:dk2>
        <a:srgbClr val="F4D9DC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48F2F4BE-1CAC-4274-BB27-FAF32EB45CD9}"/>
    </a:ext>
  </a:extLst>
</a:theme>
</file>

<file path=ppt/theme/theme5.xml><?xml version="1.0" encoding="utf-8"?>
<a:theme xmlns:a="http://schemas.openxmlformats.org/drawingml/2006/main" name="Npuls geel">
  <a:themeElements>
    <a:clrScheme name="Aangepast 1">
      <a:dk1>
        <a:srgbClr val="231F20"/>
      </a:dk1>
      <a:lt1>
        <a:srgbClr val="231F20"/>
      </a:lt1>
      <a:dk2>
        <a:srgbClr val="231F20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EDEDB81C-128E-4EAA-9E03-6A670D02E228}"/>
    </a:ext>
  </a:extLst>
</a:theme>
</file>

<file path=ppt/theme/theme6.xml><?xml version="1.0" encoding="utf-8"?>
<a:theme xmlns:a="http://schemas.openxmlformats.org/drawingml/2006/main" name="Tips">
  <a:themeElements>
    <a:clrScheme name="Npuls PP wit">
      <a:dk1>
        <a:srgbClr val="000000"/>
      </a:dk1>
      <a:lt1>
        <a:srgbClr val="FFFFFF"/>
      </a:lt1>
      <a:dk2>
        <a:srgbClr val="DD784B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uls presentatie 2024.pptx" id="{17DA9F54-090A-447F-A8AA-E86E0BB84DEF}" vid="{3937AA9C-191D-4B3D-A995-9DB849B59A0C}"/>
    </a:ext>
  </a:extLst>
</a:theme>
</file>

<file path=ppt/theme/theme7.xml><?xml version="1.0" encoding="utf-8"?>
<a:theme xmlns:a="http://schemas.openxmlformats.org/drawingml/2006/main" name="Office Theme">
  <a:themeElements>
    <a:clrScheme name="Npuls PP wit">
      <a:dk1>
        <a:srgbClr val="000000"/>
      </a:dk1>
      <a:lt1>
        <a:srgbClr val="FFFFFF"/>
      </a:lt1>
      <a:dk2>
        <a:srgbClr val="DD784B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Kantoorthema">
  <a:themeElements>
    <a:clrScheme name="Npuls PP wit">
      <a:dk1>
        <a:srgbClr val="000000"/>
      </a:dk1>
      <a:lt1>
        <a:srgbClr val="FFFFFF"/>
      </a:lt1>
      <a:dk2>
        <a:srgbClr val="DD784B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f9010e-0213-4928-88db-3d995f851061">
      <Terms xmlns="http://schemas.microsoft.com/office/infopath/2007/PartnerControls"/>
    </lcf76f155ced4ddcb4097134ff3c332f>
    <TaxCatchAll xmlns="f5ff609f-1e3f-4662-9929-8f7ace97e045" xsi:nil="true"/>
    <SharedWithUsers xmlns="f5ff609f-1e3f-4662-9929-8f7ace97e045">
      <UserInfo>
        <DisplayName>Lara Slaats</DisplayName>
        <AccountId>133</AccountId>
        <AccountType/>
      </UserInfo>
      <UserInfo>
        <DisplayName>Michel Jansen</DisplayName>
        <AccountId>134</AccountId>
        <AccountType/>
      </UserInfo>
      <UserInfo>
        <DisplayName>Jenny de Werk</DisplayName>
        <AccountId>135</AccountId>
        <AccountType/>
      </UserInfo>
      <UserInfo>
        <DisplayName>Martine Teirlinck</DisplayName>
        <AccountId>136</AccountId>
        <AccountType/>
      </UserInfo>
      <UserInfo>
        <DisplayName>John Walker</DisplayName>
        <AccountId>213</AccountId>
        <AccountType/>
      </UserInfo>
    </SharedWithUsers>
    <Toelichtinginhoud xmlns="58f9010e-0213-4928-88db-3d995f851061" xsi:nil="true"/>
    <Methodiek xmlns="58f9010e-0213-4928-88db-3d995f851061">Algemeen (niet specifiek)</Methodiek>
    <Doel xmlns="58f9010e-0213-4928-88db-3d995f851061" xsi:nil="true"/>
    <Toelichting xmlns="58f9010e-0213-4928-88db-3d995f8510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C29A3B0A4914BBE8B8DA207DA7B31" ma:contentTypeVersion="20" ma:contentTypeDescription="Een nieuw document maken." ma:contentTypeScope="" ma:versionID="fd9e6cce27c75d297e7aefae59a61471">
  <xsd:schema xmlns:xsd="http://www.w3.org/2001/XMLSchema" xmlns:xs="http://www.w3.org/2001/XMLSchema" xmlns:p="http://schemas.microsoft.com/office/2006/metadata/properties" xmlns:ns2="f5ff609f-1e3f-4662-9929-8f7ace97e045" xmlns:ns3="58f9010e-0213-4928-88db-3d995f851061" targetNamespace="http://schemas.microsoft.com/office/2006/metadata/properties" ma:root="true" ma:fieldsID="b08cd0c5897b16d2c2c5e3b47271530e" ns2:_="" ns3:_="">
    <xsd:import namespace="f5ff609f-1e3f-4662-9929-8f7ace97e045"/>
    <xsd:import namespace="58f9010e-0213-4928-88db-3d995f8510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Toelichtinginhoud" minOccurs="0"/>
                <xsd:element ref="ns3:MediaServiceBillingMetadata" minOccurs="0"/>
                <xsd:element ref="ns3:Doel" minOccurs="0"/>
                <xsd:element ref="ns3:Methodiek" minOccurs="0"/>
                <xsd:element ref="ns3:Toelicht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f609f-1e3f-4662-9929-8f7ace97e0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4f342a3-bfb1-4bfd-83d7-9f6650cb96d4}" ma:internalName="TaxCatchAll" ma:showField="CatchAllData" ma:web="f5ff609f-1e3f-4662-9929-8f7ace97e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9010e-0213-4928-88db-3d995f851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c6f371a7-af1e-4863-b830-9db92276c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elichtinginhoud" ma:index="23" nillable="true" ma:displayName="Toelichting inhoud" ma:format="Dropdown" ma:internalName="Toelichtinginhoud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Doel" ma:index="25" nillable="true" ma:displayName="Doel" ma:description="Waarmee kan deze tool helpen?" ma:format="Dropdown" ma:internalName="Doel">
      <xsd:simpleType>
        <xsd:restriction base="dms:Text">
          <xsd:maxLength value="255"/>
        </xsd:restriction>
      </xsd:simpleType>
    </xsd:element>
    <xsd:element name="Methodiek" ma:index="26" nillable="true" ma:displayName="Methodiek" ma:default="Algemeen (niet specifiek)" ma:description="Voor welke methodiek is deze tool het meest bruikbaar?" ma:format="Dropdown" ma:internalName="Methodiek">
      <xsd:simpleType>
        <xsd:restriction base="dms:Choice">
          <xsd:enumeration value="Wendbaar werken"/>
          <xsd:enumeration value="Design thinking"/>
          <xsd:enumeration value="Sociocratie 3.0"/>
          <xsd:enumeration value="Evidence Informed werken"/>
          <xsd:enumeration value="Algemeen (niet specifiek)"/>
        </xsd:restriction>
      </xsd:simpleType>
    </xsd:element>
    <xsd:element name="Toelichting" ma:index="27" nillable="true" ma:displayName="Toelichting" ma:format="Dropdown" ma:internalName="Toelicht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8C7F5-456F-437B-81D7-F1E49D7B1A0C}">
  <ds:schemaRefs>
    <ds:schemaRef ds:uri="http://www.w3.org/XML/1998/namespace"/>
    <ds:schemaRef ds:uri="http://schemas.openxmlformats.org/package/2006/metadata/core-properties"/>
    <ds:schemaRef ds:uri="58f9010e-0213-4928-88db-3d995f851061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f5ff609f-1e3f-4662-9929-8f7ace97e04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B70147-3ECB-42E3-8EF9-2E8D64C0F5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955BDE-7F53-47DD-A831-E0B218FA9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ff609f-1e3f-4662-9929-8f7ace97e045"/>
    <ds:schemaRef ds:uri="58f9010e-0213-4928-88db-3d995f8510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 Update 25112025</Template>
  <TotalTime>754</TotalTime>
  <Words>935</Words>
  <Application>Microsoft Office PowerPoint</Application>
  <PresentationFormat>Widescreen</PresentationFormat>
  <Paragraphs>182</Paragraphs>
  <Slides>11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General Sans</vt:lpstr>
      <vt:lpstr>Calibri Light</vt:lpstr>
      <vt:lpstr>Calibri</vt:lpstr>
      <vt:lpstr>Cooper Lt BT</vt:lpstr>
      <vt:lpstr>Arial</vt:lpstr>
      <vt:lpstr>General Sans Semibold</vt:lpstr>
      <vt:lpstr>Npuls wit</vt:lpstr>
      <vt:lpstr>Npuls roze</vt:lpstr>
      <vt:lpstr>Npuls oranje</vt:lpstr>
      <vt:lpstr>Npuls blauw</vt:lpstr>
      <vt:lpstr>Npuls geel</vt:lpstr>
      <vt:lpstr>Tips</vt:lpstr>
      <vt:lpstr>EC update</vt:lpstr>
      <vt:lpstr>EU Meerjarig Financieel Kader</vt:lpstr>
      <vt:lpstr>Nadere invulling van werkprogramma’s</vt:lpstr>
      <vt:lpstr>EU lange beleidslijnen</vt:lpstr>
      <vt:lpstr>De Europese Commissie</vt:lpstr>
      <vt:lpstr>Erasmus+ Programme</vt:lpstr>
      <vt:lpstr>Digital Europe Programme</vt:lpstr>
      <vt:lpstr>Digital Europe Programme</vt:lpstr>
      <vt:lpstr>European Competitiveness Fund</vt:lpstr>
      <vt:lpstr>Erasmus+ Programme</vt:lpstr>
      <vt:lpstr>Horizon Europe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Moniek Lijster</dc:creator>
  <cp:lastModifiedBy>Moniek Lijster</cp:lastModifiedBy>
  <cp:revision>2</cp:revision>
  <dcterms:created xsi:type="dcterms:W3CDTF">2025-11-24T11:47:34Z</dcterms:created>
  <dcterms:modified xsi:type="dcterms:W3CDTF">2025-12-04T16:01:50Z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0x0101004B9C29A3B0A4914BBE8B8DA207DA7B31</vt:lpwstr>
  </property>
  <property fmtid="{D5CDD505-2E9C-101B-9397-08002B2CF9AE}" pid="3" name="MediaServiceImageTags">
    <vt:lpwstr/>
  </property>
  <property fmtid="{D5CDD505-2E9C-101B-9397-08002B2CF9AE}" pid="4" name="Order">
    <vt:r8>402400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