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280891-906D-45C5-AB4C-8AB54BBBBB6C}" v="22" dt="2025-12-02T09:21:43.0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157" d="100"/>
          <a:sy n="157" d="100"/>
        </p:scale>
        <p:origin x="162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eri van Es" userId="0ed0ab33-b5f7-429c-b023-64231d4a41c2" providerId="ADAL" clId="{5F8780CF-E850-4486-BA65-997D57033D4D}"/>
    <pc:docChg chg="undo custSel addSld modSld">
      <pc:chgData name="Joeri van Es" userId="0ed0ab33-b5f7-429c-b023-64231d4a41c2" providerId="ADAL" clId="{5F8780CF-E850-4486-BA65-997D57033D4D}" dt="2025-12-02T09:34:07.391" v="1031" actId="113"/>
      <pc:docMkLst>
        <pc:docMk/>
      </pc:docMkLst>
      <pc:sldChg chg="modSp mod">
        <pc:chgData name="Joeri van Es" userId="0ed0ab33-b5f7-429c-b023-64231d4a41c2" providerId="ADAL" clId="{5F8780CF-E850-4486-BA65-997D57033D4D}" dt="2025-12-02T09:34:07.391" v="1031" actId="113"/>
        <pc:sldMkLst>
          <pc:docMk/>
          <pc:sldMk cId="3351439039" sldId="256"/>
        </pc:sldMkLst>
        <pc:spChg chg="mod">
          <ac:chgData name="Joeri van Es" userId="0ed0ab33-b5f7-429c-b023-64231d4a41c2" providerId="ADAL" clId="{5F8780CF-E850-4486-BA65-997D57033D4D}" dt="2025-12-02T09:34:07.391" v="1031" actId="113"/>
          <ac:spMkLst>
            <pc:docMk/>
            <pc:sldMk cId="3351439039" sldId="256"/>
            <ac:spMk id="2" creationId="{00000000-0000-0000-0000-000000000000}"/>
          </ac:spMkLst>
        </pc:spChg>
        <pc:spChg chg="mod">
          <ac:chgData name="Joeri van Es" userId="0ed0ab33-b5f7-429c-b023-64231d4a41c2" providerId="ADAL" clId="{5F8780CF-E850-4486-BA65-997D57033D4D}" dt="2025-12-02T09:03:35.674" v="42" actId="20577"/>
          <ac:spMkLst>
            <pc:docMk/>
            <pc:sldMk cId="3351439039" sldId="256"/>
            <ac:spMk id="3" creationId="{00000000-0000-0000-0000-000000000000}"/>
          </ac:spMkLst>
        </pc:spChg>
      </pc:sldChg>
      <pc:sldChg chg="modSp new mod">
        <pc:chgData name="Joeri van Es" userId="0ed0ab33-b5f7-429c-b023-64231d4a41c2" providerId="ADAL" clId="{5F8780CF-E850-4486-BA65-997D57033D4D}" dt="2025-12-02T09:31:33.661" v="1024" actId="20577"/>
        <pc:sldMkLst>
          <pc:docMk/>
          <pc:sldMk cId="1772966800" sldId="257"/>
        </pc:sldMkLst>
        <pc:spChg chg="mod">
          <ac:chgData name="Joeri van Es" userId="0ed0ab33-b5f7-429c-b023-64231d4a41c2" providerId="ADAL" clId="{5F8780CF-E850-4486-BA65-997D57033D4D}" dt="2025-12-02T09:04:32.757" v="75" actId="20577"/>
          <ac:spMkLst>
            <pc:docMk/>
            <pc:sldMk cId="1772966800" sldId="257"/>
            <ac:spMk id="2" creationId="{647D50C4-41E8-6CEF-E7E7-17DB10DAE354}"/>
          </ac:spMkLst>
        </pc:spChg>
        <pc:spChg chg="mod">
          <ac:chgData name="Joeri van Es" userId="0ed0ab33-b5f7-429c-b023-64231d4a41c2" providerId="ADAL" clId="{5F8780CF-E850-4486-BA65-997D57033D4D}" dt="2025-12-02T09:31:33.661" v="1024" actId="20577"/>
          <ac:spMkLst>
            <pc:docMk/>
            <pc:sldMk cId="1772966800" sldId="257"/>
            <ac:spMk id="3" creationId="{8F6E961B-6E95-40FE-BFA6-2AB03B5A48A4}"/>
          </ac:spMkLst>
        </pc:spChg>
      </pc:sldChg>
      <pc:sldChg chg="addSp delSp modSp new mod">
        <pc:chgData name="Joeri van Es" userId="0ed0ab33-b5f7-429c-b023-64231d4a41c2" providerId="ADAL" clId="{5F8780CF-E850-4486-BA65-997D57033D4D}" dt="2025-12-02T09:22:41.435" v="586" actId="14100"/>
        <pc:sldMkLst>
          <pc:docMk/>
          <pc:sldMk cId="767437482" sldId="258"/>
        </pc:sldMkLst>
        <pc:spChg chg="mod">
          <ac:chgData name="Joeri van Es" userId="0ed0ab33-b5f7-429c-b023-64231d4a41c2" providerId="ADAL" clId="{5F8780CF-E850-4486-BA65-997D57033D4D}" dt="2025-12-02T09:12:58.946" v="307"/>
          <ac:spMkLst>
            <pc:docMk/>
            <pc:sldMk cId="767437482" sldId="258"/>
            <ac:spMk id="2" creationId="{606649B4-55E1-7305-CD3E-038851BFAAEB}"/>
          </ac:spMkLst>
        </pc:spChg>
        <pc:spChg chg="add del mod">
          <ac:chgData name="Joeri van Es" userId="0ed0ab33-b5f7-429c-b023-64231d4a41c2" providerId="ADAL" clId="{5F8780CF-E850-4486-BA65-997D57033D4D}" dt="2025-12-02T09:22:41.435" v="586" actId="14100"/>
          <ac:spMkLst>
            <pc:docMk/>
            <pc:sldMk cId="767437482" sldId="258"/>
            <ac:spMk id="3" creationId="{812F7839-1D07-7FF9-53A9-DDDF6E52775E}"/>
          </ac:spMkLst>
        </pc:spChg>
        <pc:spChg chg="add mod">
          <ac:chgData name="Joeri van Es" userId="0ed0ab33-b5f7-429c-b023-64231d4a41c2" providerId="ADAL" clId="{5F8780CF-E850-4486-BA65-997D57033D4D}" dt="2025-12-02T09:13:57.514" v="324"/>
          <ac:spMkLst>
            <pc:docMk/>
            <pc:sldMk cId="767437482" sldId="258"/>
            <ac:spMk id="4" creationId="{7B2AD65B-115E-FB95-8DC7-1D892DF901D2}"/>
          </ac:spMkLst>
        </pc:spChg>
        <pc:spChg chg="add mod">
          <ac:chgData name="Joeri van Es" userId="0ed0ab33-b5f7-429c-b023-64231d4a41c2" providerId="ADAL" clId="{5F8780CF-E850-4486-BA65-997D57033D4D}" dt="2025-12-02T09:14:00.477" v="326"/>
          <ac:spMkLst>
            <pc:docMk/>
            <pc:sldMk cId="767437482" sldId="258"/>
            <ac:spMk id="5" creationId="{A19F7766-C052-E46C-00F8-9D85BA7BF9CC}"/>
          </ac:spMkLst>
        </pc:spChg>
      </pc:sldChg>
      <pc:sldChg chg="addSp delSp modSp new mod">
        <pc:chgData name="Joeri van Es" userId="0ed0ab33-b5f7-429c-b023-64231d4a41c2" providerId="ADAL" clId="{5F8780CF-E850-4486-BA65-997D57033D4D}" dt="2025-12-02T09:31:09.459" v="1015" actId="20577"/>
        <pc:sldMkLst>
          <pc:docMk/>
          <pc:sldMk cId="796072898" sldId="259"/>
        </pc:sldMkLst>
        <pc:spChg chg="mod">
          <ac:chgData name="Joeri van Es" userId="0ed0ab33-b5f7-429c-b023-64231d4a41c2" providerId="ADAL" clId="{5F8780CF-E850-4486-BA65-997D57033D4D}" dt="2025-12-02T09:13:43.315" v="322" actId="20577"/>
          <ac:spMkLst>
            <pc:docMk/>
            <pc:sldMk cId="796072898" sldId="259"/>
            <ac:spMk id="2" creationId="{8A60994E-DC79-25A8-DAB6-18AECC5108DB}"/>
          </ac:spMkLst>
        </pc:spChg>
        <pc:spChg chg="del">
          <ac:chgData name="Joeri van Es" userId="0ed0ab33-b5f7-429c-b023-64231d4a41c2" providerId="ADAL" clId="{5F8780CF-E850-4486-BA65-997D57033D4D}" dt="2025-12-02T09:14:18.078" v="329"/>
          <ac:spMkLst>
            <pc:docMk/>
            <pc:sldMk cId="796072898" sldId="259"/>
            <ac:spMk id="3" creationId="{E3BD7645-E180-28D2-FC3E-322591E459AF}"/>
          </ac:spMkLst>
        </pc:spChg>
        <pc:spChg chg="add del mod">
          <ac:chgData name="Joeri van Es" userId="0ed0ab33-b5f7-429c-b023-64231d4a41c2" providerId="ADAL" clId="{5F8780CF-E850-4486-BA65-997D57033D4D}" dt="2025-12-02T09:18:02.364" v="407" actId="478"/>
          <ac:spMkLst>
            <pc:docMk/>
            <pc:sldMk cId="796072898" sldId="259"/>
            <ac:spMk id="4" creationId="{ACFFC49F-CB42-5551-EA74-D9D06422A8A4}"/>
          </ac:spMkLst>
        </pc:spChg>
        <pc:spChg chg="add mod">
          <ac:chgData name="Joeri van Es" userId="0ed0ab33-b5f7-429c-b023-64231d4a41c2" providerId="ADAL" clId="{5F8780CF-E850-4486-BA65-997D57033D4D}" dt="2025-12-02T09:31:09.459" v="1015" actId="20577"/>
          <ac:spMkLst>
            <pc:docMk/>
            <pc:sldMk cId="796072898" sldId="259"/>
            <ac:spMk id="6" creationId="{AB5BDF07-69A5-F3BD-D478-5DC52E444A59}"/>
          </ac:spMkLst>
        </pc:spChg>
      </pc:sldChg>
      <pc:sldChg chg="modSp new mod">
        <pc:chgData name="Joeri van Es" userId="0ed0ab33-b5f7-429c-b023-64231d4a41c2" providerId="ADAL" clId="{5F8780CF-E850-4486-BA65-997D57033D4D}" dt="2025-12-02T09:26:59.735" v="845" actId="20577"/>
        <pc:sldMkLst>
          <pc:docMk/>
          <pc:sldMk cId="3342049389" sldId="260"/>
        </pc:sldMkLst>
        <pc:spChg chg="mod">
          <ac:chgData name="Joeri van Es" userId="0ed0ab33-b5f7-429c-b023-64231d4a41c2" providerId="ADAL" clId="{5F8780CF-E850-4486-BA65-997D57033D4D}" dt="2025-12-02T09:13:37.851" v="319" actId="20577"/>
          <ac:spMkLst>
            <pc:docMk/>
            <pc:sldMk cId="3342049389" sldId="260"/>
            <ac:spMk id="2" creationId="{CFA0504E-5492-7DA9-81F2-A58D749665E9}"/>
          </ac:spMkLst>
        </pc:spChg>
        <pc:spChg chg="mod">
          <ac:chgData name="Joeri van Es" userId="0ed0ab33-b5f7-429c-b023-64231d4a41c2" providerId="ADAL" clId="{5F8780CF-E850-4486-BA65-997D57033D4D}" dt="2025-12-02T09:26:59.735" v="845" actId="20577"/>
          <ac:spMkLst>
            <pc:docMk/>
            <pc:sldMk cId="3342049389" sldId="260"/>
            <ac:spMk id="3" creationId="{D770ABC4-25A6-A59A-ED92-5BCC1D540D4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 type="title">
  <p:cSld name="Titeldia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4"/>
          <p:cNvSpPr txBox="1">
            <a:spLocks noGrp="1"/>
          </p:cNvSpPr>
          <p:nvPr>
            <p:ph type="ctrTitle"/>
          </p:nvPr>
        </p:nvSpPr>
        <p:spPr>
          <a:xfrm>
            <a:off x="0" y="2130426"/>
            <a:ext cx="12192000" cy="1442591"/>
          </a:xfrm>
          <a:prstGeom prst="rect">
            <a:avLst/>
          </a:prstGeom>
          <a:solidFill>
            <a:srgbClr val="0FA6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None/>
              <a:defRPr sz="32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r>
              <a:rPr lang="nl-NL"/>
              <a:t>Klik om stijl te bewerken</a:t>
            </a:r>
            <a:endParaRPr/>
          </a:p>
        </p:txBody>
      </p:sp>
      <p:sp>
        <p:nvSpPr>
          <p:cNvPr id="16" name="Google Shape;16;p34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333333"/>
              </a:buClr>
              <a:buSzPts val="2800"/>
              <a:buFont typeface="Arial"/>
              <a:buNone/>
              <a:defRPr sz="2400" b="0" i="0" u="none" strike="noStrike" cap="none">
                <a:solidFill>
                  <a:srgbClr val="333333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nl-NL"/>
              <a:t>Klikken om de ondertitelstijl van het model te bewerken</a:t>
            </a:r>
            <a:endParaRPr/>
          </a:p>
        </p:txBody>
      </p:sp>
      <p:pic>
        <p:nvPicPr>
          <p:cNvPr id="17" name="Google Shape;17;p34" descr="\\fileserver\users$\dommisse01\Edustandaard\Edustandaard logo vrijstaand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657072" y="116632"/>
            <a:ext cx="2487600" cy="5436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4"/>
          <p:cNvSpPr txBox="1"/>
          <p:nvPr/>
        </p:nvSpPr>
        <p:spPr>
          <a:xfrm>
            <a:off x="8832304" y="6021288"/>
            <a:ext cx="3240360" cy="8367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38058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>
  <p:cSld name="Titel en 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5"/>
          <p:cNvSpPr txBox="1">
            <a:spLocks noGrp="1"/>
          </p:cNvSpPr>
          <p:nvPr>
            <p:ph type="title"/>
          </p:nvPr>
        </p:nvSpPr>
        <p:spPr>
          <a:xfrm>
            <a:off x="335360" y="274639"/>
            <a:ext cx="11521280" cy="706090"/>
          </a:xfrm>
          <a:prstGeom prst="rect">
            <a:avLst/>
          </a:prstGeom>
          <a:solidFill>
            <a:srgbClr val="0FA6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None/>
              <a:defRPr sz="32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r>
              <a:rPr lang="nl-NL"/>
              <a:t>Klik om stijl te bewerken</a:t>
            </a:r>
            <a:endParaRPr/>
          </a:p>
        </p:txBody>
      </p:sp>
      <p:sp>
        <p:nvSpPr>
          <p:cNvPr id="21" name="Google Shape;21;p35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2" name="Google Shape;22;p35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3011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met bijschrift" type="objTx">
  <p:cSld name="Inhoud met bijschrif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40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solidFill>
            <a:srgbClr val="0FA67E"/>
          </a:solidFill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None/>
              <a:defRPr sz="2000" b="1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r>
              <a:rPr lang="nl-NL"/>
              <a:t>Klik om stijl te bewerken</a:t>
            </a:r>
            <a:endParaRPr/>
          </a:p>
        </p:txBody>
      </p:sp>
      <p:sp>
        <p:nvSpPr>
          <p:cNvPr id="49" name="Google Shape;49;p40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0" name="Google Shape;50;p40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1" name="Google Shape;51;p40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1635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g" type="blank">
  <p:cSld name="Leeg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42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CA953BDC-9EAE-49FE-9892-958C9F845175}" type="datetimeFigureOut">
              <a:rPr lang="de-DE" smtClean="0"/>
              <a:t>02.12.2025</a:t>
            </a:fld>
            <a:endParaRPr lang="de-DE"/>
          </a:p>
        </p:txBody>
      </p:sp>
      <p:sp>
        <p:nvSpPr>
          <p:cNvPr id="59" name="Google Shape;59;p42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lang="de-DE"/>
          </a:p>
        </p:txBody>
      </p:sp>
      <p:sp>
        <p:nvSpPr>
          <p:cNvPr id="60" name="Google Shape;60;p42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2780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3"/>
          <p:cNvSpPr txBox="1">
            <a:spLocks noGrp="1"/>
          </p:cNvSpPr>
          <p:nvPr>
            <p:ph type="title"/>
          </p:nvPr>
        </p:nvSpPr>
        <p:spPr>
          <a:xfrm>
            <a:off x="335360" y="274638"/>
            <a:ext cx="11521280" cy="706092"/>
          </a:xfrm>
          <a:prstGeom prst="rect">
            <a:avLst/>
          </a:prstGeom>
          <a:solidFill>
            <a:srgbClr val="0FA67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"/>
              <a:buNone/>
              <a:defRPr sz="32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33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1371600" marR="0" lvl="2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2" name="Google Shape;12;p33" descr="\\fileserver\users$\dommisse01\Edustandaard\Edustandaard logo vrijstaand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9657072" y="6237313"/>
            <a:ext cx="2487600" cy="54255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3"/>
          <p:cNvSpPr txBox="1">
            <a:spLocks noGrp="1"/>
          </p:cNvSpPr>
          <p:nvPr>
            <p:ph type="sldNum" idx="12"/>
          </p:nvPr>
        </p:nvSpPr>
        <p:spPr>
          <a:xfrm>
            <a:off x="11409045" y="6333134"/>
            <a:ext cx="731700" cy="5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fld id="{4CD814C8-F66B-4915-9FEC-D62A1DED0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324522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/>
              <a:t>Voorstel</a:t>
            </a:r>
            <a:r>
              <a:rPr lang="de-DE" dirty="0"/>
              <a:t> </a:t>
            </a:r>
            <a:r>
              <a:rPr lang="de-DE" dirty="0" err="1"/>
              <a:t>doorontwikkeling</a:t>
            </a:r>
            <a:r>
              <a:rPr lang="de-DE" dirty="0"/>
              <a:t>: </a:t>
            </a:r>
            <a:br>
              <a:rPr lang="de-DE" dirty="0"/>
            </a:br>
            <a:r>
              <a:rPr lang="de-DE" b="1" dirty="0"/>
              <a:t>ROSA </a:t>
            </a:r>
            <a:r>
              <a:rPr lang="de-DE" b="1" dirty="0" err="1"/>
              <a:t>ontwerpgebied</a:t>
            </a:r>
            <a:r>
              <a:rPr lang="de-DE" b="1" dirty="0"/>
              <a:t> </a:t>
            </a:r>
            <a:r>
              <a:rPr lang="de-DE" b="1" dirty="0" err="1"/>
              <a:t>Governance</a:t>
            </a:r>
            <a:endParaRPr lang="de-DE" b="1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ROSA QA-Team</a:t>
            </a:r>
          </a:p>
          <a:p>
            <a:r>
              <a:rPr lang="de-DE" dirty="0"/>
              <a:t>2 </a:t>
            </a:r>
            <a:r>
              <a:rPr lang="de-DE" dirty="0" err="1"/>
              <a:t>december</a:t>
            </a:r>
            <a:r>
              <a:rPr lang="de-DE" dirty="0"/>
              <a:t> 2025</a:t>
            </a:r>
          </a:p>
        </p:txBody>
      </p:sp>
    </p:spTree>
    <p:extLst>
      <p:ext uri="{BB962C8B-B14F-4D97-AF65-F5344CB8AC3E}">
        <p14:creationId xmlns:p14="http://schemas.microsoft.com/office/powerpoint/2010/main" val="3351439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7D50C4-41E8-6CEF-E7E7-17DB10DAE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Context en Doelstelling</a:t>
            </a:r>
            <a:endParaRPr lang="en-NL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F6E961B-6E95-40FE-BFA6-2AB03B5A48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237489"/>
            <a:ext cx="10972800" cy="4888676"/>
          </a:xfrm>
        </p:spPr>
        <p:txBody>
          <a:bodyPr/>
          <a:lstStyle/>
          <a:p>
            <a:r>
              <a:rPr lang="nl-NL" sz="2400" b="1" dirty="0"/>
              <a:t>Context:</a:t>
            </a:r>
            <a:r>
              <a:rPr lang="nl-NL" sz="2400" dirty="0"/>
              <a:t> Het huidige ROSA ontwerpgebied is (intern) ontstaan om initiatieven te helpen hun </a:t>
            </a:r>
            <a:r>
              <a:rPr lang="nl-NL" sz="2400" dirty="0" err="1"/>
              <a:t>governance</a:t>
            </a:r>
            <a:r>
              <a:rPr lang="nl-NL" sz="2400" dirty="0"/>
              <a:t> te verbeteren. Het huidige ontwerpgebied kan nog worden aangevuld om de stelselgedachte hier verder in te verwerken (zoals beschreven in “spade dieper”).</a:t>
            </a:r>
          </a:p>
          <a:p>
            <a:r>
              <a:rPr lang="nl-NL" sz="2400" b="1" dirty="0"/>
              <a:t>Tweeledige Doelstelling:</a:t>
            </a:r>
            <a:endParaRPr lang="nl-NL" sz="2400" dirty="0"/>
          </a:p>
          <a:p>
            <a:pPr lvl="1"/>
            <a:r>
              <a:rPr lang="nl-NL" sz="2000" b="1" dirty="0"/>
              <a:t>Extern instrument:</a:t>
            </a:r>
            <a:r>
              <a:rPr lang="nl-NL" sz="2000" dirty="0"/>
              <a:t> Bieden van architectuurkaders aan initiatieven (zoals NGF-projecten) voor het inrichten van hun eigen </a:t>
            </a:r>
            <a:r>
              <a:rPr lang="nl-NL" sz="2000" dirty="0" err="1"/>
              <a:t>governance</a:t>
            </a:r>
            <a:r>
              <a:rPr lang="nl-NL" sz="2000" dirty="0"/>
              <a:t> en afsprakenstelsels.</a:t>
            </a:r>
          </a:p>
          <a:p>
            <a:pPr lvl="1"/>
            <a:r>
              <a:rPr lang="nl-NL" sz="2000" b="1" dirty="0"/>
              <a:t>Interne onderbouwing:</a:t>
            </a:r>
            <a:r>
              <a:rPr lang="nl-NL" sz="2000" dirty="0"/>
              <a:t> Spiegelen en verantwoorden van de </a:t>
            </a:r>
            <a:r>
              <a:rPr lang="nl-NL" sz="2000" dirty="0" err="1"/>
              <a:t>Edustandaard</a:t>
            </a:r>
            <a:r>
              <a:rPr lang="nl-NL" sz="2000" dirty="0"/>
              <a:t> </a:t>
            </a:r>
            <a:r>
              <a:rPr lang="nl-NL" sz="2000" dirty="0" err="1"/>
              <a:t>governance</a:t>
            </a:r>
            <a:r>
              <a:rPr lang="nl-NL" sz="2000" dirty="0"/>
              <a:t> (conform "Een spade dieper") aan de hand van formele kaders.</a:t>
            </a:r>
          </a:p>
          <a:p>
            <a:r>
              <a:rPr lang="nl-NL" sz="2400" dirty="0"/>
              <a:t>Er is momenteel overlap en onduidelijkheid tussen de </a:t>
            </a:r>
            <a:r>
              <a:rPr lang="nl-NL" sz="2400" dirty="0" err="1"/>
              <a:t>Edustandaard</a:t>
            </a:r>
            <a:r>
              <a:rPr lang="nl-NL" sz="2400" dirty="0"/>
              <a:t> toetsingscriteria en de huidige ROSA ontwerpprincipes.</a:t>
            </a:r>
          </a:p>
          <a:p>
            <a:endParaRPr lang="en-NL" sz="2000" dirty="0"/>
          </a:p>
        </p:txBody>
      </p:sp>
    </p:spTree>
    <p:extLst>
      <p:ext uri="{BB962C8B-B14F-4D97-AF65-F5344CB8AC3E}">
        <p14:creationId xmlns:p14="http://schemas.microsoft.com/office/powerpoint/2010/main" val="1772966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6649B4-55E1-7305-CD3E-038851BFA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Grondslagen: EIF en BOMOS</a:t>
            </a:r>
            <a:endParaRPr lang="en-NL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12F7839-1D07-7FF9-53A9-DDDF6E5277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200913"/>
            <a:ext cx="10972800" cy="4925252"/>
          </a:xfrm>
        </p:spPr>
        <p:txBody>
          <a:bodyPr/>
          <a:lstStyle/>
          <a:p>
            <a:r>
              <a:rPr lang="nl-NL" dirty="0"/>
              <a:t>Focus op een holistische benadering van interoperabiliteit door </a:t>
            </a:r>
            <a:r>
              <a:rPr lang="nl-NL" dirty="0" err="1"/>
              <a:t>Governance</a:t>
            </a:r>
            <a:r>
              <a:rPr lang="nl-NL" dirty="0"/>
              <a:t> aanbevelingen van EIF te implementeren.</a:t>
            </a:r>
          </a:p>
          <a:p>
            <a:r>
              <a:rPr lang="nl-NL" dirty="0"/>
              <a:t>BOMOS fungeert als de facto standaard voor beheer en ontwikkeling van open standaarden. (En vormt basis voor GDI)</a:t>
            </a:r>
          </a:p>
          <a:p>
            <a:r>
              <a:rPr lang="nl-NL" dirty="0"/>
              <a:t>Resultaten: </a:t>
            </a:r>
          </a:p>
          <a:p>
            <a:pPr lvl="1"/>
            <a:r>
              <a:rPr lang="nl-NL" dirty="0"/>
              <a:t>Een betere architecturale motivatie voor instrumenten zoals de ROSA Architectuurscan. </a:t>
            </a:r>
          </a:p>
          <a:p>
            <a:pPr lvl="1"/>
            <a:r>
              <a:rPr lang="nl-NL" dirty="0"/>
              <a:t>Aansluiting bij landelijke ontwikkelingen (zoals de Generieke Digitale Infrastructuur - GDI) die dezelfde standaarden hanteren.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767437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60994E-DC79-25A8-DAB6-18AECC510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Concreet Voorstel</a:t>
            </a:r>
            <a:endParaRPr lang="en-NL" dirty="0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AB5BDF07-69A5-F3BD-D478-5DC52E444A59}"/>
              </a:ext>
            </a:extLst>
          </p:cNvPr>
          <p:cNvSpPr txBox="1"/>
          <p:nvPr/>
        </p:nvSpPr>
        <p:spPr>
          <a:xfrm>
            <a:off x="335360" y="1292352"/>
            <a:ext cx="1152128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NL" altLang="en-NL" sz="2800" dirty="0" err="1">
                <a:solidFill>
                  <a:schemeClr val="dk1"/>
                </a:solidFill>
                <a:latin typeface="Montserrat"/>
                <a:sym typeface="Montserrat"/>
              </a:rPr>
              <a:t>Toevoegen</a:t>
            </a:r>
            <a:r>
              <a:rPr lang="en-NL" altLang="en-NL" sz="2800" dirty="0">
                <a:solidFill>
                  <a:schemeClr val="dk1"/>
                </a:solidFill>
                <a:latin typeface="Montserrat"/>
                <a:sym typeface="Montserrat"/>
              </a:rPr>
              <a:t> van </a:t>
            </a:r>
            <a:r>
              <a:rPr lang="nl-NL" altLang="en-NL" sz="2800" dirty="0">
                <a:solidFill>
                  <a:schemeClr val="dk1"/>
                </a:solidFill>
                <a:latin typeface="Montserrat"/>
                <a:sym typeface="Montserrat"/>
              </a:rPr>
              <a:t>ontwerp</a:t>
            </a:r>
            <a:r>
              <a:rPr lang="en-NL" altLang="en-NL" sz="2800" dirty="0">
                <a:solidFill>
                  <a:schemeClr val="dk1"/>
                </a:solidFill>
                <a:latin typeface="Montserrat"/>
                <a:sym typeface="Montserrat"/>
              </a:rPr>
              <a:t>principes conform EIF </a:t>
            </a:r>
            <a:r>
              <a:rPr lang="nl-NL" altLang="en-NL" sz="2800" dirty="0">
                <a:solidFill>
                  <a:schemeClr val="dk1"/>
                </a:solidFill>
                <a:latin typeface="Montserrat"/>
                <a:sym typeface="Montserrat"/>
              </a:rPr>
              <a:t>aanbevelingen als kapstok</a:t>
            </a:r>
            <a:r>
              <a:rPr lang="en-NL" altLang="en-NL" sz="2800" dirty="0">
                <a:solidFill>
                  <a:schemeClr val="dk1"/>
                </a:solidFill>
                <a:latin typeface="Montserrat"/>
                <a:sym typeface="Montserrat"/>
              </a:rPr>
              <a:t>.</a:t>
            </a:r>
            <a:r>
              <a:rPr lang="nl-NL" altLang="en-NL" sz="2800" dirty="0">
                <a:solidFill>
                  <a:schemeClr val="dk1"/>
                </a:solidFill>
                <a:latin typeface="Montserrat"/>
                <a:sym typeface="Montserrat"/>
              </a:rPr>
              <a:t> Huidige architectuurkaders zo veel mogelijk behouden hieronder opnieuw structureren.</a:t>
            </a:r>
            <a:endParaRPr lang="en-NL" altLang="en-NL" sz="2800" dirty="0">
              <a:solidFill>
                <a:schemeClr val="dk1"/>
              </a:solidFill>
              <a:latin typeface="Montserrat"/>
              <a:sym typeface="Montserrat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NL" altLang="en-NL" sz="2800" dirty="0" err="1">
                <a:solidFill>
                  <a:schemeClr val="dk1"/>
                </a:solidFill>
                <a:latin typeface="Montserrat"/>
                <a:sym typeface="Montserrat"/>
              </a:rPr>
              <a:t>Inzetten</a:t>
            </a:r>
            <a:r>
              <a:rPr lang="en-NL" altLang="en-NL" sz="2800" dirty="0">
                <a:solidFill>
                  <a:schemeClr val="dk1"/>
                </a:solidFill>
                <a:latin typeface="Montserrat"/>
                <a:sym typeface="Montserrat"/>
              </a:rPr>
              <a:t> van BOMOS </a:t>
            </a:r>
            <a:r>
              <a:rPr lang="en-NL" altLang="en-NL" sz="2800" dirty="0" err="1">
                <a:solidFill>
                  <a:schemeClr val="dk1"/>
                </a:solidFill>
                <a:latin typeface="Montserrat"/>
                <a:sym typeface="Montserrat"/>
              </a:rPr>
              <a:t>voor</a:t>
            </a:r>
            <a:r>
              <a:rPr lang="en-NL" altLang="en-NL" sz="2800" dirty="0">
                <a:solidFill>
                  <a:schemeClr val="dk1"/>
                </a:solidFill>
                <a:latin typeface="Montserrat"/>
                <a:sym typeface="Montserrat"/>
              </a:rPr>
              <a:t> </a:t>
            </a:r>
            <a:r>
              <a:rPr lang="en-NL" altLang="en-NL" sz="2800" dirty="0" err="1">
                <a:solidFill>
                  <a:schemeClr val="dk1"/>
                </a:solidFill>
                <a:latin typeface="Montserrat"/>
                <a:sym typeface="Montserrat"/>
              </a:rPr>
              <a:t>specifieke</a:t>
            </a:r>
            <a:r>
              <a:rPr lang="en-NL" altLang="en-NL" sz="2800" dirty="0">
                <a:solidFill>
                  <a:schemeClr val="dk1"/>
                </a:solidFill>
                <a:latin typeface="Montserrat"/>
                <a:sym typeface="Montserrat"/>
              </a:rPr>
              <a:t> </a:t>
            </a:r>
            <a:r>
              <a:rPr lang="en-NL" altLang="en-NL" sz="2800" dirty="0" err="1">
                <a:solidFill>
                  <a:schemeClr val="dk1"/>
                </a:solidFill>
                <a:latin typeface="Montserrat"/>
                <a:sym typeface="Montserrat"/>
              </a:rPr>
              <a:t>kaders</a:t>
            </a:r>
            <a:r>
              <a:rPr lang="en-NL" altLang="en-NL" sz="2800" dirty="0">
                <a:solidFill>
                  <a:schemeClr val="dk1"/>
                </a:solidFill>
                <a:latin typeface="Montserrat"/>
                <a:sym typeface="Montserrat"/>
              </a:rPr>
              <a:t> </a:t>
            </a:r>
            <a:r>
              <a:rPr lang="en-NL" altLang="en-NL" sz="2800" dirty="0" err="1">
                <a:solidFill>
                  <a:schemeClr val="dk1"/>
                </a:solidFill>
                <a:latin typeface="Montserrat"/>
                <a:sym typeface="Montserrat"/>
              </a:rPr>
              <a:t>gericht</a:t>
            </a:r>
            <a:r>
              <a:rPr lang="en-NL" altLang="en-NL" sz="2800" dirty="0">
                <a:solidFill>
                  <a:schemeClr val="dk1"/>
                </a:solidFill>
                <a:latin typeface="Montserrat"/>
                <a:sym typeface="Montserrat"/>
              </a:rPr>
              <a:t> op het </a:t>
            </a:r>
            <a:r>
              <a:rPr lang="en-NL" altLang="en-NL" sz="2800" dirty="0" err="1">
                <a:solidFill>
                  <a:schemeClr val="dk1"/>
                </a:solidFill>
                <a:latin typeface="Montserrat"/>
                <a:sym typeface="Montserrat"/>
              </a:rPr>
              <a:t>beheer</a:t>
            </a:r>
            <a:r>
              <a:rPr lang="en-NL" altLang="en-NL" sz="2800" dirty="0">
                <a:solidFill>
                  <a:schemeClr val="dk1"/>
                </a:solidFill>
                <a:latin typeface="Montserrat"/>
                <a:sym typeface="Montserrat"/>
              </a:rPr>
              <a:t> van open </a:t>
            </a:r>
            <a:r>
              <a:rPr lang="en-NL" altLang="en-NL" sz="2800" dirty="0" err="1">
                <a:solidFill>
                  <a:schemeClr val="dk1"/>
                </a:solidFill>
                <a:latin typeface="Montserrat"/>
                <a:sym typeface="Montserrat"/>
              </a:rPr>
              <a:t>standaarden</a:t>
            </a:r>
            <a:r>
              <a:rPr lang="en-NL" altLang="en-NL" sz="2800" dirty="0">
                <a:solidFill>
                  <a:schemeClr val="dk1"/>
                </a:solidFill>
                <a:latin typeface="Montserrat"/>
                <a:sym typeface="Montserrat"/>
              </a:rPr>
              <a:t>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NL" altLang="en-NL" sz="2800" dirty="0" err="1">
                <a:solidFill>
                  <a:schemeClr val="dk1"/>
                </a:solidFill>
                <a:latin typeface="Montserrat"/>
                <a:sym typeface="Montserrat"/>
              </a:rPr>
              <a:t>Harmoniseren</a:t>
            </a:r>
            <a:r>
              <a:rPr lang="en-NL" altLang="en-NL" sz="2800" dirty="0">
                <a:solidFill>
                  <a:schemeClr val="dk1"/>
                </a:solidFill>
                <a:latin typeface="Montserrat"/>
                <a:sym typeface="Montserrat"/>
              </a:rPr>
              <a:t> van </a:t>
            </a:r>
            <a:r>
              <a:rPr lang="en-NL" altLang="en-NL" sz="2800" dirty="0" err="1">
                <a:solidFill>
                  <a:schemeClr val="dk1"/>
                </a:solidFill>
                <a:latin typeface="Montserrat"/>
                <a:sym typeface="Montserrat"/>
              </a:rPr>
              <a:t>bestaande</a:t>
            </a:r>
            <a:r>
              <a:rPr lang="en-NL" altLang="en-NL" sz="2800" dirty="0">
                <a:solidFill>
                  <a:schemeClr val="dk1"/>
                </a:solidFill>
                <a:latin typeface="Montserrat"/>
                <a:sym typeface="Montserrat"/>
              </a:rPr>
              <a:t> </a:t>
            </a:r>
            <a:r>
              <a:rPr lang="en-NL" altLang="en-NL" sz="2800" dirty="0" err="1">
                <a:solidFill>
                  <a:schemeClr val="dk1"/>
                </a:solidFill>
                <a:latin typeface="Montserrat"/>
                <a:sym typeface="Montserrat"/>
              </a:rPr>
              <a:t>architectuurkaders</a:t>
            </a:r>
            <a:r>
              <a:rPr lang="en-NL" altLang="en-NL" sz="2800" dirty="0">
                <a:solidFill>
                  <a:schemeClr val="dk1"/>
                </a:solidFill>
                <a:latin typeface="Montserrat"/>
                <a:sym typeface="Montserrat"/>
              </a:rPr>
              <a:t> met de </a:t>
            </a:r>
            <a:r>
              <a:rPr lang="en-NL" altLang="en-NL" sz="2800" dirty="0" err="1">
                <a:solidFill>
                  <a:schemeClr val="dk1"/>
                </a:solidFill>
                <a:latin typeface="Montserrat"/>
                <a:sym typeface="Montserrat"/>
              </a:rPr>
              <a:t>Edustandaard</a:t>
            </a:r>
            <a:r>
              <a:rPr lang="en-NL" altLang="en-NL" sz="2800" dirty="0">
                <a:solidFill>
                  <a:schemeClr val="dk1"/>
                </a:solidFill>
                <a:latin typeface="Montserrat"/>
                <a:sym typeface="Montserrat"/>
              </a:rPr>
              <a:t> </a:t>
            </a:r>
            <a:r>
              <a:rPr lang="en-NL" altLang="en-NL" sz="2800" dirty="0" err="1">
                <a:solidFill>
                  <a:schemeClr val="dk1"/>
                </a:solidFill>
                <a:latin typeface="Montserrat"/>
                <a:sym typeface="Montserrat"/>
              </a:rPr>
              <a:t>toetsingscriteria</a:t>
            </a:r>
            <a:r>
              <a:rPr lang="en-NL" altLang="en-NL" sz="2800" dirty="0">
                <a:solidFill>
                  <a:schemeClr val="dk1"/>
                </a:solidFill>
                <a:latin typeface="Montserrat"/>
                <a:sym typeface="Montserrat"/>
              </a:rPr>
              <a:t>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NL" altLang="en-NL" sz="2800" b="1" dirty="0" err="1">
                <a:solidFill>
                  <a:schemeClr val="dk1"/>
                </a:solidFill>
                <a:latin typeface="Montserrat"/>
                <a:sym typeface="Montserrat"/>
              </a:rPr>
              <a:t>Beoogd</a:t>
            </a:r>
            <a:r>
              <a:rPr lang="en-NL" altLang="en-NL" sz="2800" b="1" dirty="0">
                <a:solidFill>
                  <a:schemeClr val="dk1"/>
                </a:solidFill>
                <a:latin typeface="Montserrat"/>
                <a:sym typeface="Montserrat"/>
              </a:rPr>
              <a:t> Effect: </a:t>
            </a:r>
            <a:r>
              <a:rPr lang="en-NL" altLang="en-NL" sz="2800" dirty="0">
                <a:solidFill>
                  <a:schemeClr val="dk1"/>
                </a:solidFill>
                <a:latin typeface="Montserrat"/>
                <a:sym typeface="Montserrat"/>
              </a:rPr>
              <a:t>Transparantie </a:t>
            </a:r>
            <a:r>
              <a:rPr lang="nl-NL" altLang="en-NL" sz="2800" dirty="0">
                <a:solidFill>
                  <a:schemeClr val="dk1"/>
                </a:solidFill>
                <a:latin typeface="Montserrat"/>
                <a:sym typeface="Montserrat"/>
              </a:rPr>
              <a:t>met welke architectuurkaders in het hoofd</a:t>
            </a:r>
            <a:r>
              <a:rPr lang="en-NL" altLang="en-NL" sz="2800" dirty="0">
                <a:solidFill>
                  <a:schemeClr val="dk1"/>
                </a:solidFill>
                <a:latin typeface="Montserrat"/>
                <a:sym typeface="Montserrat"/>
              </a:rPr>
              <a:t> </a:t>
            </a:r>
            <a:r>
              <a:rPr lang="en-NL" altLang="en-NL" sz="2800" dirty="0" err="1">
                <a:solidFill>
                  <a:schemeClr val="dk1"/>
                </a:solidFill>
                <a:latin typeface="Montserrat"/>
                <a:sym typeface="Montserrat"/>
              </a:rPr>
              <a:t>Edustandaard</a:t>
            </a:r>
            <a:r>
              <a:rPr lang="en-NL" altLang="en-NL" sz="2800" dirty="0">
                <a:solidFill>
                  <a:schemeClr val="dk1"/>
                </a:solidFill>
                <a:latin typeface="Montserrat"/>
                <a:sym typeface="Montserrat"/>
              </a:rPr>
              <a:t> </a:t>
            </a:r>
            <a:r>
              <a:rPr lang="en-NL" altLang="en-NL" sz="2800" dirty="0" err="1">
                <a:solidFill>
                  <a:schemeClr val="dk1"/>
                </a:solidFill>
                <a:latin typeface="Montserrat"/>
                <a:sym typeface="Montserrat"/>
              </a:rPr>
              <a:t>als</a:t>
            </a:r>
            <a:r>
              <a:rPr lang="en-NL" altLang="en-NL" sz="2800" dirty="0">
                <a:solidFill>
                  <a:schemeClr val="dk1"/>
                </a:solidFill>
                <a:latin typeface="Montserrat"/>
                <a:sym typeface="Montserrat"/>
              </a:rPr>
              <a:t> </a:t>
            </a:r>
            <a:r>
              <a:rPr lang="nl-NL" altLang="en-NL" sz="2800" dirty="0" err="1">
                <a:solidFill>
                  <a:schemeClr val="dk1"/>
                </a:solidFill>
                <a:latin typeface="Montserrat"/>
                <a:sym typeface="Montserrat"/>
              </a:rPr>
              <a:t>governance</a:t>
            </a:r>
            <a:r>
              <a:rPr lang="en-NL" altLang="en-NL" sz="2800" dirty="0" err="1">
                <a:solidFill>
                  <a:schemeClr val="dk1"/>
                </a:solidFill>
                <a:latin typeface="Montserrat"/>
                <a:sym typeface="Montserrat"/>
              </a:rPr>
              <a:t>stelsel</a:t>
            </a:r>
            <a:r>
              <a:rPr lang="en-NL" altLang="en-NL" sz="2800" dirty="0">
                <a:solidFill>
                  <a:schemeClr val="dk1"/>
                </a:solidFill>
                <a:latin typeface="Montserrat"/>
                <a:sym typeface="Montserrat"/>
              </a:rPr>
              <a:t> is </a:t>
            </a:r>
            <a:r>
              <a:rPr lang="en-NL" altLang="en-NL" sz="2800" dirty="0" err="1">
                <a:solidFill>
                  <a:schemeClr val="dk1"/>
                </a:solidFill>
                <a:latin typeface="Montserrat"/>
                <a:sym typeface="Montserrat"/>
              </a:rPr>
              <a:t>ingericht</a:t>
            </a:r>
            <a:r>
              <a:rPr lang="en-NL" altLang="en-NL" sz="2800" dirty="0">
                <a:solidFill>
                  <a:schemeClr val="dk1"/>
                </a:solidFill>
                <a:latin typeface="Montserrat"/>
                <a:sym typeface="Montserrat"/>
              </a:rPr>
              <a:t> </a:t>
            </a:r>
            <a:r>
              <a:rPr lang="en-NL" altLang="en-NL" sz="2800" dirty="0" err="1">
                <a:solidFill>
                  <a:schemeClr val="dk1"/>
                </a:solidFill>
                <a:latin typeface="Montserrat"/>
                <a:sym typeface="Montserrat"/>
              </a:rPr>
              <a:t>en</a:t>
            </a:r>
            <a:r>
              <a:rPr lang="en-NL" altLang="en-NL" sz="2800" dirty="0">
                <a:solidFill>
                  <a:schemeClr val="dk1"/>
                </a:solidFill>
                <a:latin typeface="Montserrat"/>
                <a:sym typeface="Montserrat"/>
              </a:rPr>
              <a:t> concrete </a:t>
            </a:r>
            <a:r>
              <a:rPr lang="en-NL" altLang="en-NL" sz="2800" dirty="0" err="1">
                <a:solidFill>
                  <a:schemeClr val="dk1"/>
                </a:solidFill>
                <a:latin typeface="Montserrat"/>
                <a:sym typeface="Montserrat"/>
              </a:rPr>
              <a:t>handvatten</a:t>
            </a:r>
            <a:r>
              <a:rPr lang="en-NL" altLang="en-NL" sz="2800" dirty="0">
                <a:solidFill>
                  <a:schemeClr val="dk1"/>
                </a:solidFill>
                <a:latin typeface="Montserrat"/>
                <a:sym typeface="Montserrat"/>
              </a:rPr>
              <a:t> </a:t>
            </a:r>
            <a:r>
              <a:rPr lang="nl-NL" altLang="en-NL" sz="2800" dirty="0">
                <a:solidFill>
                  <a:schemeClr val="dk1"/>
                </a:solidFill>
                <a:latin typeface="Montserrat"/>
                <a:sym typeface="Montserrat"/>
              </a:rPr>
              <a:t>bieden </a:t>
            </a:r>
            <a:r>
              <a:rPr lang="en-NL" altLang="en-NL" sz="2800" dirty="0" err="1">
                <a:solidFill>
                  <a:schemeClr val="dk1"/>
                </a:solidFill>
                <a:latin typeface="Montserrat"/>
                <a:sym typeface="Montserrat"/>
              </a:rPr>
              <a:t>voor</a:t>
            </a:r>
            <a:r>
              <a:rPr lang="nl-NL" altLang="en-NL" sz="2800" dirty="0">
                <a:solidFill>
                  <a:schemeClr val="dk1"/>
                </a:solidFill>
                <a:latin typeface="Montserrat"/>
                <a:sym typeface="Montserrat"/>
              </a:rPr>
              <a:t> initiatieven om hierop aan te kunnen sluiten</a:t>
            </a:r>
            <a:r>
              <a:rPr lang="en-NL" altLang="en-NL" sz="2800" dirty="0">
                <a:solidFill>
                  <a:schemeClr val="dk1"/>
                </a:solidFill>
                <a:latin typeface="Montserrat"/>
                <a:sym typeface="Montserra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6072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A0504E-5492-7DA9-81F2-A58D74966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Vragen aan QA team</a:t>
            </a:r>
            <a:endParaRPr lang="en-NL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770ABC4-25A6-A59A-ED92-5BCC1D540D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Een inhoudelijke reactie op de voorgestelde richting (EIF/BOMOS integratie).</a:t>
            </a:r>
          </a:p>
          <a:p>
            <a:r>
              <a:rPr lang="nl-NL" dirty="0"/>
              <a:t>Wie wil er helpen met verdere ontwikkeling hiervan?</a:t>
            </a:r>
          </a:p>
          <a:p>
            <a:r>
              <a:rPr lang="nl-NL" dirty="0"/>
              <a:t>Advies aan de Architectuurraad (AR) ten aanzien van een 'go/no go' voor verdere uitwerking.</a:t>
            </a:r>
          </a:p>
          <a:p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3342049389"/>
      </p:ext>
    </p:extLst>
  </p:cSld>
  <p:clrMapOvr>
    <a:masterClrMapping/>
  </p:clrMapOvr>
</p:sld>
</file>

<file path=ppt/theme/theme1.xml><?xml version="1.0" encoding="utf-8"?>
<a:theme xmlns:a="http://schemas.openxmlformats.org/drawingml/2006/main" name="Edustandaard">
  <a:themeElements>
    <a:clrScheme name="Edustandaard">
      <a:dk1>
        <a:srgbClr val="1C1C22"/>
      </a:dk1>
      <a:lt1>
        <a:srgbClr val="FFFFFF"/>
      </a:lt1>
      <a:dk2>
        <a:srgbClr val="1C1C22"/>
      </a:dk2>
      <a:lt2>
        <a:srgbClr val="FFFFFF"/>
      </a:lt2>
      <a:accent1>
        <a:srgbClr val="0FA67E"/>
      </a:accent1>
      <a:accent2>
        <a:srgbClr val="EDEDE5"/>
      </a:accent2>
      <a:accent3>
        <a:srgbClr val="84B496"/>
      </a:accent3>
      <a:accent4>
        <a:srgbClr val="5C7373"/>
      </a:accent4>
      <a:accent5>
        <a:srgbClr val="4A7A5C"/>
      </a:accent5>
      <a:accent6>
        <a:srgbClr val="ABAA84"/>
      </a:accent6>
      <a:hlink>
        <a:srgbClr val="718E8D"/>
      </a:hlink>
      <a:folHlink>
        <a:srgbClr val="0FA6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dustandaard" id="{5067ECD2-29F3-4E30-8A1A-EA84840A594B}" vid="{70763739-9299-462F-BE8C-44AA4D2D7EB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4e29972-5c5e-47fe-ad12-00d039a17518" xsi:nil="true"/>
    <lcf76f155ced4ddcb4097134ff3c332f xmlns="39a99b76-c1ba-496d-a4ea-cabdd8ad772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E62FD89A9D6642B77167C6B5BF1437" ma:contentTypeVersion="17" ma:contentTypeDescription="Een nieuw document maken." ma:contentTypeScope="" ma:versionID="6e01c98577c7a960022b93c46c731029">
  <xsd:schema xmlns:xsd="http://www.w3.org/2001/XMLSchema" xmlns:xs="http://www.w3.org/2001/XMLSchema" xmlns:p="http://schemas.microsoft.com/office/2006/metadata/properties" xmlns:ns2="39a99b76-c1ba-496d-a4ea-cabdd8ad772e" xmlns:ns3="b4e29972-5c5e-47fe-ad12-00d039a17518" targetNamespace="http://schemas.microsoft.com/office/2006/metadata/properties" ma:root="true" ma:fieldsID="660e823ce0bd30c3c82ab285b414e85a" ns2:_="" ns3:_="">
    <xsd:import namespace="39a99b76-c1ba-496d-a4ea-cabdd8ad772e"/>
    <xsd:import namespace="b4e29972-5c5e-47fe-ad12-00d039a175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a99b76-c1ba-496d-a4ea-cabdd8ad77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Afbeeldingtags" ma:readOnly="false" ma:fieldId="{5cf76f15-5ced-4ddc-b409-7134ff3c332f}" ma:taxonomyMulti="true" ma:sspId="199ab15d-996d-49bb-af37-1ae2e5a914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e29972-5c5e-47fe-ad12-00d039a1751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a10be8c-9171-4d64-bd4a-46da42226ece}" ma:internalName="TaxCatchAll" ma:showField="CatchAllData" ma:web="b4e29972-5c5e-47fe-ad12-00d039a175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E8BDCAA-0AE1-4021-A09D-E615BE99F904}">
  <ds:schemaRefs>
    <ds:schemaRef ds:uri="http://schemas.microsoft.com/office/2006/metadata/properties"/>
    <ds:schemaRef ds:uri="http://schemas.microsoft.com/office/infopath/2007/PartnerControls"/>
    <ds:schemaRef ds:uri="b4e29972-5c5e-47fe-ad12-00d039a17518"/>
    <ds:schemaRef ds:uri="39a99b76-c1ba-496d-a4ea-cabdd8ad772e"/>
  </ds:schemaRefs>
</ds:datastoreItem>
</file>

<file path=customXml/itemProps2.xml><?xml version="1.0" encoding="utf-8"?>
<ds:datastoreItem xmlns:ds="http://schemas.openxmlformats.org/officeDocument/2006/customXml" ds:itemID="{C738696F-5339-446F-8D02-7218282B18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ED9F60-F4F1-42B8-85C0-67EB60EFBD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a99b76-c1ba-496d-a4ea-cabdd8ad772e"/>
    <ds:schemaRef ds:uri="b4e29972-5c5e-47fe-ad12-00d039a175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Edustandaard</Template>
  <TotalTime>30</TotalTime>
  <Words>315</Words>
  <Application>Microsoft Office PowerPoint</Application>
  <PresentationFormat>Breedbeeld</PresentationFormat>
  <Paragraphs>24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Calibri</vt:lpstr>
      <vt:lpstr>Montserrat</vt:lpstr>
      <vt:lpstr>Edustandaard</vt:lpstr>
      <vt:lpstr>Voorstel doorontwikkeling:  ROSA ontwerpgebied Governance</vt:lpstr>
      <vt:lpstr>Context en Doelstelling</vt:lpstr>
      <vt:lpstr>Grondslagen: EIF en BOMOS</vt:lpstr>
      <vt:lpstr>Concreet Voorstel</vt:lpstr>
      <vt:lpstr>Vragen aan QA team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Joeri van Es</cp:lastModifiedBy>
  <cp:revision>1</cp:revision>
  <dcterms:created xsi:type="dcterms:W3CDTF">2025-12-02T08:59:40Z</dcterms:created>
  <dcterms:modified xsi:type="dcterms:W3CDTF">2025-12-02T09:34:15Z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0x01010077E62FD89A9D6642B77167C6B5BF1437</vt:lpwstr>
  </property>
  <property fmtid="{D5CDD505-2E9C-101B-9397-08002B2CF9AE}" pid="3" name="MediaServiceImageTags">
    <vt:lpwstr/>
  </property>
</Properties>
</file>